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69"/>
  </p:notesMasterIdLst>
  <p:sldIdLst>
    <p:sldId id="320"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9" r:id="rId23"/>
    <p:sldId id="318" r:id="rId24"/>
    <p:sldId id="317" r:id="rId25"/>
    <p:sldId id="256" r:id="rId26"/>
    <p:sldId id="270" r:id="rId27"/>
    <p:sldId id="271" r:id="rId28"/>
    <p:sldId id="272" r:id="rId29"/>
    <p:sldId id="273" r:id="rId30"/>
    <p:sldId id="274" r:id="rId31"/>
    <p:sldId id="276" r:id="rId32"/>
    <p:sldId id="275" r:id="rId33"/>
    <p:sldId id="277" r:id="rId34"/>
    <p:sldId id="278" r:id="rId35"/>
    <p:sldId id="279" r:id="rId36"/>
    <p:sldId id="280" r:id="rId37"/>
    <p:sldId id="262" r:id="rId38"/>
    <p:sldId id="263" r:id="rId39"/>
    <p:sldId id="264" r:id="rId40"/>
    <p:sldId id="283" r:id="rId41"/>
    <p:sldId id="282" r:id="rId42"/>
    <p:sldId id="265" r:id="rId43"/>
    <p:sldId id="281" r:id="rId44"/>
    <p:sldId id="284" r:id="rId45"/>
    <p:sldId id="257" r:id="rId46"/>
    <p:sldId id="258" r:id="rId47"/>
    <p:sldId id="285" r:id="rId48"/>
    <p:sldId id="286" r:id="rId49"/>
    <p:sldId id="287" r:id="rId50"/>
    <p:sldId id="288" r:id="rId51"/>
    <p:sldId id="259" r:id="rId52"/>
    <p:sldId id="260" r:id="rId53"/>
    <p:sldId id="261" r:id="rId54"/>
    <p:sldId id="289" r:id="rId55"/>
    <p:sldId id="290" r:id="rId56"/>
    <p:sldId id="267" r:id="rId57"/>
    <p:sldId id="291" r:id="rId58"/>
    <p:sldId id="292" r:id="rId59"/>
    <p:sldId id="293" r:id="rId60"/>
    <p:sldId id="269" r:id="rId61"/>
    <p:sldId id="296" r:id="rId62"/>
    <p:sldId id="322" r:id="rId63"/>
    <p:sldId id="323" r:id="rId64"/>
    <p:sldId id="324" r:id="rId65"/>
    <p:sldId id="321" r:id="rId66"/>
    <p:sldId id="294" r:id="rId67"/>
    <p:sldId id="266" r:id="rId6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882" autoAdjust="0"/>
    <p:restoredTop sz="94660"/>
  </p:normalViewPr>
  <p:slideViewPr>
    <p:cSldViewPr>
      <p:cViewPr>
        <p:scale>
          <a:sx n="75" d="100"/>
          <a:sy n="75" d="100"/>
        </p:scale>
        <p:origin x="-129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5E2D2-144B-4103-A30D-84382A1AC360}" type="datetimeFigureOut">
              <a:rPr lang="en-US" smtClean="0"/>
              <a:t>11/10/2021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38FDFD-309E-4CE0-9E99-3FAC3946430E}" type="slidenum">
              <a:rPr lang="en-US" smtClean="0"/>
              <a:t>‹#›</a:t>
            </a:fld>
            <a:endParaRPr lang="en-US"/>
          </a:p>
        </p:txBody>
      </p:sp>
    </p:spTree>
    <p:extLst>
      <p:ext uri="{BB962C8B-B14F-4D97-AF65-F5344CB8AC3E}">
        <p14:creationId xmlns:p14="http://schemas.microsoft.com/office/powerpoint/2010/main" val="3661226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938FDFD-309E-4CE0-9E99-3FAC3946430E}" type="slidenum">
              <a:rPr lang="en-US" smtClean="0"/>
              <a:t>7</a:t>
            </a:fld>
            <a:endParaRPr lang="en-US"/>
          </a:p>
        </p:txBody>
      </p:sp>
    </p:spTree>
    <p:extLst>
      <p:ext uri="{BB962C8B-B14F-4D97-AF65-F5344CB8AC3E}">
        <p14:creationId xmlns:p14="http://schemas.microsoft.com/office/powerpoint/2010/main" val="3490260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938FDFD-309E-4CE0-9E99-3FAC3946430E}" type="slidenum">
              <a:rPr lang="en-US" smtClean="0"/>
              <a:t>16</a:t>
            </a:fld>
            <a:endParaRPr lang="en-US"/>
          </a:p>
        </p:txBody>
      </p:sp>
    </p:spTree>
    <p:extLst>
      <p:ext uri="{BB962C8B-B14F-4D97-AF65-F5344CB8AC3E}">
        <p14:creationId xmlns:p14="http://schemas.microsoft.com/office/powerpoint/2010/main" val="362788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05/04/1443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05/04/1443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05/04/1443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05/04/1443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05/04/1443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05/04/1443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05/04/1443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05/04/1443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05/04/1443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05/04/1443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05/04/1443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05/04/1443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almrsal.com/post/666274" TargetMode="External"/><Relationship Id="rId2" Type="http://schemas.openxmlformats.org/officeDocument/2006/relationships/hyperlink" Target="https://www.almrsal.com/post/800306"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www.almrsal.com/post/517001" TargetMode="External"/><Relationship Id="rId2" Type="http://schemas.openxmlformats.org/officeDocument/2006/relationships/hyperlink" Target="https://www.almrsal.com/post/731089"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www.arageek.com/l/%D8%B4%D8%B1%D8%AD-%D9%86%D8%B8%D8%B1%D9%8A%D8%A9-%D8%A7%D9%84%D8%AA%D8%B7%D9%88%D8%B1"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hyperlink" Target="https://www.almrsal.com/post/838202"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692696"/>
            <a:ext cx="8280920" cy="4770537"/>
          </a:xfrm>
          <a:prstGeom prst="rect">
            <a:avLst/>
          </a:prstGeom>
        </p:spPr>
        <p:txBody>
          <a:bodyPr wrap="square">
            <a:spAutoFit/>
          </a:bodyPr>
          <a:lstStyle/>
          <a:p>
            <a:pPr lvl="0" algn="ctr"/>
            <a:r>
              <a:rPr lang="ar-IQ" sz="4000" b="1" dirty="0">
                <a:solidFill>
                  <a:srgbClr val="FF0000"/>
                </a:solidFill>
                <a:latin typeface="Gill Sans MT"/>
              </a:rPr>
              <a:t>المحاصرة </a:t>
            </a:r>
            <a:r>
              <a:rPr lang="ar-IQ" sz="4000" b="1" dirty="0" smtClean="0">
                <a:solidFill>
                  <a:srgbClr val="FF0000"/>
                </a:solidFill>
                <a:latin typeface="Gill Sans MT"/>
              </a:rPr>
              <a:t>السادسة  </a:t>
            </a:r>
            <a:r>
              <a:rPr lang="ar-IQ" sz="4000" b="1" dirty="0">
                <a:solidFill>
                  <a:srgbClr val="FF0000"/>
                </a:solidFill>
                <a:latin typeface="Gill Sans MT"/>
              </a:rPr>
              <a:t/>
            </a:r>
            <a:br>
              <a:rPr lang="ar-IQ" sz="4000" b="1" dirty="0">
                <a:solidFill>
                  <a:srgbClr val="FF0000"/>
                </a:solidFill>
                <a:latin typeface="Gill Sans MT"/>
              </a:rPr>
            </a:br>
            <a:r>
              <a:rPr lang="ar-IQ" sz="4000" b="1" dirty="0">
                <a:solidFill>
                  <a:srgbClr val="FF0000"/>
                </a:solidFill>
                <a:latin typeface="Gill Sans MT"/>
              </a:rPr>
              <a:t>نظريات التعلم طلبة قسم التربية الفنية ماجستير </a:t>
            </a:r>
            <a:br>
              <a:rPr lang="ar-IQ" sz="4000" b="1" dirty="0">
                <a:solidFill>
                  <a:srgbClr val="FF0000"/>
                </a:solidFill>
                <a:latin typeface="Gill Sans MT"/>
              </a:rPr>
            </a:br>
            <a:r>
              <a:rPr lang="ar-IQ" sz="4000" b="1" dirty="0">
                <a:solidFill>
                  <a:srgbClr val="FF0000"/>
                </a:solidFill>
                <a:latin typeface="Gill Sans MT"/>
              </a:rPr>
              <a:t>طرائق تدريس التربية الفنية للعام الدراسي </a:t>
            </a:r>
            <a:br>
              <a:rPr lang="ar-IQ" sz="4000" b="1" dirty="0">
                <a:solidFill>
                  <a:srgbClr val="FF0000"/>
                </a:solidFill>
                <a:latin typeface="Gill Sans MT"/>
              </a:rPr>
            </a:br>
            <a:r>
              <a:rPr lang="ar-IQ" sz="4000" b="1" dirty="0">
                <a:solidFill>
                  <a:srgbClr val="FF0000"/>
                </a:solidFill>
                <a:latin typeface="Gill Sans MT"/>
              </a:rPr>
              <a:t>2021-2022</a:t>
            </a:r>
            <a:endParaRPr lang="ar-IQ" dirty="0">
              <a:solidFill>
                <a:prstClr val="black"/>
              </a:solidFill>
              <a:latin typeface="Arial"/>
              <a:ea typeface="Calibri"/>
            </a:endParaRPr>
          </a:p>
          <a:p>
            <a:pPr lvl="0" algn="ctr"/>
            <a:r>
              <a:rPr lang="en-US" sz="3600" b="1" dirty="0">
                <a:solidFill>
                  <a:prstClr val="black"/>
                </a:solidFill>
                <a:latin typeface="Arial"/>
                <a:ea typeface="Calibri"/>
              </a:rPr>
              <a:t> </a:t>
            </a:r>
            <a:r>
              <a:rPr lang="ar-IQ" sz="3600" b="1" dirty="0">
                <a:ea typeface="Calibri"/>
              </a:rPr>
              <a:t>نظرية المجال كيري ليفين </a:t>
            </a:r>
            <a:r>
              <a:rPr lang="ar-IQ" sz="3600" b="1" dirty="0" smtClean="0">
                <a:ea typeface="Calibri"/>
              </a:rPr>
              <a:t>،والنظرية </a:t>
            </a:r>
            <a:r>
              <a:rPr lang="ar-IQ" sz="3600" b="1" dirty="0">
                <a:ea typeface="Calibri"/>
              </a:rPr>
              <a:t>النمائية المعرفية جان </a:t>
            </a:r>
            <a:r>
              <a:rPr lang="ar-IQ" sz="3600" b="1" dirty="0" err="1">
                <a:ea typeface="Calibri"/>
              </a:rPr>
              <a:t>بياجية</a:t>
            </a:r>
            <a:endParaRPr lang="ar-IQ" sz="3600" b="1" dirty="0">
              <a:solidFill>
                <a:prstClr val="black"/>
              </a:solidFill>
              <a:latin typeface="Arial"/>
              <a:ea typeface="Calibri"/>
            </a:endParaRPr>
          </a:p>
          <a:p>
            <a:pPr lvl="0" algn="ctr"/>
            <a:r>
              <a:rPr lang="ar-IQ" sz="3600" b="1" dirty="0">
                <a:solidFill>
                  <a:prstClr val="black"/>
                </a:solidFill>
                <a:latin typeface="Arial"/>
              </a:rPr>
              <a:t>اعداد </a:t>
            </a:r>
          </a:p>
          <a:p>
            <a:pPr lvl="0" algn="ctr"/>
            <a:r>
              <a:rPr lang="ar-IQ" sz="3600" b="1" dirty="0">
                <a:solidFill>
                  <a:prstClr val="black"/>
                </a:solidFill>
                <a:latin typeface="Arial"/>
              </a:rPr>
              <a:t>الدكتور عطيه الدليمي </a:t>
            </a:r>
            <a:endParaRPr lang="en-US" dirty="0"/>
          </a:p>
        </p:txBody>
      </p:sp>
    </p:spTree>
    <p:extLst>
      <p:ext uri="{BB962C8B-B14F-4D97-AF65-F5344CB8AC3E}">
        <p14:creationId xmlns:p14="http://schemas.microsoft.com/office/powerpoint/2010/main" val="1325525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708" y="476672"/>
            <a:ext cx="8784976" cy="5693866"/>
          </a:xfrm>
          <a:prstGeom prst="rect">
            <a:avLst/>
          </a:prstGeom>
        </p:spPr>
        <p:txBody>
          <a:bodyPr wrap="square">
            <a:spAutoFit/>
          </a:bodyPr>
          <a:lstStyle/>
          <a:p>
            <a:r>
              <a:rPr lang="ar-IQ" sz="2800" b="1" dirty="0">
                <a:solidFill>
                  <a:srgbClr val="FF0000"/>
                </a:solidFill>
              </a:rPr>
              <a:t>ثالثا- حيز الحياة </a:t>
            </a:r>
            <a:r>
              <a:rPr lang="en-US" sz="2800" b="1" dirty="0" smtClean="0">
                <a:solidFill>
                  <a:srgbClr val="FF0000"/>
                </a:solidFill>
              </a:rPr>
              <a:t>life The space</a:t>
            </a:r>
            <a:r>
              <a:rPr lang="ar-IQ" sz="2800" b="1" dirty="0" smtClean="0">
                <a:solidFill>
                  <a:srgbClr val="FF0000"/>
                </a:solidFill>
              </a:rPr>
              <a:t> </a:t>
            </a:r>
            <a:r>
              <a:rPr lang="en-AU" sz="2800" b="1" dirty="0" smtClean="0">
                <a:solidFill>
                  <a:srgbClr val="FF0000"/>
                </a:solidFill>
              </a:rPr>
              <a:t>:</a:t>
            </a:r>
            <a:r>
              <a:rPr lang="en-US" sz="2800" b="1" dirty="0" smtClean="0">
                <a:solidFill>
                  <a:srgbClr val="FF0000"/>
                </a:solidFill>
              </a:rPr>
              <a:t> </a:t>
            </a:r>
          </a:p>
          <a:p>
            <a:r>
              <a:rPr lang="ar-IQ" sz="2800" b="1" dirty="0" smtClean="0"/>
              <a:t>ثالث </a:t>
            </a:r>
            <a:r>
              <a:rPr lang="ar-IQ" sz="2800" b="1" dirty="0"/>
              <a:t>المفاهيم البنائية في نظرية ليفين مفهوم </a:t>
            </a:r>
            <a:r>
              <a:rPr lang="en-AU" sz="2800" b="1" dirty="0" smtClean="0"/>
              <a:t>)</a:t>
            </a:r>
            <a:r>
              <a:rPr lang="ar-IQ" sz="2800" b="1" dirty="0" smtClean="0"/>
              <a:t> </a:t>
            </a:r>
            <a:r>
              <a:rPr lang="ar-IQ" sz="2800" b="1" dirty="0"/>
              <a:t>حيز </a:t>
            </a:r>
            <a:r>
              <a:rPr lang="ar-IQ" sz="2800" b="1" dirty="0" smtClean="0"/>
              <a:t>الحياة</a:t>
            </a:r>
            <a:r>
              <a:rPr lang="en-AU" sz="2800" b="1" dirty="0" smtClean="0"/>
              <a:t>(</a:t>
            </a:r>
            <a:r>
              <a:rPr lang="ar-IQ" sz="2800" b="1" dirty="0" smtClean="0"/>
              <a:t> </a:t>
            </a:r>
            <a:r>
              <a:rPr lang="ar-IQ" sz="2800" b="1" dirty="0"/>
              <a:t>الذي يمثل الواقع السيكولوجي بأسره، وهو يحتوي على مجموع الوقائع الممكنة والقادرة على تحديد سلوك الفرد. من </a:t>
            </a:r>
            <a:r>
              <a:rPr lang="ar-IQ" sz="2800" b="1" dirty="0" smtClean="0"/>
              <a:t>خلال </a:t>
            </a:r>
            <a:r>
              <a:rPr lang="ar-IQ" sz="2800" b="1" dirty="0"/>
              <a:t>حيز الحياة نستطيع أن نفهم السلوك العياني لكائن انساني ما في بيئة سيكولوجية معينة في وقت معين، فالسلوك هو وظيفة حيز الحياة: س = و </a:t>
            </a:r>
            <a:r>
              <a:rPr lang="en-AU" sz="2800" b="1" dirty="0" smtClean="0"/>
              <a:t>)</a:t>
            </a:r>
            <a:r>
              <a:rPr lang="ar-IQ" sz="2800" b="1" dirty="0" smtClean="0"/>
              <a:t>ح</a:t>
            </a:r>
            <a:r>
              <a:rPr lang="en-AU" sz="2800" b="1" dirty="0" smtClean="0"/>
              <a:t>(  </a:t>
            </a:r>
            <a:r>
              <a:rPr lang="ar-IQ" sz="2800" b="1" dirty="0" smtClean="0"/>
              <a:t> فالسلوك </a:t>
            </a:r>
            <a:r>
              <a:rPr lang="ar-IQ" sz="2800" b="1" dirty="0">
                <a:solidFill>
                  <a:srgbClr val="00B050"/>
                </a:solidFill>
              </a:rPr>
              <a:t>هو مجموعة الوقائع السيكولوجية الموجودة في حيز الحياة في لحظة محددة. </a:t>
            </a:r>
            <a:r>
              <a:rPr lang="ar-IQ" sz="2800" b="1" dirty="0" smtClean="0">
                <a:solidFill>
                  <a:srgbClr val="00B050"/>
                </a:solidFill>
              </a:rPr>
              <a:t>الغلاف الغريب</a:t>
            </a:r>
          </a:p>
          <a:p>
            <a:endParaRPr lang="ar-IQ" sz="2800" b="1" dirty="0"/>
          </a:p>
          <a:p>
            <a:endParaRPr lang="ar-IQ" sz="2800" b="1" dirty="0" smtClean="0"/>
          </a:p>
          <a:p>
            <a:r>
              <a:rPr lang="ar-IQ" sz="2800" b="1" dirty="0" smtClean="0"/>
              <a:t>الغلاف الغريب</a:t>
            </a:r>
            <a:endParaRPr lang="ar-IQ" sz="2800" b="1" dirty="0"/>
          </a:p>
          <a:p>
            <a:endParaRPr lang="ar-IQ" sz="2800" b="1" dirty="0" smtClean="0"/>
          </a:p>
          <a:p>
            <a:endParaRPr lang="en-US" sz="2800" b="1" dirty="0"/>
          </a:p>
        </p:txBody>
      </p:sp>
      <p:sp>
        <p:nvSpPr>
          <p:cNvPr id="3" name="شكل بيضاوي 2"/>
          <p:cNvSpPr/>
          <p:nvPr/>
        </p:nvSpPr>
        <p:spPr>
          <a:xfrm>
            <a:off x="2751088" y="3933056"/>
            <a:ext cx="4464496" cy="113992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2800" b="1" dirty="0">
                <a:solidFill>
                  <a:srgbClr val="FF0000"/>
                </a:solidFill>
              </a:rPr>
              <a:t>حيز الحياة </a:t>
            </a:r>
            <a:r>
              <a:rPr lang="en-US" sz="2800" b="1" dirty="0">
                <a:solidFill>
                  <a:srgbClr val="FF0000"/>
                </a:solidFill>
              </a:rPr>
              <a:t>life The space</a:t>
            </a:r>
            <a:r>
              <a:rPr lang="ar-IQ" sz="2800" b="1" dirty="0">
                <a:solidFill>
                  <a:srgbClr val="FF0000"/>
                </a:solidFill>
              </a:rPr>
              <a:t> </a:t>
            </a:r>
            <a:endParaRPr lang="en-US" dirty="0"/>
          </a:p>
        </p:txBody>
      </p:sp>
    </p:spTree>
    <p:extLst>
      <p:ext uri="{BB962C8B-B14F-4D97-AF65-F5344CB8AC3E}">
        <p14:creationId xmlns:p14="http://schemas.microsoft.com/office/powerpoint/2010/main" val="2586664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8640"/>
            <a:ext cx="8712968" cy="5693866"/>
          </a:xfrm>
          <a:prstGeom prst="rect">
            <a:avLst/>
          </a:prstGeom>
        </p:spPr>
        <p:txBody>
          <a:bodyPr wrap="square">
            <a:spAutoFit/>
          </a:bodyPr>
          <a:lstStyle/>
          <a:p>
            <a:pPr algn="just"/>
            <a:r>
              <a:rPr lang="ar-IQ" sz="2800" b="1" dirty="0" smtClean="0"/>
              <a:t>ان الوقائع </a:t>
            </a:r>
            <a:r>
              <a:rPr lang="ar-IQ" sz="2800" b="1" dirty="0"/>
              <a:t>الموجودة في المنطقة خارج حدود حيز الحياة والمتاخمة له، وهي المنطقة التي ً يطلق عليها ليفين أسم </a:t>
            </a:r>
            <a:r>
              <a:rPr lang="ar-IQ" sz="2800" b="1" dirty="0" smtClean="0"/>
              <a:t>(</a:t>
            </a:r>
            <a:r>
              <a:rPr lang="ar-IQ" sz="2800" b="1" dirty="0" smtClean="0">
                <a:solidFill>
                  <a:srgbClr val="00B050"/>
                </a:solidFill>
              </a:rPr>
              <a:t>الغلاف الغريب</a:t>
            </a:r>
            <a:r>
              <a:rPr lang="ar-IQ" sz="2800" b="1" dirty="0" smtClean="0"/>
              <a:t>) </a:t>
            </a:r>
            <a:r>
              <a:rPr lang="en-US" sz="2800" b="1" dirty="0"/>
              <a:t>hall Foreign </a:t>
            </a:r>
            <a:r>
              <a:rPr lang="ar-IQ" sz="2800" b="1" dirty="0"/>
              <a:t> </a:t>
            </a:r>
            <a:r>
              <a:rPr lang="ar-IQ" sz="2800" b="1" dirty="0" smtClean="0"/>
              <a:t>في </a:t>
            </a:r>
            <a:r>
              <a:rPr lang="ar-IQ" sz="2800" b="1" dirty="0"/>
              <a:t>البيئة تستطيع أن تحدث تأثي ارً فعليا النفسية، فالوقائع غير النفسية تغيير في الوقائع النفسية وقد أطلق ليفين </a:t>
            </a:r>
            <a:r>
              <a:rPr lang="ar-IQ" sz="2800" b="1" dirty="0" smtClean="0"/>
              <a:t>اصطلاح ( ا</a:t>
            </a:r>
            <a:r>
              <a:rPr lang="ar-IQ" sz="2800" b="1" dirty="0" smtClean="0">
                <a:solidFill>
                  <a:srgbClr val="FF0000"/>
                </a:solidFill>
              </a:rPr>
              <a:t>لإيكولوجيا السيكولوجية </a:t>
            </a:r>
            <a:r>
              <a:rPr lang="ar-IQ" sz="2800" b="1" dirty="0" smtClean="0"/>
              <a:t>) </a:t>
            </a:r>
            <a:r>
              <a:rPr lang="ar-IQ" sz="2800" b="1" dirty="0"/>
              <a:t>على دراسة </a:t>
            </a:r>
            <a:r>
              <a:rPr lang="ar-IQ" sz="2800" b="1" dirty="0" smtClean="0"/>
              <a:t>الغلاف </a:t>
            </a:r>
            <a:r>
              <a:rPr lang="ar-IQ" sz="2800" b="1" dirty="0"/>
              <a:t>الغريب أي </a:t>
            </a:r>
            <a:r>
              <a:rPr lang="ar-IQ" sz="2800" b="1" dirty="0" smtClean="0"/>
              <a:t>(</a:t>
            </a:r>
            <a:r>
              <a:rPr lang="ar-IQ" sz="2800" b="1" dirty="0" smtClean="0">
                <a:solidFill>
                  <a:srgbClr val="0070C0"/>
                </a:solidFill>
              </a:rPr>
              <a:t>الدراسة </a:t>
            </a:r>
            <a:r>
              <a:rPr lang="ar-IQ" sz="2800" b="1" dirty="0">
                <a:solidFill>
                  <a:srgbClr val="0070C0"/>
                </a:solidFill>
              </a:rPr>
              <a:t>النفسية </a:t>
            </a:r>
            <a:r>
              <a:rPr lang="ar-IQ" sz="2800" b="1" dirty="0" smtClean="0">
                <a:solidFill>
                  <a:srgbClr val="0070C0"/>
                </a:solidFill>
              </a:rPr>
              <a:t>للبيئة</a:t>
            </a:r>
            <a:r>
              <a:rPr lang="ar-IQ" sz="2800" b="1" dirty="0" smtClean="0"/>
              <a:t>). </a:t>
            </a:r>
            <a:r>
              <a:rPr lang="ar-IQ" sz="2800" b="1" dirty="0"/>
              <a:t>ولكي تحدث وقائع البيئة النفسية تغيرات في العالم المادي فثمة اتصال قائم بين الجانبين، كذلك يقال أن الحدود الفاصلة بين حيز الحياة والعالم الخارجي تتسم بالنفاذية، فالحدود تشبه الغشاء النفاذ. ويجب ان </a:t>
            </a:r>
            <a:r>
              <a:rPr lang="ar-IQ" sz="2800" b="1" dirty="0" smtClean="0"/>
              <a:t>نلاحظ </a:t>
            </a:r>
            <a:r>
              <a:rPr lang="ar-IQ" sz="2800" b="1" dirty="0"/>
              <a:t>أن العالم </a:t>
            </a:r>
            <a:r>
              <a:rPr lang="ar-IQ" sz="2800" b="1" dirty="0" smtClean="0"/>
              <a:t>الخارجي لا يستطيع الاتصال </a:t>
            </a:r>
            <a:r>
              <a:rPr lang="ar-IQ" sz="2800" b="1" dirty="0"/>
              <a:t>مباشرة بالشخص، كما أن </a:t>
            </a:r>
            <a:r>
              <a:rPr lang="ar-IQ" sz="2800" b="1" dirty="0" smtClean="0"/>
              <a:t>(ش) لا يستطيع الاتصال </a:t>
            </a:r>
            <a:r>
              <a:rPr lang="ar-IQ" sz="2800" b="1" dirty="0"/>
              <a:t>مباشرة بالعالم الخارجي ، </a:t>
            </a:r>
            <a:r>
              <a:rPr lang="ar-IQ" sz="2800" b="1" dirty="0" smtClean="0"/>
              <a:t>اذ لابد أن </a:t>
            </a:r>
            <a:r>
              <a:rPr lang="ar-IQ" sz="2800" b="1" dirty="0"/>
              <a:t>توجد الواقعة في البيئة النفسية قبل أن تؤثر في الشخص أو تتأثر به. كما ان الحدود الفاصلة بين </a:t>
            </a:r>
            <a:r>
              <a:rPr lang="ar-IQ" sz="2800" b="1" dirty="0" smtClean="0"/>
              <a:t>( ش) و( ب) </a:t>
            </a:r>
            <a:r>
              <a:rPr lang="ar-IQ" sz="2800" b="1" dirty="0"/>
              <a:t>هي </a:t>
            </a:r>
            <a:r>
              <a:rPr lang="ar-IQ" sz="2800" b="1" dirty="0" smtClean="0"/>
              <a:t>الأخرى </a:t>
            </a:r>
            <a:r>
              <a:rPr lang="ar-IQ" sz="2800" b="1" dirty="0"/>
              <a:t>قابلة للنفاذ. أي أن وقائع البيئة يمكن أن تؤثر في الشخص كما أن الوقائع الشخصية يمكن أن تؤثر في البيئة</a:t>
            </a:r>
            <a:endParaRPr lang="en-US" sz="2800" b="1" dirty="0"/>
          </a:p>
        </p:txBody>
      </p:sp>
    </p:spTree>
    <p:extLst>
      <p:ext uri="{BB962C8B-B14F-4D97-AF65-F5344CB8AC3E}">
        <p14:creationId xmlns:p14="http://schemas.microsoft.com/office/powerpoint/2010/main" val="3246237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188640"/>
            <a:ext cx="8496944" cy="6494085"/>
          </a:xfrm>
          <a:prstGeom prst="rect">
            <a:avLst/>
          </a:prstGeom>
        </p:spPr>
        <p:txBody>
          <a:bodyPr wrap="square">
            <a:spAutoFit/>
          </a:bodyPr>
          <a:lstStyle/>
          <a:p>
            <a:r>
              <a:rPr lang="ar-IQ" sz="2400" b="1" dirty="0"/>
              <a:t>لذا نجد ان نظرية المجال تحاول </a:t>
            </a:r>
            <a:r>
              <a:rPr lang="ar-IQ" sz="2400" b="1" dirty="0">
                <a:solidFill>
                  <a:srgbClr val="0070C0"/>
                </a:solidFill>
              </a:rPr>
              <a:t>التأكيد على فهم الموقف النفسي العياني الراهن بوصفه وتفسيره بدال من أن يحاول أن يتنبأ بالكيفية التي سيكون عليها سلوك شخص ما في المستقبل. </a:t>
            </a:r>
            <a:r>
              <a:rPr lang="ar-IQ" sz="2400" b="1" dirty="0" smtClean="0">
                <a:solidFill>
                  <a:srgbClr val="0070C0"/>
                </a:solidFill>
              </a:rPr>
              <a:t>( </a:t>
            </a:r>
            <a:r>
              <a:rPr lang="ar-IQ" sz="2400" b="1" dirty="0">
                <a:solidFill>
                  <a:srgbClr val="C00000"/>
                </a:solidFill>
              </a:rPr>
              <a:t>فرويد أكد على الماضي</a:t>
            </a:r>
            <a:r>
              <a:rPr lang="ar-IQ" sz="2400" b="1" dirty="0"/>
              <a:t>- </a:t>
            </a:r>
            <a:r>
              <a:rPr lang="ar-IQ" sz="2400" b="1" dirty="0" err="1">
                <a:solidFill>
                  <a:srgbClr val="FF0000"/>
                </a:solidFill>
              </a:rPr>
              <a:t>يونج</a:t>
            </a:r>
            <a:r>
              <a:rPr lang="ar-IQ" sz="2400" b="1" dirty="0">
                <a:solidFill>
                  <a:srgbClr val="FF0000"/>
                </a:solidFill>
              </a:rPr>
              <a:t> اكد على المستقبل</a:t>
            </a:r>
            <a:r>
              <a:rPr lang="ar-IQ" sz="2400" b="1" dirty="0"/>
              <a:t>- </a:t>
            </a:r>
            <a:r>
              <a:rPr lang="ar-IQ" sz="2400" b="1" dirty="0">
                <a:solidFill>
                  <a:srgbClr val="00B050"/>
                </a:solidFill>
              </a:rPr>
              <a:t>ليفين اكد على </a:t>
            </a:r>
            <a:r>
              <a:rPr lang="ar-IQ" sz="2400" b="1" dirty="0" smtClean="0">
                <a:solidFill>
                  <a:srgbClr val="00B050"/>
                </a:solidFill>
              </a:rPr>
              <a:t>الحاضر</a:t>
            </a:r>
            <a:r>
              <a:rPr lang="ar-IQ" sz="2400" b="1" dirty="0" smtClean="0"/>
              <a:t>) </a:t>
            </a:r>
          </a:p>
          <a:p>
            <a:pPr algn="just"/>
            <a:r>
              <a:rPr lang="ar-IQ" sz="3200" b="1" dirty="0">
                <a:solidFill>
                  <a:srgbClr val="FF0000"/>
                </a:solidFill>
              </a:rPr>
              <a:t>البيئة </a:t>
            </a:r>
            <a:r>
              <a:rPr lang="ar-IQ" sz="3200" b="1" dirty="0" err="1" smtClean="0">
                <a:solidFill>
                  <a:srgbClr val="FF0000"/>
                </a:solidFill>
              </a:rPr>
              <a:t>المتفاضله</a:t>
            </a:r>
            <a:r>
              <a:rPr lang="ar-IQ" sz="3200" b="1" dirty="0" smtClean="0">
                <a:solidFill>
                  <a:srgbClr val="FF0000"/>
                </a:solidFill>
              </a:rPr>
              <a:t> </a:t>
            </a:r>
            <a:r>
              <a:rPr lang="ar-IQ" sz="3200" b="1" dirty="0">
                <a:solidFill>
                  <a:srgbClr val="FF0000"/>
                </a:solidFill>
              </a:rPr>
              <a:t>: </a:t>
            </a:r>
            <a:endParaRPr lang="ar-IQ" sz="3200" b="1" dirty="0" smtClean="0">
              <a:solidFill>
                <a:srgbClr val="FF0000"/>
              </a:solidFill>
            </a:endParaRPr>
          </a:p>
          <a:p>
            <a:pPr algn="just"/>
            <a:r>
              <a:rPr lang="ar-IQ" sz="3200" b="1" dirty="0" smtClean="0"/>
              <a:t>ان </a:t>
            </a:r>
            <a:r>
              <a:rPr lang="ar-IQ" sz="3200" b="1" dirty="0"/>
              <a:t>البيئة المتجانسة أو غير </a:t>
            </a:r>
            <a:r>
              <a:rPr lang="ar-IQ" sz="3200" b="1" dirty="0" err="1"/>
              <a:t>المتفاضلة</a:t>
            </a:r>
            <a:r>
              <a:rPr lang="ar-IQ" sz="3200" b="1" dirty="0"/>
              <a:t> هي تلك التي يتساوى فيها تأثير جميع الوقائع على الشخص، ويكون للشخص في مثل هذه البيئة حرية كاملة في الحركة طالما ليست هناك حواجز تعوقه</a:t>
            </a:r>
            <a:r>
              <a:rPr lang="ar-IQ" sz="3200" b="1" dirty="0" smtClean="0"/>
              <a:t>.</a:t>
            </a:r>
          </a:p>
          <a:p>
            <a:pPr algn="just"/>
            <a:r>
              <a:rPr lang="ar-IQ" sz="3200" b="1" dirty="0" smtClean="0"/>
              <a:t> </a:t>
            </a:r>
            <a:r>
              <a:rPr lang="ar-IQ" sz="3200" b="1" dirty="0" smtClean="0">
                <a:solidFill>
                  <a:srgbClr val="FF0000"/>
                </a:solidFill>
              </a:rPr>
              <a:t>الاتصال </a:t>
            </a:r>
            <a:r>
              <a:rPr lang="ar-IQ" sz="3200" b="1" dirty="0">
                <a:solidFill>
                  <a:srgbClr val="FF0000"/>
                </a:solidFill>
              </a:rPr>
              <a:t>بين المناطق : </a:t>
            </a:r>
            <a:endParaRPr lang="ar-IQ" sz="3200" b="1" dirty="0" smtClean="0">
              <a:solidFill>
                <a:srgbClr val="FF0000"/>
              </a:solidFill>
            </a:endParaRPr>
          </a:p>
          <a:p>
            <a:pPr algn="just"/>
            <a:r>
              <a:rPr lang="ar-IQ" sz="3200" b="1" dirty="0" smtClean="0"/>
              <a:t>الشخص </a:t>
            </a:r>
            <a:r>
              <a:rPr lang="ar-IQ" sz="3200" b="1" dirty="0"/>
              <a:t>المتفاضل تحيط به بيئة </a:t>
            </a:r>
            <a:r>
              <a:rPr lang="ar-IQ" sz="3200" b="1" dirty="0" smtClean="0"/>
              <a:t>متفاضله </a:t>
            </a:r>
            <a:r>
              <a:rPr lang="ar-IQ" sz="3200" b="1" dirty="0"/>
              <a:t>تمثل حيز الحياة، ويتم هذا التفاضل عن طريق رسم خطوط تعمل كحدود بين المناطق، والقابلية للنفاذ هي احدى خصائص الحدود وبهذا يتكون المجال الحيوي من شبكة من النظم التي يتبادل فيما </a:t>
            </a:r>
            <a:r>
              <a:rPr lang="ar-IQ" sz="3200" b="1" dirty="0" smtClean="0"/>
              <a:t>بينها الاتصال.</a:t>
            </a:r>
            <a:endParaRPr lang="en-US" sz="3200" b="1" dirty="0"/>
          </a:p>
        </p:txBody>
      </p:sp>
    </p:spTree>
    <p:extLst>
      <p:ext uri="{BB962C8B-B14F-4D97-AF65-F5344CB8AC3E}">
        <p14:creationId xmlns:p14="http://schemas.microsoft.com/office/powerpoint/2010/main" val="3526152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856984" cy="6986528"/>
          </a:xfrm>
          <a:prstGeom prst="rect">
            <a:avLst/>
          </a:prstGeom>
        </p:spPr>
        <p:txBody>
          <a:bodyPr wrap="square">
            <a:spAutoFit/>
          </a:bodyPr>
          <a:lstStyle/>
          <a:p>
            <a:pPr algn="just"/>
            <a:r>
              <a:rPr lang="ar-IQ" sz="3200" b="1" dirty="0">
                <a:solidFill>
                  <a:srgbClr val="FF0000"/>
                </a:solidFill>
              </a:rPr>
              <a:t>س/ </a:t>
            </a:r>
            <a:r>
              <a:rPr lang="ar-IQ" sz="3200" b="1" dirty="0" err="1">
                <a:solidFill>
                  <a:srgbClr val="FF0000"/>
                </a:solidFill>
              </a:rPr>
              <a:t>مالذي</a:t>
            </a:r>
            <a:r>
              <a:rPr lang="ar-IQ" sz="3200" b="1" dirty="0">
                <a:solidFill>
                  <a:srgbClr val="FF0000"/>
                </a:solidFill>
              </a:rPr>
              <a:t> نعنيه عندما نقول أن المناطق متصلة؟ </a:t>
            </a:r>
            <a:endParaRPr lang="ar-IQ" sz="3200" b="1" dirty="0" smtClean="0">
              <a:solidFill>
                <a:srgbClr val="FF0000"/>
              </a:solidFill>
            </a:endParaRPr>
          </a:p>
          <a:p>
            <a:pPr algn="just"/>
            <a:r>
              <a:rPr lang="ar-IQ" sz="3200" b="1" dirty="0" smtClean="0"/>
              <a:t>1 </a:t>
            </a:r>
            <a:r>
              <a:rPr lang="ar-IQ" sz="3200" b="1" dirty="0"/>
              <a:t>-افترض ليفين ان كال من المناطق الجزئية للبيئة تحتوي على واقعة واحدة </a:t>
            </a:r>
            <a:r>
              <a:rPr lang="ar-IQ" sz="3200" b="1" dirty="0" smtClean="0"/>
              <a:t>لا </a:t>
            </a:r>
            <a:r>
              <a:rPr lang="ar-IQ" sz="3200" b="1" dirty="0"/>
              <a:t>تظهر في أكثر من منطقة في ذات الوقت. </a:t>
            </a:r>
            <a:endParaRPr lang="ar-IQ" sz="3200" b="1" dirty="0" smtClean="0"/>
          </a:p>
          <a:p>
            <a:pPr algn="just"/>
            <a:r>
              <a:rPr lang="ar-IQ" sz="3200" b="1" dirty="0" smtClean="0"/>
              <a:t>-الواقعة </a:t>
            </a:r>
            <a:r>
              <a:rPr lang="en-US" sz="3200" b="1" dirty="0"/>
              <a:t>Fact </a:t>
            </a:r>
            <a:r>
              <a:rPr lang="ar-IQ" sz="3200" b="1" dirty="0"/>
              <a:t>لدى ليفين ال تشير إلى </a:t>
            </a:r>
            <a:r>
              <a:rPr lang="ar-IQ" sz="3200" b="1" dirty="0" smtClean="0"/>
              <a:t>الأشياء </a:t>
            </a:r>
            <a:r>
              <a:rPr lang="ar-IQ" sz="3200" b="1" dirty="0"/>
              <a:t>التي يمكن </a:t>
            </a:r>
            <a:r>
              <a:rPr lang="ar-IQ" sz="3200" b="1" dirty="0" smtClean="0"/>
              <a:t>ملاحظتها </a:t>
            </a:r>
            <a:r>
              <a:rPr lang="ar-IQ" sz="3200" b="1" dirty="0"/>
              <a:t>مباشرة فقط، بل ً تشير إلى </a:t>
            </a:r>
            <a:r>
              <a:rPr lang="ar-IQ" sz="3200" b="1" dirty="0" smtClean="0"/>
              <a:t>الأشياء </a:t>
            </a:r>
            <a:r>
              <a:rPr lang="ar-IQ" sz="3200" b="1" dirty="0"/>
              <a:t>التي </a:t>
            </a:r>
            <a:r>
              <a:rPr lang="ar-IQ" sz="3200" b="1" dirty="0" smtClean="0"/>
              <a:t>لا </a:t>
            </a:r>
            <a:r>
              <a:rPr lang="ar-IQ" sz="3200" b="1" dirty="0"/>
              <a:t>يمكن </a:t>
            </a:r>
            <a:r>
              <a:rPr lang="ar-IQ" sz="3200" b="1" dirty="0" smtClean="0"/>
              <a:t>ملاحظتها </a:t>
            </a:r>
            <a:r>
              <a:rPr lang="ar-IQ" sz="3200" b="1" dirty="0"/>
              <a:t>مباشرة، وانما يمكن استنتاجها من </a:t>
            </a:r>
            <a:r>
              <a:rPr lang="ar-IQ" sz="3200" b="1" dirty="0" smtClean="0"/>
              <a:t>شيء </a:t>
            </a:r>
            <a:r>
              <a:rPr lang="ar-IQ" sz="3200" b="1" dirty="0"/>
              <a:t>اخر يمكن </a:t>
            </a:r>
            <a:r>
              <a:rPr lang="ar-IQ" sz="3200" b="1" dirty="0" smtClean="0"/>
              <a:t>ملاحظته، </a:t>
            </a:r>
            <a:r>
              <a:rPr lang="ar-IQ" sz="3200" b="1" dirty="0"/>
              <a:t>فالواقعة (</a:t>
            </a:r>
            <a:r>
              <a:rPr lang="ar-IQ" sz="3200" b="1" dirty="0" smtClean="0"/>
              <a:t> </a:t>
            </a:r>
            <a:r>
              <a:rPr lang="ar-IQ" sz="3200" b="1" dirty="0"/>
              <a:t>اي شيء سواء كان </a:t>
            </a:r>
            <a:r>
              <a:rPr lang="ar-IQ" sz="3200" b="1" dirty="0" smtClean="0"/>
              <a:t>محسوسا او مستنتجا)</a:t>
            </a:r>
          </a:p>
          <a:p>
            <a:pPr algn="just"/>
            <a:r>
              <a:rPr lang="ar-IQ" sz="3200" b="1" dirty="0" smtClean="0"/>
              <a:t> - </a:t>
            </a:r>
            <a:r>
              <a:rPr lang="ar-IQ" sz="3200" b="1" dirty="0"/>
              <a:t>الحادثة </a:t>
            </a:r>
            <a:r>
              <a:rPr lang="en-US" sz="3200" b="1" dirty="0" smtClean="0"/>
              <a:t>Event </a:t>
            </a:r>
            <a:r>
              <a:rPr lang="ar-IQ" sz="3200" b="1" dirty="0" smtClean="0"/>
              <a:t> هو </a:t>
            </a:r>
            <a:r>
              <a:rPr lang="ar-IQ" sz="3200" b="1" dirty="0"/>
              <a:t>نتاج التفاعل بين عدد من الوقائع ، فالكرسي والشخص هما واقعتان، لكن الشخص الجالس على الكرسي هو حدث</a:t>
            </a:r>
            <a:r>
              <a:rPr lang="ar-IQ" sz="3200" b="1" dirty="0" smtClean="0"/>
              <a:t>.</a:t>
            </a:r>
          </a:p>
          <a:p>
            <a:pPr algn="just"/>
            <a:r>
              <a:rPr lang="ar-IQ" sz="3200" b="1" dirty="0" smtClean="0"/>
              <a:t> 2 - لتفسير </a:t>
            </a:r>
            <a:r>
              <a:rPr lang="ar-IQ" sz="3200" b="1" dirty="0"/>
              <a:t>عملية </a:t>
            </a:r>
            <a:r>
              <a:rPr lang="ar-IQ" sz="3200" b="1" dirty="0" smtClean="0"/>
              <a:t>الاتصال </a:t>
            </a:r>
            <a:r>
              <a:rPr lang="ar-IQ" sz="3200" b="1" dirty="0"/>
              <a:t>بين منطقتين </a:t>
            </a:r>
            <a:r>
              <a:rPr lang="ar-IQ" sz="3200" b="1" dirty="0" smtClean="0"/>
              <a:t>نلاحظ </a:t>
            </a:r>
            <a:r>
              <a:rPr lang="ar-IQ" sz="3200" b="1" dirty="0"/>
              <a:t>ان هناك اتصال بين واقعة في منطقة ما وواقعة في المنطقة الثانية. فمثال يقال أن شخصا متصل بالبيئة </a:t>
            </a:r>
            <a:r>
              <a:rPr lang="ar-IQ" sz="3200" b="1" dirty="0" smtClean="0"/>
              <a:t>لان </a:t>
            </a:r>
            <a:r>
              <a:rPr lang="ar-IQ" sz="3200" b="1" dirty="0"/>
              <a:t>واقعة ما في البيئة تستطيع ان تغير في الشخص والعكس صحيح.</a:t>
            </a:r>
            <a:endParaRPr lang="en-US" sz="3200" b="1" dirty="0"/>
          </a:p>
        </p:txBody>
      </p:sp>
    </p:spTree>
    <p:extLst>
      <p:ext uri="{BB962C8B-B14F-4D97-AF65-F5344CB8AC3E}">
        <p14:creationId xmlns:p14="http://schemas.microsoft.com/office/powerpoint/2010/main" val="3460890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76672"/>
            <a:ext cx="8424936" cy="5693866"/>
          </a:xfrm>
          <a:prstGeom prst="rect">
            <a:avLst/>
          </a:prstGeom>
        </p:spPr>
        <p:txBody>
          <a:bodyPr wrap="square">
            <a:spAutoFit/>
          </a:bodyPr>
          <a:lstStyle/>
          <a:p>
            <a:r>
              <a:rPr lang="ar-IQ" sz="2800" b="1" dirty="0">
                <a:solidFill>
                  <a:srgbClr val="FF0000"/>
                </a:solidFill>
              </a:rPr>
              <a:t>وعادة تتأثر عملية </a:t>
            </a:r>
            <a:r>
              <a:rPr lang="ar-IQ" sz="2800" b="1" dirty="0" smtClean="0">
                <a:solidFill>
                  <a:srgbClr val="FF0000"/>
                </a:solidFill>
              </a:rPr>
              <a:t>الاتصال </a:t>
            </a:r>
            <a:r>
              <a:rPr lang="ar-IQ" sz="2800" b="1" dirty="0">
                <a:solidFill>
                  <a:srgbClr val="FF0000"/>
                </a:solidFill>
              </a:rPr>
              <a:t>بين المناطق وفق عدد من </a:t>
            </a:r>
            <a:r>
              <a:rPr lang="ar-IQ" sz="2800" b="1" dirty="0" smtClean="0">
                <a:solidFill>
                  <a:srgbClr val="FF0000"/>
                </a:solidFill>
              </a:rPr>
              <a:t>الأبعاد </a:t>
            </a:r>
            <a:r>
              <a:rPr lang="ar-IQ" sz="2800" b="1" dirty="0">
                <a:solidFill>
                  <a:srgbClr val="FF0000"/>
                </a:solidFill>
              </a:rPr>
              <a:t>هي : </a:t>
            </a:r>
            <a:endParaRPr lang="ar-IQ" sz="2800" b="1" dirty="0" smtClean="0">
              <a:solidFill>
                <a:srgbClr val="FF0000"/>
              </a:solidFill>
            </a:endParaRPr>
          </a:p>
          <a:p>
            <a:r>
              <a:rPr lang="ar-IQ" sz="2800" b="1" dirty="0" smtClean="0"/>
              <a:t>اولا: </a:t>
            </a:r>
            <a:r>
              <a:rPr lang="ar-IQ" sz="2800" b="1" dirty="0"/>
              <a:t>بعد </a:t>
            </a:r>
            <a:r>
              <a:rPr lang="ar-IQ" sz="2800" b="1" dirty="0" smtClean="0"/>
              <a:t>(القرب- البعد): </a:t>
            </a:r>
            <a:r>
              <a:rPr lang="ar-IQ" sz="2800" b="1" dirty="0"/>
              <a:t>هذا النمط من التمثيل يضع المناطق قريبة من البعض </a:t>
            </a:r>
            <a:r>
              <a:rPr lang="ar-IQ" sz="2800" b="1" dirty="0" smtClean="0"/>
              <a:t>الآخر، </a:t>
            </a:r>
            <a:r>
              <a:rPr lang="ar-IQ" sz="2800" b="1" dirty="0"/>
              <a:t>ونضعها بعيدة كل عن </a:t>
            </a:r>
            <a:r>
              <a:rPr lang="ar-IQ" sz="2800" b="1" dirty="0" smtClean="0"/>
              <a:t>الأخرى عندما </a:t>
            </a:r>
            <a:r>
              <a:rPr lang="ar-IQ" sz="2800" b="1" dirty="0"/>
              <a:t>يكون تأثير الواحدة على </a:t>
            </a:r>
            <a:r>
              <a:rPr lang="ar-IQ" sz="2800" b="1" dirty="0" smtClean="0"/>
              <a:t>الأخرى كبيرا ونضعها بعيدتا كل عن الاخرى عنما التأثير ضعيفا. ثانيا: </a:t>
            </a:r>
            <a:r>
              <a:rPr lang="ar-IQ" sz="2800" b="1" dirty="0"/>
              <a:t>بعد </a:t>
            </a:r>
            <a:r>
              <a:rPr lang="ar-IQ" sz="2800" b="1" dirty="0" smtClean="0"/>
              <a:t>( </a:t>
            </a:r>
            <a:r>
              <a:rPr lang="ar-IQ" sz="2800" b="1" dirty="0"/>
              <a:t>الضعف- </a:t>
            </a:r>
            <a:r>
              <a:rPr lang="ar-IQ" sz="2800" b="1" dirty="0" smtClean="0"/>
              <a:t>الصلابة): </a:t>
            </a:r>
            <a:r>
              <a:rPr lang="ar-IQ" sz="2800" b="1" dirty="0"/>
              <a:t>يمثل عرض الخط حد المقاومة أو قابليته للنفاذ فالخط ً </a:t>
            </a:r>
            <a:r>
              <a:rPr lang="ar-IQ" sz="2800" b="1" dirty="0" smtClean="0"/>
              <a:t>الرفيع ً </a:t>
            </a:r>
            <a:r>
              <a:rPr lang="ar-IQ" sz="2800" b="1" dirty="0">
                <a:solidFill>
                  <a:prstClr val="black"/>
                </a:solidFill>
              </a:rPr>
              <a:t>يمثل حدا </a:t>
            </a:r>
            <a:r>
              <a:rPr lang="ar-IQ" sz="2800" b="1" dirty="0" smtClean="0">
                <a:solidFill>
                  <a:prstClr val="black"/>
                </a:solidFill>
              </a:rPr>
              <a:t>ًضعيفا  </a:t>
            </a:r>
            <a:r>
              <a:rPr lang="ar-IQ" sz="2800" b="1" dirty="0" smtClean="0"/>
              <a:t>.  </a:t>
            </a:r>
            <a:r>
              <a:rPr lang="ar-IQ" sz="2800" b="1" dirty="0"/>
              <a:t>والخط السميك جدا ً </a:t>
            </a:r>
            <a:r>
              <a:rPr lang="ar-IQ" sz="2800" b="1" dirty="0" smtClean="0"/>
              <a:t>يمثل </a:t>
            </a:r>
            <a:r>
              <a:rPr lang="ar-IQ" sz="2800" b="1" dirty="0"/>
              <a:t>حدا </a:t>
            </a:r>
            <a:r>
              <a:rPr lang="ar-IQ" sz="2800" b="1" dirty="0">
                <a:solidFill>
                  <a:prstClr val="black"/>
                </a:solidFill>
              </a:rPr>
              <a:t>غير قابل للنفاذ</a:t>
            </a:r>
            <a:endParaRPr lang="ar-IQ" sz="2800" b="1" dirty="0" smtClean="0"/>
          </a:p>
          <a:p>
            <a:r>
              <a:rPr lang="ar-IQ" sz="2800" b="1" dirty="0" smtClean="0"/>
              <a:t>ثالثا: بعد ( </a:t>
            </a:r>
            <a:r>
              <a:rPr lang="ar-IQ" sz="2800" b="1" dirty="0"/>
              <a:t>المرونة – </a:t>
            </a:r>
            <a:r>
              <a:rPr lang="ar-IQ" sz="2800" b="1" dirty="0" smtClean="0"/>
              <a:t>الجمود) : يأخذ </a:t>
            </a:r>
            <a:r>
              <a:rPr lang="ar-IQ" sz="2800" b="1" dirty="0"/>
              <a:t>هذا البعد باعتباره طبيعة الوسط الذي تتكون فيه ً المنطقة، فوسط المنطقة هو خاصيته </a:t>
            </a:r>
            <a:r>
              <a:rPr lang="ar-IQ" sz="2800" b="1" dirty="0" smtClean="0"/>
              <a:t>الأرضية </a:t>
            </a:r>
            <a:r>
              <a:rPr lang="ar-IQ" sz="2800" b="1" dirty="0"/>
              <a:t>أو السطحية. فالوسط المرن هو الذي ً </a:t>
            </a:r>
            <a:r>
              <a:rPr lang="ar-IQ" sz="2800" b="1" dirty="0" smtClean="0"/>
              <a:t>يستجيب سريعا لأي </a:t>
            </a:r>
            <a:r>
              <a:rPr lang="ar-IQ" sz="2800" b="1" dirty="0"/>
              <a:t>تأثير يكون له وقع عليه، فهو مرن أما الوسط الجامد فيقاوم التغيير. </a:t>
            </a:r>
            <a:r>
              <a:rPr lang="ar-IQ" sz="2800" b="1" dirty="0" smtClean="0"/>
              <a:t>ووجود </a:t>
            </a:r>
            <a:r>
              <a:rPr lang="ar-IQ" sz="2800" b="1" dirty="0"/>
              <a:t>منطقتين تتصل بينهما منطقة ثالثة يتميز سطحها كيفيا </a:t>
            </a:r>
            <a:r>
              <a:rPr lang="ar-IQ" sz="2800" b="1" dirty="0" smtClean="0"/>
              <a:t>بالجمود البالغ لن يمكنها التواصل </a:t>
            </a:r>
            <a:r>
              <a:rPr lang="ar-IQ" sz="2800" b="1" dirty="0"/>
              <a:t>بينها. </a:t>
            </a:r>
            <a:endParaRPr lang="en-US" sz="2800" b="1" dirty="0"/>
          </a:p>
        </p:txBody>
      </p:sp>
    </p:spTree>
    <p:extLst>
      <p:ext uri="{BB962C8B-B14F-4D97-AF65-F5344CB8AC3E}">
        <p14:creationId xmlns:p14="http://schemas.microsoft.com/office/powerpoint/2010/main" val="3549975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424936" cy="6494085"/>
          </a:xfrm>
          <a:prstGeom prst="rect">
            <a:avLst/>
          </a:prstGeom>
        </p:spPr>
        <p:txBody>
          <a:bodyPr wrap="square">
            <a:spAutoFit/>
          </a:bodyPr>
          <a:lstStyle/>
          <a:p>
            <a:r>
              <a:rPr lang="ar-IQ" sz="3200" b="1" dirty="0" smtClean="0">
                <a:solidFill>
                  <a:srgbClr val="FF0000"/>
                </a:solidFill>
              </a:rPr>
              <a:t>- </a:t>
            </a:r>
            <a:r>
              <a:rPr lang="ar-IQ" sz="3200" b="1" dirty="0" err="1" smtClean="0">
                <a:solidFill>
                  <a:srgbClr val="FF0000"/>
                </a:solidFill>
              </a:rPr>
              <a:t>ديناميات</a:t>
            </a:r>
            <a:r>
              <a:rPr lang="ar-IQ" sz="3200" b="1" dirty="0" smtClean="0">
                <a:solidFill>
                  <a:srgbClr val="FF0000"/>
                </a:solidFill>
              </a:rPr>
              <a:t> </a:t>
            </a:r>
            <a:r>
              <a:rPr lang="ar-IQ" sz="3200" b="1" dirty="0">
                <a:solidFill>
                  <a:srgbClr val="FF0000"/>
                </a:solidFill>
              </a:rPr>
              <a:t>الشخصية: </a:t>
            </a:r>
            <a:endParaRPr lang="ar-IQ" sz="3200" b="1" dirty="0" smtClean="0">
              <a:solidFill>
                <a:srgbClr val="FF0000"/>
              </a:solidFill>
            </a:endParaRPr>
          </a:p>
          <a:p>
            <a:r>
              <a:rPr lang="ar-IQ" sz="3200" b="1" dirty="0" smtClean="0"/>
              <a:t>يحدد </a:t>
            </a:r>
            <a:r>
              <a:rPr lang="ar-IQ" sz="3200" b="1" dirty="0"/>
              <a:t>)ليفين( بعض المفاهيم الرئيسية في دينامية الشخصية، نذكر منها : </a:t>
            </a:r>
            <a:endParaRPr lang="ar-IQ" sz="3200" b="1" dirty="0" smtClean="0"/>
          </a:p>
          <a:p>
            <a:r>
              <a:rPr lang="ar-IQ" sz="3200" b="1" dirty="0" smtClean="0"/>
              <a:t>1 - الطاقـة</a:t>
            </a:r>
            <a:r>
              <a:rPr lang="ar-IQ" sz="3200" b="1" dirty="0"/>
              <a:t>: يتفق ليفين مع معظم اصحاب نظريات الشخصية حول ان الشخص نظام معقد من الطاقة، والطاقة التي تقوم </a:t>
            </a:r>
            <a:r>
              <a:rPr lang="ar-IQ" sz="3200" b="1" dirty="0" smtClean="0"/>
              <a:t>بالأعمال </a:t>
            </a:r>
            <a:r>
              <a:rPr lang="ar-IQ" sz="3200" b="1" dirty="0"/>
              <a:t>النفسية هي </a:t>
            </a:r>
            <a:r>
              <a:rPr lang="ar-IQ" sz="3200" b="1" dirty="0" smtClean="0"/>
              <a:t>(الطاقة النفسية)، </a:t>
            </a:r>
            <a:r>
              <a:rPr lang="ar-IQ" sz="3200" b="1" dirty="0"/>
              <a:t>وهي غير الطاقات </a:t>
            </a:r>
            <a:r>
              <a:rPr lang="ar-IQ" sz="3200" b="1" dirty="0" smtClean="0"/>
              <a:t>الأخرى، </a:t>
            </a:r>
            <a:r>
              <a:rPr lang="ar-IQ" sz="3200" b="1" dirty="0"/>
              <a:t>فعندما </a:t>
            </a:r>
            <a:r>
              <a:rPr lang="ar-IQ" sz="3200" b="1" dirty="0" smtClean="0"/>
              <a:t>تطرأ </a:t>
            </a:r>
            <a:r>
              <a:rPr lang="ar-IQ" sz="3200" b="1" dirty="0"/>
              <a:t>على الشخص حالة انعدام التوازن، فإن الطاقة النفسية تنطلق عندما يحاول الجهاز النفسي </a:t>
            </a:r>
            <a:r>
              <a:rPr lang="ar-IQ" sz="3200" b="1" dirty="0" smtClean="0"/>
              <a:t>(الشخص) </a:t>
            </a:r>
            <a:r>
              <a:rPr lang="ar-IQ" sz="3200" b="1" dirty="0"/>
              <a:t>العودة إلى التوازن بعد ان يوضع في حالة من عدم التوازن الذي ينشأ عنه زيادة التوتر في جزء من أجزاء الشخصية بالقياس إلى بقية </a:t>
            </a:r>
            <a:r>
              <a:rPr lang="ar-IQ" sz="3200" b="1" dirty="0" smtClean="0"/>
              <a:t>الأجزاء، </a:t>
            </a:r>
            <a:r>
              <a:rPr lang="ar-IQ" sz="3200" b="1" dirty="0"/>
              <a:t>سواء كان ذلك نتيجة تنبيه خارجي أم تغيير داخلي، وعندما يتساوى التوتر داخل الجهاز كله يتوقف توليد الطاقة ويتجه نحو الراحة.</a:t>
            </a:r>
            <a:endParaRPr lang="en-US" sz="3200" b="1" dirty="0"/>
          </a:p>
        </p:txBody>
      </p:sp>
    </p:spTree>
    <p:extLst>
      <p:ext uri="{BB962C8B-B14F-4D97-AF65-F5344CB8AC3E}">
        <p14:creationId xmlns:p14="http://schemas.microsoft.com/office/powerpoint/2010/main" val="2954448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555641"/>
          </a:xfrm>
          <a:prstGeom prst="rect">
            <a:avLst/>
          </a:prstGeom>
        </p:spPr>
        <p:txBody>
          <a:bodyPr wrap="square">
            <a:spAutoFit/>
          </a:bodyPr>
          <a:lstStyle/>
          <a:p>
            <a:pPr algn="just"/>
            <a:r>
              <a:rPr lang="ar-IQ" sz="2800" b="1" dirty="0"/>
              <a:t>2</a:t>
            </a:r>
            <a:r>
              <a:rPr lang="ar-IQ" sz="2800" b="1" dirty="0">
                <a:solidFill>
                  <a:srgbClr val="FF0000"/>
                </a:solidFill>
              </a:rPr>
              <a:t> -التوتــر: </a:t>
            </a:r>
            <a:r>
              <a:rPr lang="ar-IQ" sz="2800" b="1" dirty="0" smtClean="0">
                <a:solidFill>
                  <a:srgbClr val="FF0000"/>
                </a:solidFill>
              </a:rPr>
              <a:t> </a:t>
            </a:r>
            <a:r>
              <a:rPr lang="ar-IQ" sz="2800" b="1" dirty="0"/>
              <a:t>و حالة يشير ليفين إلى الخصائص الدينامية لمنطقة أو خلية فانه يسمي المنطقة نظاما التوتر في نظام معين يميل إلى معادلة أو مساواة نفسها بكمية التوتر في النظم المحيطة، وتسمى </a:t>
            </a:r>
            <a:r>
              <a:rPr lang="ar-IQ" sz="2800" b="1" dirty="0" smtClean="0"/>
              <a:t>الوسيلة </a:t>
            </a:r>
            <a:r>
              <a:rPr lang="ar-IQ" sz="2800" b="1" dirty="0"/>
              <a:t>النفسية التي تعادل التوتر في </a:t>
            </a:r>
            <a:r>
              <a:rPr lang="ar-IQ" sz="2800" b="1" dirty="0" smtClean="0"/>
              <a:t>الأنظمة باسم </a:t>
            </a:r>
            <a:r>
              <a:rPr lang="ar-IQ" sz="2800" b="1" dirty="0"/>
              <a:t>" عملية" وقد تكون </a:t>
            </a:r>
            <a:r>
              <a:rPr lang="ar-IQ" sz="2800" b="1" dirty="0" smtClean="0"/>
              <a:t>( </a:t>
            </a:r>
            <a:r>
              <a:rPr lang="ar-IQ" sz="2800" b="1" dirty="0" smtClean="0">
                <a:solidFill>
                  <a:srgbClr val="FF0000"/>
                </a:solidFill>
              </a:rPr>
              <a:t>تفكيرا – تذكيرا ، </a:t>
            </a:r>
            <a:r>
              <a:rPr lang="ar-IQ" sz="2800" b="1" dirty="0">
                <a:solidFill>
                  <a:srgbClr val="FF0000"/>
                </a:solidFill>
              </a:rPr>
              <a:t>ً </a:t>
            </a:r>
            <a:r>
              <a:rPr lang="ar-IQ" sz="2800" b="1" dirty="0" smtClean="0">
                <a:solidFill>
                  <a:srgbClr val="FF0000"/>
                </a:solidFill>
              </a:rPr>
              <a:t>وجداناً</a:t>
            </a:r>
            <a:r>
              <a:rPr lang="ar-IQ" sz="2800" b="1" dirty="0">
                <a:solidFill>
                  <a:srgbClr val="FF0000"/>
                </a:solidFill>
              </a:rPr>
              <a:t>، اد ارك، عمل ..</a:t>
            </a:r>
            <a:r>
              <a:rPr lang="ar-IQ" sz="2800" b="1" dirty="0" smtClean="0">
                <a:solidFill>
                  <a:srgbClr val="FF0000"/>
                </a:solidFill>
              </a:rPr>
              <a:t>الخ</a:t>
            </a:r>
            <a:r>
              <a:rPr lang="ar-IQ" sz="2800" b="1" dirty="0" smtClean="0"/>
              <a:t>) </a:t>
            </a:r>
            <a:r>
              <a:rPr lang="ar-IQ" sz="2800" b="1" dirty="0"/>
              <a:t>وهذه الخاصية تنطبق فقط على النظام ككل، وليس على جميع وجدانا النظم </a:t>
            </a:r>
            <a:r>
              <a:rPr lang="ar-IQ" sz="2800" b="1" dirty="0" smtClean="0"/>
              <a:t>الجزئية لان حالة </a:t>
            </a:r>
            <a:r>
              <a:rPr lang="ar-IQ" sz="2800" b="1" dirty="0"/>
              <a:t>التوازن </a:t>
            </a:r>
            <a:r>
              <a:rPr lang="ar-IQ" sz="2800" b="1" dirty="0" smtClean="0"/>
              <a:t>الا </a:t>
            </a:r>
            <a:r>
              <a:rPr lang="ar-IQ" sz="2800" b="1" dirty="0"/>
              <a:t>تعني أن النظام يخلو من التوتر، بل يعني أن التوتر داخل النظام ككل متعادل. 3 -</a:t>
            </a:r>
            <a:r>
              <a:rPr lang="ar-IQ" sz="2800" b="1" dirty="0">
                <a:solidFill>
                  <a:srgbClr val="FF0000"/>
                </a:solidFill>
              </a:rPr>
              <a:t>الحاجـة: </a:t>
            </a:r>
            <a:r>
              <a:rPr lang="ar-IQ" sz="2800" b="1" dirty="0"/>
              <a:t>والحاجة كما يرى (</a:t>
            </a:r>
            <a:r>
              <a:rPr lang="ar-IQ" sz="2800" b="1" dirty="0" smtClean="0"/>
              <a:t>ليفن) </a:t>
            </a:r>
            <a:r>
              <a:rPr lang="ar-IQ" sz="2800" b="1" dirty="0"/>
              <a:t>شعور المرء بأنه ينقصه شيء أو يلزمه شيء، ويؤكد </a:t>
            </a:r>
            <a:r>
              <a:rPr lang="ar-IQ" sz="2800" b="1" dirty="0" smtClean="0"/>
              <a:t>(ليفين) </a:t>
            </a:r>
            <a:r>
              <a:rPr lang="ar-IQ" sz="2800" b="1" dirty="0"/>
              <a:t>أن حاجات الشخص تحددها إلى حد كبير </a:t>
            </a:r>
            <a:r>
              <a:rPr lang="ar-IQ" sz="2800" b="1" dirty="0" smtClean="0"/>
              <a:t>العوامل الاجتماعية، </a:t>
            </a:r>
            <a:r>
              <a:rPr lang="ar-IQ" sz="2800" b="1" dirty="0"/>
              <a:t>فالحاجة تطلق القوة وتزيد التوتر وتعطي القيمة، إنها المفهوم الرئيسي أو المركزي الذي تنظم حوله المفاهيم </a:t>
            </a:r>
            <a:r>
              <a:rPr lang="ar-IQ" sz="2800" b="1" dirty="0" smtClean="0"/>
              <a:t>الأخرى </a:t>
            </a:r>
            <a:r>
              <a:rPr lang="ar-IQ" sz="2800" b="1" dirty="0"/>
              <a:t>. ويرى ليفين ان كل حاجة واقعة </a:t>
            </a:r>
            <a:r>
              <a:rPr lang="ar-IQ" sz="2800" b="1" dirty="0" smtClean="0"/>
              <a:t>عيانيه </a:t>
            </a:r>
            <a:r>
              <a:rPr lang="ar-IQ" sz="2800" b="1" dirty="0"/>
              <a:t>ملموسة ، يجب أن تو صف بكل خصائصها </a:t>
            </a:r>
            <a:r>
              <a:rPr lang="ar-IQ" sz="2800" b="1" dirty="0" smtClean="0"/>
              <a:t>وتفصيلاتها </a:t>
            </a:r>
            <a:r>
              <a:rPr lang="ar-IQ" sz="2800" b="1" dirty="0"/>
              <a:t>ليتسنى لنا فهم الواقع النفسي الحقيقي. ويميز ليفين بين ثالث </a:t>
            </a:r>
            <a:r>
              <a:rPr lang="ar-IQ" sz="2800" b="1" dirty="0" smtClean="0"/>
              <a:t>حالات </a:t>
            </a:r>
            <a:r>
              <a:rPr lang="ar-IQ" sz="2800" b="1" dirty="0"/>
              <a:t>تتعلق بالحاجات </a:t>
            </a:r>
            <a:r>
              <a:rPr lang="ar-IQ" sz="2800" b="1" dirty="0" smtClean="0"/>
              <a:t>( </a:t>
            </a:r>
            <a:r>
              <a:rPr lang="ar-IQ" sz="2800" b="1" dirty="0">
                <a:solidFill>
                  <a:srgbClr val="FF0000"/>
                </a:solidFill>
              </a:rPr>
              <a:t>حالة الجوع- </a:t>
            </a:r>
            <a:r>
              <a:rPr lang="ar-IQ" sz="2800" b="1" dirty="0" smtClean="0"/>
              <a:t>ا</a:t>
            </a:r>
            <a:r>
              <a:rPr lang="ar-IQ" sz="2800" b="1" dirty="0" smtClean="0">
                <a:solidFill>
                  <a:srgbClr val="FF0000"/>
                </a:solidFill>
              </a:rPr>
              <a:t>لامتلاء</a:t>
            </a:r>
            <a:r>
              <a:rPr lang="ar-IQ" sz="2800" b="1" dirty="0" smtClean="0"/>
              <a:t>- </a:t>
            </a:r>
            <a:r>
              <a:rPr lang="ar-IQ" sz="2800" b="1" dirty="0" smtClean="0">
                <a:solidFill>
                  <a:srgbClr val="FF0000"/>
                </a:solidFill>
              </a:rPr>
              <a:t>الامتلاء المفرط</a:t>
            </a:r>
            <a:r>
              <a:rPr lang="ar-IQ" sz="2800" b="1" dirty="0" smtClean="0"/>
              <a:t>) </a:t>
            </a:r>
            <a:r>
              <a:rPr lang="ar-IQ" sz="2800" b="1" dirty="0"/>
              <a:t>يقابل هذه </a:t>
            </a:r>
            <a:r>
              <a:rPr lang="ar-IQ" sz="2800" b="1" dirty="0" smtClean="0"/>
              <a:t>الحالات ( </a:t>
            </a:r>
            <a:r>
              <a:rPr lang="ar-IQ" sz="2800" b="1" dirty="0">
                <a:solidFill>
                  <a:srgbClr val="FF0000"/>
                </a:solidFill>
              </a:rPr>
              <a:t>تكافؤ ايجابي- محايد- تكافؤ </a:t>
            </a:r>
            <a:r>
              <a:rPr lang="ar-IQ" sz="2800" b="1" dirty="0" smtClean="0">
                <a:solidFill>
                  <a:srgbClr val="FF0000"/>
                </a:solidFill>
              </a:rPr>
              <a:t>سلبي)</a:t>
            </a:r>
            <a:endParaRPr lang="en-US" sz="2800" b="1" dirty="0">
              <a:solidFill>
                <a:srgbClr val="FF0000"/>
              </a:solidFill>
            </a:endParaRPr>
          </a:p>
        </p:txBody>
      </p:sp>
    </p:spTree>
    <p:extLst>
      <p:ext uri="{BB962C8B-B14F-4D97-AF65-F5344CB8AC3E}">
        <p14:creationId xmlns:p14="http://schemas.microsoft.com/office/powerpoint/2010/main" val="1351058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0736" y="404664"/>
            <a:ext cx="8496944" cy="5693866"/>
          </a:xfrm>
          <a:prstGeom prst="rect">
            <a:avLst/>
          </a:prstGeom>
        </p:spPr>
        <p:txBody>
          <a:bodyPr wrap="square">
            <a:spAutoFit/>
          </a:bodyPr>
          <a:lstStyle/>
          <a:p>
            <a:r>
              <a:rPr lang="ar-IQ" b="1" dirty="0">
                <a:solidFill>
                  <a:srgbClr val="FF0000"/>
                </a:solidFill>
              </a:rPr>
              <a:t>4</a:t>
            </a:r>
            <a:r>
              <a:rPr lang="ar-IQ" sz="2800" b="1" dirty="0">
                <a:solidFill>
                  <a:srgbClr val="FF0000"/>
                </a:solidFill>
              </a:rPr>
              <a:t> – القيمـة: </a:t>
            </a:r>
            <a:r>
              <a:rPr lang="ar-IQ" sz="2800" b="1" dirty="0"/>
              <a:t>ويقصد بها قيمة منطقة في المجال النفسي عند الشخص، وهناك نوعان من القيمة، قيمة إيجابية وقيمة سلبية والمنطقة التي يضفي عليها الشخص قيمة إيجابية هي التي تحتوي على موضوع يخفض التوتر مثل المنطقة التي تحتوي على طعام بالنسبة للشخص الجائع، أما المنطقة التي يضفي عليها الشخص قيمة سلبية فهي التي تحتوي على موضوع يزيد التوتر ويهدد </a:t>
            </a:r>
            <a:r>
              <a:rPr lang="ar-IQ" sz="2800" b="1" dirty="0" smtClean="0"/>
              <a:t>بالأذى </a:t>
            </a:r>
            <a:r>
              <a:rPr lang="ar-IQ" sz="2800" b="1" dirty="0"/>
              <a:t>مثل المنطقة التي تحتوي على حيوان مخيف بالنسبة للشخص . </a:t>
            </a:r>
            <a:endParaRPr lang="ar-IQ" sz="2800" b="1" dirty="0" smtClean="0"/>
          </a:p>
          <a:p>
            <a:r>
              <a:rPr lang="ar-IQ" sz="2800" b="1" dirty="0" smtClean="0">
                <a:solidFill>
                  <a:srgbClr val="FF0000"/>
                </a:solidFill>
              </a:rPr>
              <a:t>5 </a:t>
            </a:r>
            <a:r>
              <a:rPr lang="ar-IQ" sz="2800" b="1" dirty="0">
                <a:solidFill>
                  <a:srgbClr val="FF0000"/>
                </a:solidFill>
              </a:rPr>
              <a:t>ـ التحـرك: </a:t>
            </a:r>
            <a:r>
              <a:rPr lang="ar-IQ" sz="2800" b="1" dirty="0" smtClean="0"/>
              <a:t>ويتحرك الشخص خلال مجاله النفسي مدفوعا بحاجة </a:t>
            </a:r>
            <a:r>
              <a:rPr lang="ar-IQ" sz="2800" b="1" dirty="0"/>
              <a:t>تطلق الطاقة وتستثير التوتر </a:t>
            </a:r>
            <a:r>
              <a:rPr lang="ar-IQ" sz="2800" b="1" dirty="0" smtClean="0"/>
              <a:t>وتضفي قيمة </a:t>
            </a:r>
            <a:r>
              <a:rPr lang="ar-IQ" sz="2800" b="1" dirty="0"/>
              <a:t>إيجابية على المنطقة التي فيها يشبع هذه الحاجة فيتحرك الشخص نحو منطقة إشباع الحاجة، فقد تكون الحدود بين المناطق سهلة فيتحقق </a:t>
            </a:r>
            <a:r>
              <a:rPr lang="ar-IQ" sz="2800" b="1" dirty="0" smtClean="0"/>
              <a:t>الإشباع </a:t>
            </a:r>
            <a:r>
              <a:rPr lang="ar-IQ" sz="2800" b="1" dirty="0"/>
              <a:t>ويزول التوتر، وقد تكون الحدود صعبة فيتحول دون </a:t>
            </a:r>
            <a:r>
              <a:rPr lang="ar-IQ" sz="2800" b="1" dirty="0" smtClean="0"/>
              <a:t>الإشباع </a:t>
            </a:r>
            <a:r>
              <a:rPr lang="ar-IQ" sz="2800" b="1" dirty="0"/>
              <a:t>فيحاول الشخص اتخاذ </a:t>
            </a:r>
            <a:r>
              <a:rPr lang="ar-IQ" sz="2800" b="1" dirty="0" smtClean="0"/>
              <a:t>ممرات </a:t>
            </a:r>
            <a:r>
              <a:rPr lang="ar-IQ" sz="2800" b="1" dirty="0"/>
              <a:t>جانبية للحركة نحو الهدف وهو إشباع الحاجة .</a:t>
            </a:r>
            <a:endParaRPr lang="en-US" sz="2800" b="1" dirty="0"/>
          </a:p>
        </p:txBody>
      </p:sp>
    </p:spTree>
    <p:extLst>
      <p:ext uri="{BB962C8B-B14F-4D97-AF65-F5344CB8AC3E}">
        <p14:creationId xmlns:p14="http://schemas.microsoft.com/office/powerpoint/2010/main" val="3256400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64704"/>
            <a:ext cx="8424936" cy="5632311"/>
          </a:xfrm>
          <a:prstGeom prst="rect">
            <a:avLst/>
          </a:prstGeom>
        </p:spPr>
        <p:txBody>
          <a:bodyPr wrap="square">
            <a:spAutoFit/>
          </a:bodyPr>
          <a:lstStyle/>
          <a:p>
            <a:r>
              <a:rPr lang="ar-IQ" sz="3600" dirty="0"/>
              <a:t>6</a:t>
            </a:r>
            <a:r>
              <a:rPr lang="ar-IQ" sz="3600" dirty="0">
                <a:solidFill>
                  <a:srgbClr val="FF0000"/>
                </a:solidFill>
              </a:rPr>
              <a:t> -التكافــؤ: </a:t>
            </a:r>
            <a:r>
              <a:rPr lang="ar-IQ" sz="3600" dirty="0"/>
              <a:t>ويقصد به تكافؤ منطقة في المجال النفسي عند الشخص وهو خاصية تصورية ذهنية لمنطقة ما في البيئة النفسية للفرد، وهناك نوعان من </a:t>
            </a:r>
            <a:r>
              <a:rPr lang="ar-IQ" sz="3600" dirty="0">
                <a:solidFill>
                  <a:srgbClr val="FF0000"/>
                </a:solidFill>
              </a:rPr>
              <a:t>التكافؤ، تكافؤ موجب وتكافؤ سالب،</a:t>
            </a:r>
            <a:r>
              <a:rPr lang="ar-IQ" sz="3600" dirty="0"/>
              <a:t> والمنطقة ذات التكافؤ </a:t>
            </a:r>
            <a:r>
              <a:rPr lang="ar-IQ" sz="3600" dirty="0" err="1"/>
              <a:t>المو</a:t>
            </a:r>
            <a:r>
              <a:rPr lang="ar-IQ" sz="3600" dirty="0"/>
              <a:t> جب هي تلك التي تحتوي على موضوع يؤدي إلى خفض التوتر إذا ما دخل الفرد ً ما يكون لها تكافؤ موجب بالنسبة إلى الشخص الجائع هذه المنطقة، فالمنطقة التي تحوي طعاما ً إذا كانت إحدى المناطق جذابة فيكون لها تكافؤ إيجابي، وإذا كانت بغيضة مثيرة وأيضا </a:t>
            </a:r>
            <a:r>
              <a:rPr lang="ar-IQ" sz="3600" dirty="0" err="1" smtClean="0"/>
              <a:t>لالشمئزاز</a:t>
            </a:r>
            <a:r>
              <a:rPr lang="ar-IQ" sz="3600" dirty="0" smtClean="0"/>
              <a:t> </a:t>
            </a:r>
            <a:r>
              <a:rPr lang="ar-IQ" sz="3600" dirty="0"/>
              <a:t>فعند ذلك يكون لها تكافؤ سلبي . </a:t>
            </a:r>
            <a:endParaRPr lang="en-US" sz="3600" dirty="0"/>
          </a:p>
        </p:txBody>
      </p:sp>
    </p:spTree>
    <p:extLst>
      <p:ext uri="{BB962C8B-B14F-4D97-AF65-F5344CB8AC3E}">
        <p14:creationId xmlns:p14="http://schemas.microsoft.com/office/powerpoint/2010/main" val="3883132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2656"/>
            <a:ext cx="8640960" cy="6494085"/>
          </a:xfrm>
          <a:prstGeom prst="rect">
            <a:avLst/>
          </a:prstGeom>
        </p:spPr>
        <p:txBody>
          <a:bodyPr wrap="square">
            <a:spAutoFit/>
          </a:bodyPr>
          <a:lstStyle/>
          <a:p>
            <a:pPr algn="just"/>
            <a:r>
              <a:rPr lang="ar-IQ" sz="3200" b="1" dirty="0">
                <a:solidFill>
                  <a:srgbClr val="FF0000"/>
                </a:solidFill>
              </a:rPr>
              <a:t>7 -الصــراع: </a:t>
            </a:r>
            <a:r>
              <a:rPr lang="ar-IQ" sz="3200" b="1" dirty="0"/>
              <a:t>ولقد حدد ليفين ثالثة أنواع من الصراعات هي: </a:t>
            </a:r>
            <a:endParaRPr lang="ar-IQ" sz="3200" b="1" dirty="0" smtClean="0"/>
          </a:p>
          <a:p>
            <a:pPr algn="just"/>
            <a:r>
              <a:rPr lang="ar-IQ" sz="3200" b="1" dirty="0" smtClean="0"/>
              <a:t>1 </a:t>
            </a:r>
            <a:r>
              <a:rPr lang="ar-IQ" sz="3200" b="1" dirty="0"/>
              <a:t>-صراع </a:t>
            </a:r>
            <a:r>
              <a:rPr lang="ar-IQ" sz="3200" b="1" dirty="0" smtClean="0"/>
              <a:t>الإقدام: </a:t>
            </a:r>
          </a:p>
          <a:p>
            <a:pPr algn="just"/>
            <a:r>
              <a:rPr lang="ar-IQ" sz="3200" b="1" dirty="0" smtClean="0"/>
              <a:t>وفيه يكون الفرد  في </a:t>
            </a:r>
            <a:r>
              <a:rPr lang="ar-IQ" sz="3200" b="1" dirty="0"/>
              <a:t>موقف وسط بين هدفين موجبين متساويين القوة تقريبا يختار الفرد بين الموقفين اللذين لكل منهما جاذبية موجبة فكالهما يوجه الفرد في نفس الوقت من </a:t>
            </a:r>
            <a:r>
              <a:rPr lang="ar-IQ" sz="3200" b="1" dirty="0" smtClean="0"/>
              <a:t>الاقتراب </a:t>
            </a:r>
            <a:r>
              <a:rPr lang="ar-IQ" sz="3200" b="1" dirty="0"/>
              <a:t>من هدف معين وهذا الصراع </a:t>
            </a:r>
            <a:r>
              <a:rPr lang="ar-IQ" sz="3200" b="1" dirty="0" smtClean="0"/>
              <a:t>لا </a:t>
            </a:r>
            <a:r>
              <a:rPr lang="ar-IQ" sz="3200" b="1" dirty="0"/>
              <a:t>يستمر وسرعان ما ينتهي عندما ينتهي الفرد من اختيار هدفه . وصراع </a:t>
            </a:r>
            <a:r>
              <a:rPr lang="ar-IQ" sz="3200" b="1" dirty="0" smtClean="0"/>
              <a:t>الإقدام الإقدام </a:t>
            </a:r>
            <a:r>
              <a:rPr lang="ar-IQ" sz="3200" b="1" dirty="0"/>
              <a:t>مثل شاب يريد أن يتزوج وهناك هدفان </a:t>
            </a:r>
            <a:r>
              <a:rPr lang="ar-IQ" sz="3200" b="1" dirty="0" smtClean="0"/>
              <a:t>يتجابانه </a:t>
            </a:r>
            <a:r>
              <a:rPr lang="ar-IQ" sz="3200" b="1" dirty="0"/>
              <a:t>فتاة، شابة جميلة يحبها ولكنها فقيرة، والهدف </a:t>
            </a:r>
            <a:r>
              <a:rPr lang="ar-IQ" sz="3200" b="1" dirty="0" smtClean="0"/>
              <a:t>الآخر </a:t>
            </a:r>
            <a:r>
              <a:rPr lang="ar-IQ" sz="3200" b="1" dirty="0"/>
              <a:t>امرأة غنية </a:t>
            </a:r>
            <a:r>
              <a:rPr lang="ar-IQ" sz="3200" b="1" dirty="0" smtClean="0"/>
              <a:t>لا </a:t>
            </a:r>
            <a:r>
              <a:rPr lang="ar-IQ" sz="3200" b="1" dirty="0"/>
              <a:t>يحبها فيضل في صراع كلما يقترب من الهدف </a:t>
            </a:r>
            <a:r>
              <a:rPr lang="ar-IQ" sz="3200" b="1" dirty="0" smtClean="0"/>
              <a:t>الأول </a:t>
            </a:r>
            <a:r>
              <a:rPr lang="ar-IQ" sz="3200" b="1" dirty="0"/>
              <a:t>يشعر بالضيق بسبب بعده عن الهدف الثاني والعكس، ويمكن ترجيح أحد الهدفين، وبالتالي إنهاء الصراع فنقول له </a:t>
            </a:r>
            <a:r>
              <a:rPr lang="ar-IQ" sz="3200" b="1" dirty="0" smtClean="0"/>
              <a:t>ُ </a:t>
            </a:r>
            <a:r>
              <a:rPr lang="ar-IQ" sz="3200" b="1" dirty="0"/>
              <a:t>الفتاة الشابة أفضل وتزوجوا </a:t>
            </a:r>
            <a:r>
              <a:rPr lang="ar-IQ" sz="3200" b="1" dirty="0" smtClean="0"/>
              <a:t>فقراء </a:t>
            </a:r>
            <a:r>
              <a:rPr lang="ar-IQ" sz="3200" b="1" dirty="0"/>
              <a:t>يغنيكم </a:t>
            </a:r>
            <a:r>
              <a:rPr lang="ar-IQ" sz="3200" b="1" dirty="0" smtClean="0"/>
              <a:t>الله، </a:t>
            </a:r>
            <a:r>
              <a:rPr lang="ar-IQ" sz="3200" b="1" dirty="0"/>
              <a:t>حتى </a:t>
            </a:r>
            <a:r>
              <a:rPr lang="ar-IQ" sz="3200" b="1" dirty="0" smtClean="0"/>
              <a:t>يغلب احد  </a:t>
            </a:r>
            <a:r>
              <a:rPr lang="ar-IQ" sz="3200" b="1" dirty="0"/>
              <a:t>الهدفين </a:t>
            </a:r>
            <a:r>
              <a:rPr lang="ar-IQ" sz="3200" b="1" dirty="0" smtClean="0"/>
              <a:t>.</a:t>
            </a:r>
            <a:endParaRPr lang="en-US" sz="3200" b="1" dirty="0"/>
          </a:p>
        </p:txBody>
      </p:sp>
    </p:spTree>
    <p:extLst>
      <p:ext uri="{BB962C8B-B14F-4D97-AF65-F5344CB8AC3E}">
        <p14:creationId xmlns:p14="http://schemas.microsoft.com/office/powerpoint/2010/main" val="3653072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836712"/>
            <a:ext cx="8208912" cy="4462760"/>
          </a:xfrm>
          <a:prstGeom prst="rect">
            <a:avLst/>
          </a:prstGeom>
        </p:spPr>
        <p:txBody>
          <a:bodyPr wrap="square">
            <a:spAutoFit/>
          </a:bodyPr>
          <a:lstStyle/>
          <a:p>
            <a:r>
              <a:rPr lang="ar-IQ" sz="3200" b="1" dirty="0">
                <a:solidFill>
                  <a:srgbClr val="FF0000"/>
                </a:solidFill>
              </a:rPr>
              <a:t>نظرية المجال </a:t>
            </a:r>
            <a:r>
              <a:rPr lang="ar-IQ" sz="3200" b="1" dirty="0" smtClean="0">
                <a:solidFill>
                  <a:srgbClr val="FF0000"/>
                </a:solidFill>
              </a:rPr>
              <a:t>(كيرت ليفين) </a:t>
            </a:r>
          </a:p>
          <a:p>
            <a:pPr algn="just"/>
            <a:r>
              <a:rPr lang="ar-IQ" sz="2800" b="1" dirty="0" smtClean="0"/>
              <a:t>لقد </a:t>
            </a:r>
            <a:r>
              <a:rPr lang="ar-IQ" sz="2800" b="1" dirty="0"/>
              <a:t>أثرت العلوم الطبيعية كثيرا في مسار العلوم الحديثة كعلم النفس، ويعد مفهوم المجال هو واحد من المفاهيم التي ظهرت في علم الطبيعة وكان له تأثيره في الفكر السيكولوجي الحديث، وأولى تلك التأثيرات لنظرية المجال في علم النفس ظهور الحركة المعروفة </a:t>
            </a:r>
            <a:r>
              <a:rPr lang="ar-IQ" sz="2800" b="1" dirty="0" err="1"/>
              <a:t>بأسم</a:t>
            </a:r>
            <a:r>
              <a:rPr lang="ar-IQ" sz="2800" b="1" dirty="0"/>
              <a:t> </a:t>
            </a:r>
            <a:r>
              <a:rPr lang="ar-IQ" sz="2800" b="1" dirty="0" smtClean="0"/>
              <a:t>علم </a:t>
            </a:r>
            <a:r>
              <a:rPr lang="ar-IQ" sz="2800" b="1" dirty="0"/>
              <a:t>النفس </a:t>
            </a:r>
            <a:r>
              <a:rPr lang="ar-IQ" sz="2800" b="1" dirty="0" err="1" smtClean="0"/>
              <a:t>الجشتالتي</a:t>
            </a:r>
            <a:r>
              <a:rPr lang="ar-IQ" sz="2800" b="1" dirty="0"/>
              <a:t>( والتي بدأها ثالثة من علماء النفس </a:t>
            </a:r>
            <a:r>
              <a:rPr lang="ar-IQ" sz="2800" b="1" dirty="0" smtClean="0"/>
              <a:t>الألمان </a:t>
            </a:r>
            <a:r>
              <a:rPr lang="ar-IQ" sz="2800" b="1" dirty="0"/>
              <a:t>هم ) </a:t>
            </a:r>
            <a:r>
              <a:rPr lang="ar-IQ" sz="2800" b="1" dirty="0" err="1"/>
              <a:t>فريتمر</a:t>
            </a:r>
            <a:r>
              <a:rPr lang="ar-IQ" sz="2800" b="1" dirty="0"/>
              <a:t>، </a:t>
            </a:r>
            <a:r>
              <a:rPr lang="ar-IQ" sz="2800" b="1" dirty="0" err="1"/>
              <a:t>كوهلر</a:t>
            </a:r>
            <a:r>
              <a:rPr lang="ar-IQ" sz="2800" b="1" dirty="0"/>
              <a:t>، </a:t>
            </a:r>
            <a:r>
              <a:rPr lang="ar-IQ" sz="2800" b="1" dirty="0" err="1" smtClean="0"/>
              <a:t>كوفكا</a:t>
            </a:r>
            <a:r>
              <a:rPr lang="ar-IQ" sz="2800" b="1" dirty="0" smtClean="0"/>
              <a:t>. </a:t>
            </a:r>
            <a:r>
              <a:rPr lang="ar-IQ" sz="2800" b="1" dirty="0"/>
              <a:t>والفكرة </a:t>
            </a:r>
            <a:r>
              <a:rPr lang="ar-IQ" sz="2800" b="1" dirty="0" smtClean="0"/>
              <a:t>الأساسية </a:t>
            </a:r>
            <a:r>
              <a:rPr lang="ar-IQ" sz="2800" b="1" dirty="0"/>
              <a:t>التي تقوم عليها النظرية </a:t>
            </a:r>
            <a:r>
              <a:rPr lang="ar-IQ" sz="2800" b="1" dirty="0" err="1" smtClean="0"/>
              <a:t>الجشتالتية</a:t>
            </a:r>
            <a:r>
              <a:rPr lang="ar-IQ" sz="2800" b="1" dirty="0" smtClean="0"/>
              <a:t> </a:t>
            </a:r>
            <a:r>
              <a:rPr lang="ar-IQ" sz="2800" b="1" dirty="0"/>
              <a:t>إن الطريقة التي يتم بها إدراك موضوع ما يحددها السياق أو الصياغة الكلية التي يوجد فيها الموضوع، وليست الخصائص الثابتة لهذه المكونات الفردية هي التي تحدد </a:t>
            </a:r>
            <a:r>
              <a:rPr lang="ar-IQ" sz="2800" b="1" dirty="0" smtClean="0"/>
              <a:t>الإدراك</a:t>
            </a:r>
            <a:endParaRPr lang="en-US" sz="2800" b="1" dirty="0"/>
          </a:p>
        </p:txBody>
      </p:sp>
    </p:spTree>
    <p:extLst>
      <p:ext uri="{BB962C8B-B14F-4D97-AF65-F5344CB8AC3E}">
        <p14:creationId xmlns:p14="http://schemas.microsoft.com/office/powerpoint/2010/main" val="18051424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6224" y="188640"/>
            <a:ext cx="8856984" cy="6494085"/>
          </a:xfrm>
          <a:prstGeom prst="rect">
            <a:avLst/>
          </a:prstGeom>
        </p:spPr>
        <p:txBody>
          <a:bodyPr wrap="square">
            <a:spAutoFit/>
          </a:bodyPr>
          <a:lstStyle/>
          <a:p>
            <a:r>
              <a:rPr lang="ar-IQ" sz="3200" b="1" dirty="0"/>
              <a:t>2 </a:t>
            </a:r>
            <a:r>
              <a:rPr lang="ar-IQ" sz="3200" b="1" dirty="0">
                <a:solidFill>
                  <a:srgbClr val="FF0000"/>
                </a:solidFill>
              </a:rPr>
              <a:t>- صراع إحجام إحجام: </a:t>
            </a:r>
            <a:r>
              <a:rPr lang="ar-IQ" sz="3200" b="1" dirty="0" smtClean="0"/>
              <a:t>وصراع الإحجام الإحجام </a:t>
            </a:r>
            <a:r>
              <a:rPr lang="ar-IQ" sz="3200" b="1" dirty="0"/>
              <a:t>فهو يحصل وفيه يقف الفرد بين هدفين سالبين متساوي القوى تقريبا عندما تكون النتائج المتوقعة </a:t>
            </a:r>
            <a:r>
              <a:rPr lang="ar-IQ" sz="3200" b="1" dirty="0" smtClean="0"/>
              <a:t>لأي من </a:t>
            </a:r>
            <a:r>
              <a:rPr lang="ar-IQ" sz="3200" b="1" dirty="0"/>
              <a:t>عملين يجب </a:t>
            </a:r>
            <a:r>
              <a:rPr lang="ar-IQ" sz="3200" b="1" dirty="0" smtClean="0"/>
              <a:t>الاختيار </a:t>
            </a:r>
            <a:r>
              <a:rPr lang="ar-IQ" sz="3200" b="1" dirty="0"/>
              <a:t>بينهما غير مرغوبة مثل: حفل إيذاء مشاعر صديق، أو قبول دعوة غير مستحبة. ويتميز هذا النموذج </a:t>
            </a:r>
            <a:r>
              <a:rPr lang="ar-IQ" sz="3200" b="1" dirty="0" smtClean="0"/>
              <a:t>الأخير </a:t>
            </a:r>
            <a:r>
              <a:rPr lang="ar-IQ" sz="3200" b="1" dirty="0"/>
              <a:t>من الصراع بتأرجح بين البديلين أو بمحاولة للهرب من الموقف </a:t>
            </a:r>
            <a:r>
              <a:rPr lang="ar-IQ" sz="3200" b="1" dirty="0" smtClean="0"/>
              <a:t>(مغادرة المجال) .</a:t>
            </a:r>
          </a:p>
          <a:p>
            <a:r>
              <a:rPr lang="ar-IQ" sz="3200" b="1" dirty="0" smtClean="0"/>
              <a:t> </a:t>
            </a:r>
            <a:r>
              <a:rPr lang="ar-IQ" sz="3200" b="1" dirty="0"/>
              <a:t>3 -</a:t>
            </a:r>
            <a:r>
              <a:rPr lang="ar-IQ" sz="3200" b="1" dirty="0">
                <a:solidFill>
                  <a:srgbClr val="FF0000"/>
                </a:solidFill>
              </a:rPr>
              <a:t>صراع </a:t>
            </a:r>
            <a:r>
              <a:rPr lang="ar-IQ" sz="3200" b="1" dirty="0" smtClean="0">
                <a:solidFill>
                  <a:srgbClr val="FF0000"/>
                </a:solidFill>
              </a:rPr>
              <a:t>الإقدام والاحجام: </a:t>
            </a:r>
            <a:r>
              <a:rPr lang="ar-IQ" sz="3200" b="1" dirty="0"/>
              <a:t>ويتصف صراع </a:t>
            </a:r>
            <a:r>
              <a:rPr lang="ar-IQ" sz="3200" b="1" dirty="0" smtClean="0"/>
              <a:t>الإقدام </a:t>
            </a:r>
            <a:r>
              <a:rPr lang="ar-IQ" sz="3200" b="1" dirty="0"/>
              <a:t>– </a:t>
            </a:r>
            <a:r>
              <a:rPr lang="ar-IQ" sz="3200" b="1" dirty="0" smtClean="0"/>
              <a:t>الإحجام </a:t>
            </a:r>
            <a:r>
              <a:rPr lang="ar-IQ" sz="3200" b="1" dirty="0"/>
              <a:t>بوجود هدف مرغوب ومرهوب في الوقت نفسه </a:t>
            </a:r>
            <a:r>
              <a:rPr lang="ar-IQ" sz="3200" b="1" dirty="0" smtClean="0"/>
              <a:t>(كأن </a:t>
            </a:r>
            <a:r>
              <a:rPr lang="ar-IQ" sz="3200" b="1" dirty="0"/>
              <a:t>يكون </a:t>
            </a:r>
            <a:r>
              <a:rPr lang="ar-IQ" sz="3200" b="1" dirty="0" smtClean="0"/>
              <a:t>الشخص ارغبا في المال ولكن رهب </a:t>
            </a:r>
            <a:r>
              <a:rPr lang="ar-IQ" sz="3200" b="1" dirty="0"/>
              <a:t>العمل الذي يوصل إلى </a:t>
            </a:r>
            <a:r>
              <a:rPr lang="ar-IQ" sz="3200" b="1" dirty="0" smtClean="0"/>
              <a:t>المال) </a:t>
            </a:r>
            <a:r>
              <a:rPr lang="ar-IQ" sz="3200" b="1" dirty="0"/>
              <a:t>ومثال على صراع إقدام – </a:t>
            </a:r>
            <a:r>
              <a:rPr lang="ar-IQ" sz="3200" b="1" dirty="0" smtClean="0"/>
              <a:t> إحجام </a:t>
            </a:r>
            <a:r>
              <a:rPr lang="ar-IQ" sz="3200" b="1" dirty="0"/>
              <a:t>منح شخص فرصة العمل في الخارج ووضعه المادي حرج ومضطر للسفر ولكنه </a:t>
            </a:r>
            <a:r>
              <a:rPr lang="ar-IQ" sz="3200" b="1" dirty="0" smtClean="0"/>
              <a:t>لا </a:t>
            </a:r>
            <a:r>
              <a:rPr lang="ar-IQ" sz="3200" b="1" dirty="0"/>
              <a:t>يريد أن يترك </a:t>
            </a:r>
            <a:r>
              <a:rPr lang="ar-IQ" sz="3200" b="1" dirty="0" smtClean="0"/>
              <a:t>أولاده </a:t>
            </a:r>
            <a:r>
              <a:rPr lang="ar-IQ" sz="3200" b="1" dirty="0"/>
              <a:t>الذي </a:t>
            </a:r>
            <a:r>
              <a:rPr lang="ar-IQ" sz="3200" b="1" dirty="0" smtClean="0"/>
              <a:t>لا </a:t>
            </a:r>
            <a:r>
              <a:rPr lang="ar-IQ" sz="3200" b="1" dirty="0"/>
              <a:t>يستطيع أخذهم معه، فيضل في صراع بين السفر والمال وبين العيش بين </a:t>
            </a:r>
            <a:r>
              <a:rPr lang="ar-IQ" sz="3200" b="1" dirty="0" smtClean="0"/>
              <a:t>أولاده </a:t>
            </a:r>
            <a:r>
              <a:rPr lang="ar-IQ" sz="3200" b="1" dirty="0"/>
              <a:t>وأن يخسر المال.</a:t>
            </a:r>
            <a:endParaRPr lang="en-US" sz="3200" b="1" dirty="0"/>
          </a:p>
        </p:txBody>
      </p:sp>
    </p:spTree>
    <p:extLst>
      <p:ext uri="{BB962C8B-B14F-4D97-AF65-F5344CB8AC3E}">
        <p14:creationId xmlns:p14="http://schemas.microsoft.com/office/powerpoint/2010/main" val="738069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0688"/>
            <a:ext cx="8352928" cy="5632311"/>
          </a:xfrm>
          <a:prstGeom prst="rect">
            <a:avLst/>
          </a:prstGeom>
        </p:spPr>
        <p:txBody>
          <a:bodyPr wrap="square">
            <a:spAutoFit/>
          </a:bodyPr>
          <a:lstStyle/>
          <a:p>
            <a:r>
              <a:rPr lang="ar-IQ" sz="3600" b="1" dirty="0">
                <a:solidFill>
                  <a:srgbClr val="FF0000"/>
                </a:solidFill>
              </a:rPr>
              <a:t>نمو الشخصية في نظرية المجال: </a:t>
            </a:r>
            <a:endParaRPr lang="ar-IQ" sz="3600" b="1" dirty="0" smtClean="0">
              <a:solidFill>
                <a:srgbClr val="FF0000"/>
              </a:solidFill>
            </a:endParaRPr>
          </a:p>
          <a:p>
            <a:r>
              <a:rPr lang="ar-IQ" sz="3600" b="1" dirty="0" smtClean="0"/>
              <a:t>لا يضع(ليفين) مراحل </a:t>
            </a:r>
            <a:r>
              <a:rPr lang="ar-IQ" sz="3600" b="1" dirty="0"/>
              <a:t>عمرية مثل </a:t>
            </a:r>
            <a:r>
              <a:rPr lang="ar-IQ" sz="3600" b="1" dirty="0" smtClean="0"/>
              <a:t>(فرويد)، </a:t>
            </a:r>
            <a:r>
              <a:rPr lang="ar-IQ" sz="3600" b="1" dirty="0"/>
              <a:t>وإنما وضع </a:t>
            </a:r>
            <a:r>
              <a:rPr lang="ar-IQ" sz="3600" b="1" dirty="0" smtClean="0"/>
              <a:t>تغيرات تطرأ </a:t>
            </a:r>
            <a:r>
              <a:rPr lang="ar-IQ" sz="3600" b="1" dirty="0"/>
              <a:t>على الشخصية، فيرى أن ً ومع تقدم الشخصية تتجه من السهولة إلى التعقيد، </a:t>
            </a:r>
            <a:r>
              <a:rPr lang="ar-IQ" sz="3600" b="1" dirty="0" smtClean="0"/>
              <a:t>فالإنسان </a:t>
            </a:r>
            <a:r>
              <a:rPr lang="ar-IQ" sz="3600" b="1" dirty="0"/>
              <a:t>في البداية يكون الشخص بسيطا العمر يتعقد أكثر، فالطفل الصغير يتصف سلوكه بالبساطة أكثر من الشخص الكبير، كما يرى أن الحدود تزداد قوة بين الشخص ومجاله كلما تقدم به العمر فتجده يتصلب أكثر وتقل مرونته كما يتجه الشخص من الخيالية إلى الواقعية .ومع النمو يتزايد عدد الحدود الفاصلة بين المناطق</a:t>
            </a:r>
            <a:endParaRPr lang="en-US" sz="3600" b="1" dirty="0"/>
          </a:p>
        </p:txBody>
      </p:sp>
    </p:spTree>
    <p:extLst>
      <p:ext uri="{BB962C8B-B14F-4D97-AF65-F5344CB8AC3E}">
        <p14:creationId xmlns:p14="http://schemas.microsoft.com/office/powerpoint/2010/main" val="15704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620688"/>
            <a:ext cx="8208912" cy="6001643"/>
          </a:xfrm>
          <a:prstGeom prst="rect">
            <a:avLst/>
          </a:prstGeom>
        </p:spPr>
        <p:txBody>
          <a:bodyPr wrap="square">
            <a:spAutoFit/>
          </a:bodyPr>
          <a:lstStyle/>
          <a:p>
            <a:r>
              <a:rPr lang="ar-IQ" sz="3200" b="1" dirty="0">
                <a:solidFill>
                  <a:srgbClr val="FF0000"/>
                </a:solidFill>
                <a:latin typeface="Noto Sans Kufi Arabic"/>
              </a:rPr>
              <a:t>إيجابيات نظرية ليفين</a:t>
            </a:r>
          </a:p>
          <a:p>
            <a:r>
              <a:rPr lang="ar-IQ" sz="3200" b="1" dirty="0" smtClean="0">
                <a:solidFill>
                  <a:srgbClr val="2C2F34"/>
                </a:solidFill>
                <a:latin typeface="Noto Sans Kufi Arabic"/>
              </a:rPr>
              <a:t>1– </a:t>
            </a:r>
            <a:r>
              <a:rPr lang="ar-IQ" sz="3200" b="1" dirty="0">
                <a:solidFill>
                  <a:srgbClr val="2C2F34"/>
                </a:solidFill>
                <a:latin typeface="Noto Sans Kufi Arabic"/>
              </a:rPr>
              <a:t>كافة المعارف والحوادث في ذلك الكون دائما ما تحدث في مجال بعينه.</a:t>
            </a:r>
            <a:br>
              <a:rPr lang="ar-IQ" sz="3200" b="1" dirty="0">
                <a:solidFill>
                  <a:srgbClr val="2C2F34"/>
                </a:solidFill>
                <a:latin typeface="Noto Sans Kufi Arabic"/>
              </a:rPr>
            </a:br>
            <a:r>
              <a:rPr lang="ar-IQ" sz="3200" b="1" dirty="0" smtClean="0">
                <a:solidFill>
                  <a:srgbClr val="2C2F34"/>
                </a:solidFill>
                <a:latin typeface="Noto Sans Kufi Arabic"/>
              </a:rPr>
              <a:t>2– </a:t>
            </a:r>
            <a:r>
              <a:rPr lang="ar-IQ" sz="3200" b="1" dirty="0">
                <a:solidFill>
                  <a:srgbClr val="2C2F34"/>
                </a:solidFill>
                <a:latin typeface="Noto Sans Kufi Arabic"/>
              </a:rPr>
              <a:t>جميع المجالات لها خصائص وتركيب خاص يقوم بتفسير </a:t>
            </a:r>
            <a:r>
              <a:rPr lang="ar-IQ" sz="3200" b="1" dirty="0">
                <a:solidFill>
                  <a:srgbClr val="2080C7"/>
                </a:solidFill>
                <a:latin typeface="Noto Sans Kufi Arabic"/>
                <a:hlinkClick r:id="rId2"/>
              </a:rPr>
              <a:t>الحوادث</a:t>
            </a:r>
            <a:r>
              <a:rPr lang="ar-IQ" sz="3200" b="1" dirty="0">
                <a:solidFill>
                  <a:srgbClr val="2C2F34"/>
                </a:solidFill>
                <a:latin typeface="Noto Sans Kufi Arabic"/>
              </a:rPr>
              <a:t> المحيلة في النطاق المحيط به.</a:t>
            </a:r>
            <a:br>
              <a:rPr lang="ar-IQ" sz="3200" b="1" dirty="0">
                <a:solidFill>
                  <a:srgbClr val="2C2F34"/>
                </a:solidFill>
                <a:latin typeface="Noto Sans Kufi Arabic"/>
              </a:rPr>
            </a:br>
            <a:r>
              <a:rPr lang="ar-IQ" sz="3200" b="1" dirty="0" smtClean="0">
                <a:solidFill>
                  <a:srgbClr val="2C2F34"/>
                </a:solidFill>
                <a:latin typeface="Noto Sans Kufi Arabic"/>
              </a:rPr>
              <a:t>3– </a:t>
            </a:r>
            <a:r>
              <a:rPr lang="ar-IQ" sz="3200" b="1" dirty="0">
                <a:solidFill>
                  <a:srgbClr val="2C2F34"/>
                </a:solidFill>
                <a:latin typeface="Noto Sans Kufi Arabic"/>
              </a:rPr>
              <a:t>الخصائص الخاصة بأي عنصر من العناصر له مجال معين يعود إلى القوى الخاصة بالمجالات المختلفة التي تؤثر به.</a:t>
            </a:r>
          </a:p>
          <a:p>
            <a:r>
              <a:rPr lang="ar-IQ" sz="3200" b="1" dirty="0" smtClean="0">
                <a:solidFill>
                  <a:srgbClr val="2C2F34"/>
                </a:solidFill>
                <a:latin typeface="Noto Sans Kufi Arabic"/>
              </a:rPr>
              <a:t>4- يعد </a:t>
            </a:r>
            <a:r>
              <a:rPr lang="ar-IQ" sz="3200" b="1" dirty="0">
                <a:solidFill>
                  <a:srgbClr val="2C2F34"/>
                </a:solidFill>
                <a:latin typeface="Noto Sans Kufi Arabic"/>
              </a:rPr>
              <a:t>الوقت الحاضر هو أهم بكثير من </a:t>
            </a:r>
            <a:r>
              <a:rPr lang="ar-IQ" sz="3200" b="1" dirty="0">
                <a:solidFill>
                  <a:srgbClr val="2080C7"/>
                </a:solidFill>
                <a:latin typeface="Noto Sans Kufi Arabic"/>
                <a:hlinkClick r:id="rId3"/>
              </a:rPr>
              <a:t>المستقبل</a:t>
            </a:r>
            <a:r>
              <a:rPr lang="ar-IQ" sz="3200" b="1" dirty="0">
                <a:solidFill>
                  <a:srgbClr val="2C2F34"/>
                </a:solidFill>
                <a:latin typeface="Noto Sans Kufi Arabic"/>
              </a:rPr>
              <a:t> والماضي، حيث أن التجارب التي تمت في الماضي والخبرات الناتجة منها تقوم بالتأثير في المواقف الحاضرة، كما أن الاسترجاع والتذكر يمكنهم التأثير بدورهم في حالة الفرد الحالية.</a:t>
            </a:r>
            <a:endParaRPr lang="ar-IQ" sz="3200" b="1" i="0" dirty="0">
              <a:solidFill>
                <a:srgbClr val="2C2F34"/>
              </a:solidFill>
              <a:effectLst/>
              <a:latin typeface="Noto Sans Kufi Arabic"/>
            </a:endParaRPr>
          </a:p>
        </p:txBody>
      </p:sp>
    </p:spTree>
    <p:extLst>
      <p:ext uri="{BB962C8B-B14F-4D97-AF65-F5344CB8AC3E}">
        <p14:creationId xmlns:p14="http://schemas.microsoft.com/office/powerpoint/2010/main" val="27162365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12968" cy="6186309"/>
          </a:xfrm>
          <a:prstGeom prst="rect">
            <a:avLst/>
          </a:prstGeom>
        </p:spPr>
        <p:txBody>
          <a:bodyPr wrap="square">
            <a:spAutoFit/>
          </a:bodyPr>
          <a:lstStyle/>
          <a:p>
            <a:r>
              <a:rPr lang="ar-IQ" sz="3600" b="1" dirty="0">
                <a:solidFill>
                  <a:srgbClr val="FF0000"/>
                </a:solidFill>
                <a:latin typeface="Noto Sans Kufi Arabic"/>
              </a:rPr>
              <a:t>سلبيات نظرية ليفين</a:t>
            </a:r>
          </a:p>
          <a:p>
            <a:r>
              <a:rPr lang="ar-IQ" sz="2400" b="1" dirty="0" smtClean="0">
                <a:solidFill>
                  <a:srgbClr val="2C2F34"/>
                </a:solidFill>
                <a:latin typeface="Noto Sans Kufi Arabic"/>
              </a:rPr>
              <a:t>1– </a:t>
            </a:r>
            <a:r>
              <a:rPr lang="ar-IQ" sz="2400" b="1" dirty="0">
                <a:solidFill>
                  <a:srgbClr val="2C2F34"/>
                </a:solidFill>
                <a:latin typeface="Noto Sans Kufi Arabic"/>
              </a:rPr>
              <a:t>لا توضح </a:t>
            </a:r>
            <a:r>
              <a:rPr lang="ar-IQ" sz="2400" b="1" dirty="0" err="1">
                <a:solidFill>
                  <a:srgbClr val="2C2F34"/>
                </a:solidFill>
                <a:latin typeface="Noto Sans Kufi Arabic"/>
              </a:rPr>
              <a:t>التمثلات</a:t>
            </a:r>
            <a:r>
              <a:rPr lang="ar-IQ" sz="2400" b="1" dirty="0">
                <a:solidFill>
                  <a:srgbClr val="2C2F34"/>
                </a:solidFill>
                <a:latin typeface="Noto Sans Kufi Arabic"/>
              </a:rPr>
              <a:t> الطوبولوجية لليفين، وكذلك الكمية الموجهة أشياء جديدة خاصة بالسلوك والذي من </a:t>
            </a:r>
            <a:r>
              <a:rPr lang="ar-IQ" sz="2400" b="1" dirty="0" smtClean="0">
                <a:solidFill>
                  <a:srgbClr val="2C2F34"/>
                </a:solidFill>
                <a:latin typeface="Noto Sans Kufi Arabic"/>
              </a:rPr>
              <a:t>المفترض </a:t>
            </a:r>
            <a:r>
              <a:rPr lang="ar-IQ" sz="2400" b="1" dirty="0">
                <a:solidFill>
                  <a:srgbClr val="2C2F34"/>
                </a:solidFill>
                <a:latin typeface="Noto Sans Kufi Arabic"/>
              </a:rPr>
              <a:t>أنها يهدف إلى وجود تفسير، حيث لاحظ العديد من العلماء أن ليفين لا يقوم بصياغة </a:t>
            </a:r>
            <a:r>
              <a:rPr lang="ar-IQ" sz="2400" b="1" dirty="0">
                <a:solidFill>
                  <a:srgbClr val="2080C7"/>
                </a:solidFill>
                <a:latin typeface="Noto Sans Kufi Arabic"/>
                <a:hlinkClick r:id="rId2"/>
              </a:rPr>
              <a:t>القوانين</a:t>
            </a:r>
            <a:r>
              <a:rPr lang="ar-IQ" sz="2400" b="1" dirty="0">
                <a:solidFill>
                  <a:srgbClr val="2C2F34"/>
                </a:solidFill>
                <a:latin typeface="Noto Sans Kufi Arabic"/>
              </a:rPr>
              <a:t>، ولا يعمل على تفسير العمليات الخاصة بيقين الثوابت.</a:t>
            </a:r>
          </a:p>
          <a:p>
            <a:r>
              <a:rPr lang="ar-IQ" sz="2400" b="1" dirty="0" smtClean="0">
                <a:solidFill>
                  <a:srgbClr val="2C2F34"/>
                </a:solidFill>
                <a:latin typeface="Noto Sans Kufi Arabic"/>
              </a:rPr>
              <a:t>2– </a:t>
            </a:r>
            <a:r>
              <a:rPr lang="ar-IQ" sz="2400" b="1" dirty="0">
                <a:solidFill>
                  <a:srgbClr val="2C2F34"/>
                </a:solidFill>
                <a:latin typeface="Noto Sans Kufi Arabic"/>
              </a:rPr>
              <a:t>لا يمكن أن يتجاهل علم النفسي البيئة الموضوعية، حيث أن تولمان يقول أن الحيز الخاص بالحياة هو ليس بنظام نفسي مغلق، حيث أنه يتأثر بالعالم الخارجي من ناحية، وبتغيرات العالم الموضوعي من الناحية الأخرى.</a:t>
            </a:r>
          </a:p>
          <a:p>
            <a:r>
              <a:rPr lang="ar-IQ" sz="2400" b="1" dirty="0" smtClean="0">
                <a:solidFill>
                  <a:srgbClr val="2C2F34"/>
                </a:solidFill>
                <a:latin typeface="Noto Sans Kufi Arabic"/>
              </a:rPr>
              <a:t>3– </a:t>
            </a:r>
            <a:r>
              <a:rPr lang="ar-IQ" sz="2400" b="1" dirty="0">
                <a:solidFill>
                  <a:srgbClr val="2C2F34"/>
                </a:solidFill>
                <a:latin typeface="Noto Sans Kufi Arabic"/>
              </a:rPr>
              <a:t>قام ليفين بالخلط بين المفاهيم المادية والسيكولوجية، حيث أن التحركات في الكتابات الخاصة به في بعض الأحيان تكون مادية، وفي الأحيان الأخرى تكون عقلية أو نفسية.</a:t>
            </a:r>
          </a:p>
          <a:p>
            <a:r>
              <a:rPr lang="ar-IQ" sz="2400" b="1" dirty="0" smtClean="0">
                <a:solidFill>
                  <a:srgbClr val="2C2F34"/>
                </a:solidFill>
                <a:latin typeface="Noto Sans Kufi Arabic"/>
              </a:rPr>
              <a:t>4– </a:t>
            </a:r>
            <a:r>
              <a:rPr lang="ar-IQ" sz="2400" b="1" dirty="0">
                <a:solidFill>
                  <a:srgbClr val="2C2F34"/>
                </a:solidFill>
                <a:latin typeface="Noto Sans Kufi Arabic"/>
              </a:rPr>
              <a:t>لا يدخل في اعتبار ليفين التاريخ للأفراد، حيث أن الشخص ما هو إلا نتاج </a:t>
            </a:r>
            <a:r>
              <a:rPr lang="ar-IQ" sz="2400" b="1" dirty="0">
                <a:solidFill>
                  <a:srgbClr val="2080C7"/>
                </a:solidFill>
                <a:latin typeface="Noto Sans Kufi Arabic"/>
                <a:hlinkClick r:id="rId3"/>
              </a:rPr>
              <a:t>عوامل وراثية</a:t>
            </a:r>
            <a:r>
              <a:rPr lang="ar-IQ" sz="2400" b="1" dirty="0">
                <a:solidFill>
                  <a:srgbClr val="2C2F34"/>
                </a:solidFill>
                <a:latin typeface="Noto Sans Kufi Arabic"/>
              </a:rPr>
              <a:t> وبيئية وتعلم ونضج.</a:t>
            </a:r>
            <a:br>
              <a:rPr lang="ar-IQ" sz="2400" b="1" dirty="0">
                <a:solidFill>
                  <a:srgbClr val="2C2F34"/>
                </a:solidFill>
                <a:latin typeface="Noto Sans Kufi Arabic"/>
              </a:rPr>
            </a:br>
            <a:r>
              <a:rPr lang="ar-IQ" sz="2400" b="1" dirty="0" smtClean="0">
                <a:solidFill>
                  <a:srgbClr val="2C2F34"/>
                </a:solidFill>
                <a:latin typeface="Noto Sans Kufi Arabic"/>
              </a:rPr>
              <a:t>5– </a:t>
            </a:r>
            <a:r>
              <a:rPr lang="ar-IQ" sz="2400" b="1" dirty="0">
                <a:solidFill>
                  <a:srgbClr val="2C2F34"/>
                </a:solidFill>
                <a:latin typeface="Noto Sans Kufi Arabic"/>
              </a:rPr>
              <a:t>يسيء ليفين طريقة استخدام المفاهيم الرياضية والفيزيقية.</a:t>
            </a:r>
            <a:br>
              <a:rPr lang="ar-IQ" sz="2400" b="1" dirty="0">
                <a:solidFill>
                  <a:srgbClr val="2C2F34"/>
                </a:solidFill>
                <a:latin typeface="Noto Sans Kufi Arabic"/>
              </a:rPr>
            </a:br>
            <a:r>
              <a:rPr lang="ar-IQ" sz="2400" b="1" dirty="0" smtClean="0">
                <a:solidFill>
                  <a:srgbClr val="2C2F34"/>
                </a:solidFill>
                <a:latin typeface="Noto Sans Kufi Arabic"/>
              </a:rPr>
              <a:t>6– </a:t>
            </a:r>
            <a:r>
              <a:rPr lang="ar-IQ" sz="2400" b="1" dirty="0">
                <a:solidFill>
                  <a:srgbClr val="2C2F34"/>
                </a:solidFill>
                <a:latin typeface="Noto Sans Kufi Arabic"/>
              </a:rPr>
              <a:t>تتظاهر نظرية ليفين بأنها تقدم نموذج رياضي للسلوك، والتي من الممكن أن يتم الخروج منها بالتنبؤات النوعية.</a:t>
            </a:r>
            <a:endParaRPr lang="ar-IQ" sz="2400" b="1" i="0" dirty="0">
              <a:solidFill>
                <a:srgbClr val="2C2F34"/>
              </a:solidFill>
              <a:effectLst/>
              <a:latin typeface="Noto Sans Kufi Arabic"/>
            </a:endParaRPr>
          </a:p>
        </p:txBody>
      </p:sp>
    </p:spTree>
    <p:extLst>
      <p:ext uri="{BB962C8B-B14F-4D97-AF65-F5344CB8AC3E}">
        <p14:creationId xmlns:p14="http://schemas.microsoft.com/office/powerpoint/2010/main" val="2605620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43808" y="5013176"/>
            <a:ext cx="4248350" cy="830997"/>
          </a:xfrm>
          <a:prstGeom prst="rect">
            <a:avLst/>
          </a:prstGeom>
        </p:spPr>
        <p:txBody>
          <a:bodyPr wrap="square">
            <a:spAutoFit/>
          </a:bodyPr>
          <a:lstStyle/>
          <a:p>
            <a:r>
              <a:rPr lang="ar-IQ" sz="4800" b="1" dirty="0">
                <a:solidFill>
                  <a:prstClr val="black"/>
                </a:solidFill>
              </a:rPr>
              <a:t>نظرية </a:t>
            </a:r>
            <a:r>
              <a:rPr lang="ar-IQ" sz="4800" b="1" dirty="0" smtClean="0">
                <a:solidFill>
                  <a:prstClr val="black"/>
                </a:solidFill>
              </a:rPr>
              <a:t>جان </a:t>
            </a:r>
            <a:r>
              <a:rPr lang="ar-IQ" sz="4800" b="1" dirty="0" err="1" smtClean="0">
                <a:solidFill>
                  <a:prstClr val="black"/>
                </a:solidFill>
              </a:rPr>
              <a:t>بياجيه</a:t>
            </a:r>
            <a:r>
              <a:rPr lang="ar-IQ" sz="4800" b="1" dirty="0" smtClean="0">
                <a:solidFill>
                  <a:prstClr val="black"/>
                </a:solidFill>
              </a:rPr>
              <a:t> </a:t>
            </a:r>
            <a:endParaRPr lang="en-US" sz="4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980728"/>
            <a:ext cx="8130404" cy="3737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03327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4574" y="188640"/>
            <a:ext cx="8784976" cy="6001643"/>
          </a:xfrm>
          <a:prstGeom prst="rect">
            <a:avLst/>
          </a:prstGeom>
        </p:spPr>
        <p:txBody>
          <a:bodyPr wrap="square">
            <a:spAutoFit/>
          </a:bodyPr>
          <a:lstStyle/>
          <a:p>
            <a:pPr algn="just"/>
            <a:r>
              <a:rPr lang="ar-IQ" sz="3200" b="1" dirty="0" smtClean="0">
                <a:solidFill>
                  <a:srgbClr val="FF0000"/>
                </a:solidFill>
              </a:rPr>
              <a:t>-تمهيد : </a:t>
            </a:r>
            <a:r>
              <a:rPr lang="ar-IQ" sz="3200" b="1" dirty="0" smtClean="0"/>
              <a:t>بالرغم </a:t>
            </a:r>
            <a:r>
              <a:rPr lang="ar-IQ" sz="3200" b="1" dirty="0"/>
              <a:t>أن نظريات التعلم المعرفية جميعها تشترك في العديد من الافتراضات حول موضوع التعلم من حيث تأكيدها لمبادئ مثل العقلانية والكلية والفطرية والحدس، إلا أنها تختلف نوعا ما في </a:t>
            </a:r>
            <a:r>
              <a:rPr lang="ar-IQ" sz="3200" b="1" dirty="0" smtClean="0"/>
              <a:t>تفسيرها </a:t>
            </a:r>
            <a:r>
              <a:rPr lang="ar-IQ" sz="3200" b="1" dirty="0"/>
              <a:t>للآلية التي يتم من خلالها التعلم. ففي الوقت الذي نجد فيه أن </a:t>
            </a:r>
            <a:r>
              <a:rPr lang="ar-IQ" sz="3200" b="1" dirty="0">
                <a:solidFill>
                  <a:srgbClr val="FF0000"/>
                </a:solidFill>
              </a:rPr>
              <a:t>نظرية </a:t>
            </a:r>
            <a:r>
              <a:rPr lang="ar-IQ" sz="3200" b="1" dirty="0" err="1" smtClean="0">
                <a:solidFill>
                  <a:srgbClr val="FF0000"/>
                </a:solidFill>
              </a:rPr>
              <a:t>الجشتالت</a:t>
            </a:r>
            <a:r>
              <a:rPr lang="ar-IQ" sz="3200" b="1" dirty="0" smtClean="0">
                <a:solidFill>
                  <a:srgbClr val="FF0000"/>
                </a:solidFill>
              </a:rPr>
              <a:t> </a:t>
            </a:r>
            <a:r>
              <a:rPr lang="ar-IQ" sz="3200" b="1" dirty="0">
                <a:solidFill>
                  <a:srgbClr val="FF0000"/>
                </a:solidFill>
              </a:rPr>
              <a:t>تؤكد عمليات الإدراك الحسي والآليات التي يلجأ إليها الفرد في تنظيم مدركاته الحسية كمحددات للتعلم والسلوك</a:t>
            </a:r>
            <a:r>
              <a:rPr lang="ar-IQ" sz="3200" b="1" dirty="0"/>
              <a:t>، نجد </a:t>
            </a:r>
            <a:r>
              <a:rPr lang="ar-IQ" sz="3200" b="1" dirty="0">
                <a:solidFill>
                  <a:srgbClr val="00B050"/>
                </a:solidFill>
              </a:rPr>
              <a:t>أن نظرية معالجة المعلومات تعنى </a:t>
            </a:r>
            <a:r>
              <a:rPr lang="ar-IQ" sz="3200" b="1" dirty="0" smtClean="0">
                <a:solidFill>
                  <a:srgbClr val="00B050"/>
                </a:solidFill>
              </a:rPr>
              <a:t>بتفسير </a:t>
            </a:r>
            <a:r>
              <a:rPr lang="ar-IQ" sz="3200" b="1" dirty="0">
                <a:solidFill>
                  <a:srgbClr val="00B050"/>
                </a:solidFill>
              </a:rPr>
              <a:t>ثلاث عمليات رئيسية يتحدد في </a:t>
            </a:r>
            <a:r>
              <a:rPr lang="ar-IQ" sz="3200" b="1" dirty="0" smtClean="0">
                <a:solidFill>
                  <a:srgbClr val="00B050"/>
                </a:solidFill>
              </a:rPr>
              <a:t>ضوئها </a:t>
            </a:r>
            <a:r>
              <a:rPr lang="ar-IQ" sz="3200" b="1" dirty="0">
                <a:solidFill>
                  <a:srgbClr val="00B050"/>
                </a:solidFill>
              </a:rPr>
              <a:t>السلوك</a:t>
            </a:r>
            <a:r>
              <a:rPr lang="ar-IQ" sz="3200" b="1" dirty="0"/>
              <a:t> وهي </a:t>
            </a:r>
            <a:r>
              <a:rPr lang="ar-IQ" sz="3200" b="1" dirty="0">
                <a:solidFill>
                  <a:srgbClr val="FF0000"/>
                </a:solidFill>
              </a:rPr>
              <a:t>عمليات الاستقبال</a:t>
            </a:r>
            <a:r>
              <a:rPr lang="ar-IQ" sz="3200" b="1" dirty="0"/>
              <a:t>، </a:t>
            </a:r>
            <a:r>
              <a:rPr lang="ar-IQ" sz="3200" b="1" dirty="0">
                <a:solidFill>
                  <a:srgbClr val="FF0000"/>
                </a:solidFill>
              </a:rPr>
              <a:t>والمعالجة</a:t>
            </a:r>
            <a:r>
              <a:rPr lang="ar-IQ" sz="3200" b="1" dirty="0"/>
              <a:t> </a:t>
            </a:r>
            <a:r>
              <a:rPr lang="ar-IQ" sz="3200" b="1" dirty="0">
                <a:solidFill>
                  <a:srgbClr val="FF0000"/>
                </a:solidFill>
              </a:rPr>
              <a:t>والتخزين</a:t>
            </a:r>
            <a:r>
              <a:rPr lang="ar-IQ" sz="3200" b="1" dirty="0"/>
              <a:t>، </a:t>
            </a:r>
            <a:r>
              <a:rPr lang="ar-IQ" sz="3200" b="1" dirty="0">
                <a:solidFill>
                  <a:srgbClr val="FF0000"/>
                </a:solidFill>
              </a:rPr>
              <a:t>والاسترجاع</a:t>
            </a:r>
            <a:r>
              <a:rPr lang="ar-IQ" sz="3200" b="1" dirty="0"/>
              <a:t>، أما نظرية بياجيه في النمو المعرفي والتي نحن بصدد الحديث عنها، فهي تعنى </a:t>
            </a:r>
            <a:r>
              <a:rPr lang="ar-IQ" sz="3200" b="1" dirty="0" smtClean="0">
                <a:solidFill>
                  <a:srgbClr val="0070C0"/>
                </a:solidFill>
              </a:rPr>
              <a:t>بتفسير التغيرات </a:t>
            </a:r>
            <a:r>
              <a:rPr lang="ar-IQ" sz="3200" b="1" dirty="0">
                <a:solidFill>
                  <a:srgbClr val="0070C0"/>
                </a:solidFill>
              </a:rPr>
              <a:t>الكمية والنوعية التي تطرأ على إدراك وتفكري الفرد خلال مراحل منوه المختلفة </a:t>
            </a:r>
            <a:r>
              <a:rPr lang="ar-IQ" sz="3200" b="1" dirty="0"/>
              <a:t>. </a:t>
            </a:r>
            <a:endParaRPr lang="en-US" sz="3200" b="1" dirty="0"/>
          </a:p>
        </p:txBody>
      </p:sp>
    </p:spTree>
    <p:extLst>
      <p:ext uri="{BB962C8B-B14F-4D97-AF65-F5344CB8AC3E}">
        <p14:creationId xmlns:p14="http://schemas.microsoft.com/office/powerpoint/2010/main" val="32294134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8748464" cy="6494085"/>
          </a:xfrm>
          <a:prstGeom prst="rect">
            <a:avLst/>
          </a:prstGeom>
        </p:spPr>
        <p:txBody>
          <a:bodyPr wrap="square">
            <a:spAutoFit/>
          </a:bodyPr>
          <a:lstStyle/>
          <a:p>
            <a:r>
              <a:rPr lang="ar-IQ" sz="3200" b="1" dirty="0" smtClean="0"/>
              <a:t>1- تعد </a:t>
            </a:r>
            <a:r>
              <a:rPr lang="ar-IQ" sz="3200" b="1" dirty="0"/>
              <a:t>نظرية بياجيه إحدى النظريات المعرفية </a:t>
            </a:r>
            <a:r>
              <a:rPr lang="ar-IQ" sz="3200" b="1" dirty="0" smtClean="0"/>
              <a:t>النمائية </a:t>
            </a:r>
            <a:r>
              <a:rPr lang="ar-IQ" sz="3200" b="1" dirty="0"/>
              <a:t>لأنها تعنى بالكيفية التي تنمو من خلالها المعرفة لدى الفرد عبر مراحل </a:t>
            </a:r>
            <a:r>
              <a:rPr lang="ar-IQ" sz="3200" b="1" dirty="0" smtClean="0"/>
              <a:t>نموه </a:t>
            </a:r>
            <a:r>
              <a:rPr lang="ar-IQ" sz="3200" b="1" dirty="0"/>
              <a:t>المتعددة؛ </a:t>
            </a:r>
            <a:endParaRPr lang="ar-IQ" sz="3200" b="1" dirty="0" smtClean="0"/>
          </a:p>
          <a:p>
            <a:r>
              <a:rPr lang="ar-IQ" sz="3200" b="1" dirty="0" smtClean="0"/>
              <a:t>2- تفترض </a:t>
            </a:r>
            <a:r>
              <a:rPr lang="ar-IQ" sz="3200" b="1" dirty="0"/>
              <a:t>أن إدراك الفرد لهذا العامل وأساليب تفكريه حياله </a:t>
            </a:r>
            <a:r>
              <a:rPr lang="ar-IQ" sz="3200" b="1" dirty="0" smtClean="0"/>
              <a:t>تتغير </a:t>
            </a:r>
            <a:r>
              <a:rPr lang="ar-IQ" sz="3200" b="1" dirty="0"/>
              <a:t>من مرحلة عمرية إلى أخرى، إذ تسود في كل مرحلة أساليب واستراتيجيات </a:t>
            </a:r>
            <a:r>
              <a:rPr lang="ar-IQ" sz="3200" b="1" dirty="0" smtClean="0"/>
              <a:t>تفكير </a:t>
            </a:r>
            <a:r>
              <a:rPr lang="ar-IQ" sz="3200" b="1" dirty="0"/>
              <a:t>خاصة تحكم إدراكات الفرد وتؤثر في </a:t>
            </a:r>
            <a:r>
              <a:rPr lang="ar-IQ" sz="3200" b="1" dirty="0" smtClean="0"/>
              <a:t>أنماطه </a:t>
            </a:r>
            <a:r>
              <a:rPr lang="ar-IQ" sz="3200" b="1" dirty="0"/>
              <a:t>السلوكية</a:t>
            </a:r>
            <a:r>
              <a:rPr lang="ar-IQ" sz="3200" b="1" dirty="0" smtClean="0"/>
              <a:t>.</a:t>
            </a:r>
          </a:p>
          <a:p>
            <a:r>
              <a:rPr lang="ar-IQ" sz="3200" b="1" dirty="0" smtClean="0"/>
              <a:t> 3-  </a:t>
            </a:r>
            <a:r>
              <a:rPr lang="ar-IQ" sz="3200" b="1" dirty="0"/>
              <a:t>عمد بياجيه في نظريته هذه إلى الكشف عن </a:t>
            </a:r>
            <a:r>
              <a:rPr lang="ar-IQ" sz="3200" b="1" dirty="0" smtClean="0"/>
              <a:t>التغيرات </a:t>
            </a:r>
            <a:r>
              <a:rPr lang="ar-IQ" sz="3200" b="1" dirty="0"/>
              <a:t>التي تطرأ على </a:t>
            </a:r>
            <a:r>
              <a:rPr lang="ar-IQ" sz="3200" b="1" dirty="0" smtClean="0"/>
              <a:t>تفكير </a:t>
            </a:r>
            <a:r>
              <a:rPr lang="ar-IQ" sz="3200" b="1" dirty="0"/>
              <a:t>الأفراد والعوامل المعرفية التي تسيطر على مثل هذه </a:t>
            </a:r>
            <a:r>
              <a:rPr lang="ar-IQ" sz="3200" b="1" dirty="0" smtClean="0"/>
              <a:t>التغيرات </a:t>
            </a:r>
          </a:p>
          <a:p>
            <a:r>
              <a:rPr lang="ar-IQ" sz="3200" b="1" dirty="0" smtClean="0"/>
              <a:t>4- بياجيه لم </a:t>
            </a:r>
            <a:r>
              <a:rPr lang="ar-IQ" sz="3200" b="1" dirty="0"/>
              <a:t>يركز على قياس الذكاء أو وظائف المكونات العقلية </a:t>
            </a:r>
            <a:r>
              <a:rPr lang="ar-IQ" sz="3200" b="1" dirty="0" smtClean="0"/>
              <a:t>وإنما </a:t>
            </a:r>
            <a:r>
              <a:rPr lang="ar-IQ" sz="3200" b="1" dirty="0"/>
              <a:t>اهتم بالدرجة الأولى في دراسة النمو الذي يحدث في العلميات </a:t>
            </a:r>
            <a:r>
              <a:rPr lang="ar-IQ" sz="3200" b="1" dirty="0" smtClean="0"/>
              <a:t>المعرفية.</a:t>
            </a:r>
            <a:endParaRPr lang="en-US" sz="3200" b="1" dirty="0"/>
          </a:p>
        </p:txBody>
      </p:sp>
    </p:spTree>
    <p:extLst>
      <p:ext uri="{BB962C8B-B14F-4D97-AF65-F5344CB8AC3E}">
        <p14:creationId xmlns:p14="http://schemas.microsoft.com/office/powerpoint/2010/main" val="18824696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97346"/>
            <a:ext cx="8640960" cy="6001643"/>
          </a:xfrm>
          <a:prstGeom prst="rect">
            <a:avLst/>
          </a:prstGeom>
        </p:spPr>
        <p:txBody>
          <a:bodyPr wrap="square">
            <a:spAutoFit/>
          </a:bodyPr>
          <a:lstStyle/>
          <a:p>
            <a:pPr algn="just"/>
            <a:r>
              <a:rPr lang="ar-IQ" sz="2400" b="1" dirty="0"/>
              <a:t>تعريف بـ (جان بياجيه) (1980-1896 </a:t>
            </a:r>
            <a:r>
              <a:rPr lang="en-US" sz="2400" b="1" dirty="0" err="1"/>
              <a:t>Biaget</a:t>
            </a:r>
            <a:r>
              <a:rPr lang="en-US" sz="2400" b="1" dirty="0"/>
              <a:t> ( </a:t>
            </a:r>
            <a:endParaRPr lang="ar-IQ" sz="2400" b="1" dirty="0" smtClean="0"/>
          </a:p>
          <a:p>
            <a:pPr algn="just"/>
            <a:r>
              <a:rPr lang="ar-IQ" sz="2400" b="1" dirty="0" smtClean="0"/>
              <a:t>يعد </a:t>
            </a:r>
            <a:r>
              <a:rPr lang="ar-IQ" sz="2400" b="1" dirty="0"/>
              <a:t>جان بياجيه واحدا من أكرث </a:t>
            </a:r>
            <a:r>
              <a:rPr lang="ar-IQ" sz="2400" b="1" dirty="0" smtClean="0"/>
              <a:t>علماء  </a:t>
            </a:r>
            <a:r>
              <a:rPr lang="ar-IQ" sz="2400" b="1" dirty="0"/>
              <a:t>النفس </a:t>
            </a:r>
            <a:r>
              <a:rPr lang="ar-IQ" sz="2400" b="1" dirty="0" smtClean="0"/>
              <a:t>تأثيرا </a:t>
            </a:r>
            <a:r>
              <a:rPr lang="ar-IQ" sz="2400" b="1" dirty="0"/>
              <a:t>وإنتاجا واسهاما في القرن العشرين في مجال علم النفس ولا </a:t>
            </a:r>
            <a:r>
              <a:rPr lang="ar-IQ" sz="2400" b="1" dirty="0" smtClean="0"/>
              <a:t>سيما </a:t>
            </a:r>
            <a:r>
              <a:rPr lang="ar-IQ" sz="2400" b="1" dirty="0"/>
              <a:t>في موضوع علم النفس المعرفي. لقد ولد جان بياجيه في مدينة </a:t>
            </a:r>
            <a:r>
              <a:rPr lang="ar-IQ" sz="2400" b="1" dirty="0" err="1"/>
              <a:t>نيوشاتل</a:t>
            </a:r>
            <a:r>
              <a:rPr lang="ar-IQ" sz="2400" b="1" dirty="0"/>
              <a:t> السويسرية عام ١٨٩٦ وكان والده متخصصا في دراسة تاريخ العصور الوسطى. أظهر بياجيه منذ طفولته شغفا واضحا بدراسة التاريخ الطبيعي والعلوم البيولوجية، وقد اهتم </a:t>
            </a:r>
            <a:r>
              <a:rPr lang="ar-IQ" sz="2400" b="1" dirty="0" smtClean="0"/>
              <a:t>كثيرا </a:t>
            </a:r>
            <a:r>
              <a:rPr lang="ar-IQ" sz="2400" b="1" dirty="0"/>
              <a:t>بالطريقة التي من خلالها تؤدي الطبيعية وظائفها، لدرجة أن أول مقالة علمية نشرت له وهو في الثالثة عشرة من عمره. عمل في سن الحادية عشرة في إحدى المتاحف التاريخية وأصبح </a:t>
            </a:r>
            <a:r>
              <a:rPr lang="ar-IQ" sz="2400" b="1" dirty="0" smtClean="0"/>
              <a:t>خبيرا </a:t>
            </a:r>
            <a:r>
              <a:rPr lang="ar-IQ" sz="2400" b="1" dirty="0"/>
              <a:t>في مجال المتاحف التاريخية، حيث استمر في ذلك العمل حتى سن الخامسة عشرة . التحق بجامعة </a:t>
            </a:r>
            <a:r>
              <a:rPr lang="ar-IQ" sz="2400" b="1" dirty="0" err="1"/>
              <a:t>نيوشاتل</a:t>
            </a:r>
            <a:r>
              <a:rPr lang="ar-IQ" sz="2400" b="1" dirty="0"/>
              <a:t> وحصل على درجة البكالوريوس في الأحياء وهو في سن الثامنة عشرة؛ وفي سن الثانية والعشرين نال درجة الدكتوراه في علم الأحياء من نفس الجامعة </a:t>
            </a:r>
            <a:r>
              <a:rPr lang="ar-IQ" sz="2400" b="1" dirty="0" smtClean="0"/>
              <a:t>وكتب </a:t>
            </a:r>
            <a:r>
              <a:rPr lang="ar-IQ" sz="2400" b="1" dirty="0"/>
              <a:t>رواية طويلة بعنوان البحث  </a:t>
            </a:r>
            <a:r>
              <a:rPr lang="en-US" sz="2400" b="1" dirty="0" err="1" smtClean="0"/>
              <a:t>Researche</a:t>
            </a:r>
            <a:r>
              <a:rPr lang="en-US" sz="2400" b="1" dirty="0" smtClean="0"/>
              <a:t> </a:t>
            </a:r>
            <a:r>
              <a:rPr lang="ar-IQ" sz="2400" b="1" dirty="0" smtClean="0"/>
              <a:t> وحاول </a:t>
            </a:r>
            <a:r>
              <a:rPr lang="ar-IQ" sz="2400" b="1" dirty="0"/>
              <a:t>من خلالها إثارة العديد من المسائل التي ظلت تسيطر على تفكريه طوال حياته، وتدور هذه المسائل حول العلاقة </a:t>
            </a:r>
            <a:r>
              <a:rPr lang="ar-IQ" sz="2400" b="1" dirty="0" smtClean="0"/>
              <a:t>بين </a:t>
            </a:r>
            <a:r>
              <a:rPr lang="ar-IQ" sz="2400" b="1" dirty="0"/>
              <a:t>العلوم الطبيعية ونظريات المعرفة. شغل في عام ١٩٢١ وظيفة مدير للدراسات في معهد جان جاك روسو في جنيف، وأثناء وجوده في هذا المعهد ألف </a:t>
            </a:r>
            <a:r>
              <a:rPr lang="ar-IQ" sz="2400" b="1" dirty="0" smtClean="0"/>
              <a:t>كتابين اللغة والفكر عند الطفل </a:t>
            </a:r>
            <a:r>
              <a:rPr lang="en-US" sz="2400" b="1" dirty="0" smtClean="0"/>
              <a:t>The </a:t>
            </a:r>
            <a:r>
              <a:rPr lang="en-US" sz="2400" b="1" dirty="0"/>
              <a:t>Language and Thought of </a:t>
            </a:r>
            <a:r>
              <a:rPr lang="en-US" sz="2400" b="1" dirty="0" smtClean="0"/>
              <a:t>the</a:t>
            </a:r>
            <a:endParaRPr lang="en-US" sz="2400" b="1" dirty="0"/>
          </a:p>
        </p:txBody>
      </p:sp>
    </p:spTree>
    <p:extLst>
      <p:ext uri="{BB962C8B-B14F-4D97-AF65-F5344CB8AC3E}">
        <p14:creationId xmlns:p14="http://schemas.microsoft.com/office/powerpoint/2010/main" val="840299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9988" y="260648"/>
            <a:ext cx="8568952" cy="6001643"/>
          </a:xfrm>
          <a:prstGeom prst="rect">
            <a:avLst/>
          </a:prstGeom>
        </p:spPr>
        <p:txBody>
          <a:bodyPr wrap="square">
            <a:spAutoFit/>
          </a:bodyPr>
          <a:lstStyle/>
          <a:p>
            <a:pPr algn="just"/>
            <a:r>
              <a:rPr lang="en-US" sz="2400" dirty="0" smtClean="0"/>
              <a:t>."</a:t>
            </a:r>
            <a:r>
              <a:rPr lang="en-US" sz="2400" b="1" dirty="0" smtClean="0"/>
              <a:t>Child</a:t>
            </a:r>
            <a:r>
              <a:rPr lang="ar-IQ" sz="2400" b="1" dirty="0" smtClean="0"/>
              <a:t>  وفيها بين </a:t>
            </a:r>
            <a:r>
              <a:rPr lang="ar-IQ" sz="2400" b="1" dirty="0"/>
              <a:t>بياجيه الفرق </a:t>
            </a:r>
            <a:r>
              <a:rPr lang="ar-IQ" sz="2400" b="1" dirty="0" smtClean="0"/>
              <a:t>بين تفكير </a:t>
            </a:r>
            <a:r>
              <a:rPr lang="ar-IQ" sz="2400" b="1" dirty="0"/>
              <a:t>الطفل والراشد، وأوضح فيها الكيفية التي من خلالها ينمو </a:t>
            </a:r>
            <a:r>
              <a:rPr lang="ar-IQ" sz="2400" b="1" dirty="0" smtClean="0"/>
              <a:t>التفكير </a:t>
            </a:r>
            <a:r>
              <a:rPr lang="ar-IQ" sz="2400" b="1" dirty="0"/>
              <a:t>لدى </a:t>
            </a:r>
            <a:r>
              <a:rPr lang="ar-IQ" sz="2400" b="1" dirty="0" smtClean="0"/>
              <a:t>الأفراد .تأثر </a:t>
            </a:r>
            <a:r>
              <a:rPr lang="ar-IQ" sz="2400" b="1" dirty="0"/>
              <a:t>بياجيه في </a:t>
            </a:r>
            <a:r>
              <a:rPr lang="ar-IQ" sz="2400" b="1" dirty="0" smtClean="0"/>
              <a:t>أعمال </a:t>
            </a:r>
            <a:r>
              <a:rPr lang="ar-IQ" sz="2400" b="1" dirty="0"/>
              <a:t>العديد </a:t>
            </a:r>
            <a:r>
              <a:rPr lang="ar-IQ" sz="2400" b="1" dirty="0" smtClean="0"/>
              <a:t>من العلماء والفلاسفة </a:t>
            </a:r>
            <a:r>
              <a:rPr lang="ar-IQ" sz="2400" b="1" dirty="0"/>
              <a:t>وعلى رأسهم الفيلسوف </a:t>
            </a:r>
            <a:r>
              <a:rPr lang="ar-IQ" sz="2400" b="1" dirty="0" smtClean="0"/>
              <a:t>الألماني </a:t>
            </a:r>
            <a:r>
              <a:rPr lang="ar-IQ" sz="2400" b="1" dirty="0" err="1"/>
              <a:t>عامنوئيل</a:t>
            </a:r>
            <a:r>
              <a:rPr lang="ar-IQ" sz="2400" b="1" dirty="0"/>
              <a:t> كنت </a:t>
            </a:r>
            <a:r>
              <a:rPr lang="ar-IQ" sz="2400" b="1" dirty="0" smtClean="0"/>
              <a:t>والفيلسوف </a:t>
            </a:r>
            <a:r>
              <a:rPr lang="ar-IQ" sz="2400" b="1" dirty="0"/>
              <a:t>الإنجليزي تشارلز داروين وكذلك بأفكار جاك بابتست </a:t>
            </a:r>
            <a:r>
              <a:rPr lang="ar-IQ" sz="2400" b="1" dirty="0" err="1"/>
              <a:t>لامارك</a:t>
            </a:r>
            <a:r>
              <a:rPr lang="ar-IQ" sz="2400" b="1" dirty="0"/>
              <a:t>. </a:t>
            </a:r>
            <a:r>
              <a:rPr lang="ar-IQ" sz="2400" b="1" dirty="0" smtClean="0"/>
              <a:t>1- </a:t>
            </a:r>
            <a:r>
              <a:rPr lang="ar-IQ" sz="2400" b="1" dirty="0" smtClean="0">
                <a:solidFill>
                  <a:srgbClr val="FF0000"/>
                </a:solidFill>
              </a:rPr>
              <a:t>فهو </a:t>
            </a:r>
            <a:r>
              <a:rPr lang="ar-IQ" sz="2400" b="1" dirty="0">
                <a:solidFill>
                  <a:srgbClr val="FF0000"/>
                </a:solidFill>
              </a:rPr>
              <a:t>يتفق مع كنت حول ما </a:t>
            </a:r>
            <a:r>
              <a:rPr lang="ar-IQ" sz="2400" b="1" dirty="0" smtClean="0">
                <a:solidFill>
                  <a:srgbClr val="FF0000"/>
                </a:solidFill>
              </a:rPr>
              <a:t>يسمى </a:t>
            </a:r>
            <a:r>
              <a:rPr lang="ar-IQ" sz="2400" b="1" dirty="0">
                <a:solidFill>
                  <a:srgbClr val="FF0000"/>
                </a:solidFill>
              </a:rPr>
              <a:t>بنظرية المعرفة (الابستمولوجيا)</a:t>
            </a:r>
            <a:r>
              <a:rPr lang="ar-IQ" sz="2400" b="1" dirty="0"/>
              <a:t> </a:t>
            </a:r>
            <a:r>
              <a:rPr lang="ar-IQ" sz="2400" b="1" dirty="0">
                <a:solidFill>
                  <a:srgbClr val="00B0F0"/>
                </a:solidFill>
              </a:rPr>
              <a:t>من حيث أن معرفة أي شيء في هذا </a:t>
            </a:r>
            <a:r>
              <a:rPr lang="ar-IQ" sz="2400" b="1" dirty="0" smtClean="0">
                <a:solidFill>
                  <a:srgbClr val="00B0F0"/>
                </a:solidFill>
              </a:rPr>
              <a:t>العالم </a:t>
            </a:r>
            <a:r>
              <a:rPr lang="ar-IQ" sz="2400" b="1" dirty="0">
                <a:solidFill>
                  <a:srgbClr val="00B0F0"/>
                </a:solidFill>
              </a:rPr>
              <a:t>تتطلب وجود معرفة </a:t>
            </a:r>
            <a:r>
              <a:rPr lang="ar-IQ" sz="2400" b="1" dirty="0" smtClean="0">
                <a:solidFill>
                  <a:srgbClr val="00B0F0"/>
                </a:solidFill>
              </a:rPr>
              <a:t>سابقة </a:t>
            </a:r>
            <a:r>
              <a:rPr lang="ar-IQ" sz="2400" b="1" dirty="0">
                <a:solidFill>
                  <a:srgbClr val="00B0F0"/>
                </a:solidFill>
              </a:rPr>
              <a:t>تتعلق بالزمان والمكان والعمق</a:t>
            </a:r>
            <a:r>
              <a:rPr lang="ar-IQ" sz="2400" b="1" dirty="0"/>
              <a:t>، </a:t>
            </a:r>
            <a:r>
              <a:rPr lang="ar-IQ" sz="2400" b="1" dirty="0" smtClean="0"/>
              <a:t>2- </a:t>
            </a:r>
            <a:r>
              <a:rPr lang="ar-IQ" sz="2400" b="1" dirty="0" smtClean="0">
                <a:solidFill>
                  <a:srgbClr val="7030A0"/>
                </a:solidFill>
              </a:rPr>
              <a:t>ولكنه </a:t>
            </a:r>
            <a:r>
              <a:rPr lang="ar-IQ" sz="2400" b="1" dirty="0">
                <a:solidFill>
                  <a:srgbClr val="7030A0"/>
                </a:solidFill>
              </a:rPr>
              <a:t>اختلف معه من حيث أن الفرد يقوم ببناء مثل هذه المفاهيم </a:t>
            </a:r>
            <a:r>
              <a:rPr lang="ar-IQ" sz="2400" b="1" dirty="0" smtClean="0">
                <a:solidFill>
                  <a:srgbClr val="7030A0"/>
                </a:solidFill>
              </a:rPr>
              <a:t>من </a:t>
            </a:r>
            <a:r>
              <a:rPr lang="ar-IQ" sz="2400" b="1" dirty="0">
                <a:solidFill>
                  <a:srgbClr val="7030A0"/>
                </a:solidFill>
              </a:rPr>
              <a:t>خلال عملية التوازن العقلي وأن مثل هذه المعرفة ليست بالضرورة أن تكون فطرية </a:t>
            </a:r>
            <a:r>
              <a:rPr lang="ar-IQ" sz="2400" b="1" dirty="0" smtClean="0">
                <a:solidFill>
                  <a:srgbClr val="7030A0"/>
                </a:solidFill>
              </a:rPr>
              <a:t>كما </a:t>
            </a:r>
            <a:r>
              <a:rPr lang="ar-IQ" sz="2400" b="1" dirty="0">
                <a:solidFill>
                  <a:srgbClr val="7030A0"/>
                </a:solidFill>
              </a:rPr>
              <a:t>يفترض كنت</a:t>
            </a:r>
            <a:r>
              <a:rPr lang="ar-IQ" sz="2400" b="1" dirty="0"/>
              <a:t>. </a:t>
            </a:r>
            <a:r>
              <a:rPr lang="ar-IQ" sz="2400" b="1" dirty="0" smtClean="0"/>
              <a:t>4- كما </a:t>
            </a:r>
            <a:r>
              <a:rPr lang="ar-IQ" sz="2400" b="1" dirty="0" smtClean="0">
                <a:solidFill>
                  <a:srgbClr val="FF0000"/>
                </a:solidFill>
              </a:rPr>
              <a:t>وتأثر </a:t>
            </a:r>
            <a:r>
              <a:rPr lang="ar-IQ" sz="2400" b="1" dirty="0">
                <a:solidFill>
                  <a:srgbClr val="FF0000"/>
                </a:solidFill>
              </a:rPr>
              <a:t>بياجيه بأفكار كل من داروين </a:t>
            </a:r>
            <a:r>
              <a:rPr lang="ar-IQ" sz="2400" b="1" dirty="0" err="1">
                <a:solidFill>
                  <a:srgbClr val="FF0000"/>
                </a:solidFill>
              </a:rPr>
              <a:t>ولامارك</a:t>
            </a:r>
            <a:r>
              <a:rPr lang="ar-IQ" sz="2400" b="1" dirty="0"/>
              <a:t> من حيث </a:t>
            </a:r>
            <a:r>
              <a:rPr lang="ar-IQ" sz="2400" b="1" dirty="0">
                <a:solidFill>
                  <a:srgbClr val="00B050"/>
                </a:solidFill>
              </a:rPr>
              <a:t>أن الكائنات التي تولد بخصائص وراثية تناسب </a:t>
            </a:r>
            <a:r>
              <a:rPr lang="ar-IQ" sz="2400" b="1" dirty="0" smtClean="0">
                <a:solidFill>
                  <a:srgbClr val="00B050"/>
                </a:solidFill>
              </a:rPr>
              <a:t>البيئة </a:t>
            </a:r>
            <a:r>
              <a:rPr lang="ar-IQ" sz="2400" b="1" dirty="0">
                <a:solidFill>
                  <a:srgbClr val="00B050"/>
                </a:solidFill>
              </a:rPr>
              <a:t>التي تعيش فيها هي قابلة للتكاثر ونقل خصائصها إلى الأجيال اللاحقة</a:t>
            </a:r>
            <a:r>
              <a:rPr lang="ar-IQ" sz="2400" b="1" dirty="0"/>
              <a:t>، وقد اتخذ موقف </a:t>
            </a:r>
            <a:r>
              <a:rPr lang="ar-IQ" sz="2400" b="1" dirty="0" err="1"/>
              <a:t>لامارك</a:t>
            </a:r>
            <a:r>
              <a:rPr lang="ar-IQ" sz="2400" b="1" dirty="0"/>
              <a:t> بهذا </a:t>
            </a:r>
            <a:r>
              <a:rPr lang="ar-IQ" sz="2400" b="1" dirty="0" smtClean="0"/>
              <a:t>الشأن </a:t>
            </a:r>
            <a:r>
              <a:rPr lang="ar-IQ" sz="2400" b="1" dirty="0"/>
              <a:t>من حيث تأكيده على أن الخصائص الوراثية </a:t>
            </a:r>
            <a:r>
              <a:rPr lang="ar-IQ" sz="2400" b="1" dirty="0" smtClean="0"/>
              <a:t>تتغير </a:t>
            </a:r>
            <a:r>
              <a:rPr lang="ar-IQ" sz="2400" b="1" dirty="0"/>
              <a:t>كنتيجة للجهد، وأن مثل هذه الخصائص تنتقل على </a:t>
            </a:r>
            <a:r>
              <a:rPr lang="ar-IQ" sz="2400" b="1" dirty="0" smtClean="0"/>
              <a:t>نحو </a:t>
            </a:r>
            <a:r>
              <a:rPr lang="ar-IQ" sz="2400" b="1" dirty="0"/>
              <a:t>آلي إلى الأجيال المتعاقبة، لكنه يرى أن ليس أي جهد يؤدي إلى </a:t>
            </a:r>
            <a:r>
              <a:rPr lang="ar-IQ" sz="2400" b="1" dirty="0" smtClean="0"/>
              <a:t>تغير </a:t>
            </a:r>
            <a:r>
              <a:rPr lang="ar-IQ" sz="2400" b="1" dirty="0"/>
              <a:t>مثل هذه الخصائص </a:t>
            </a:r>
            <a:r>
              <a:rPr lang="ar-IQ" sz="2400" b="1" dirty="0" smtClean="0"/>
              <a:t>وإنما </a:t>
            </a:r>
            <a:r>
              <a:rPr lang="ar-IQ" sz="2400" b="1" dirty="0"/>
              <a:t>بعض </a:t>
            </a:r>
            <a:r>
              <a:rPr lang="ar-IQ" sz="2400" b="1" dirty="0" smtClean="0"/>
              <a:t>معين </a:t>
            </a:r>
            <a:r>
              <a:rPr lang="ar-IQ" sz="2400" b="1" dirty="0"/>
              <a:t>من هذه الجهود يؤدي إلى هذا </a:t>
            </a:r>
            <a:r>
              <a:rPr lang="ar-IQ" sz="2400" b="1" dirty="0" smtClean="0"/>
              <a:t>التغير، </a:t>
            </a:r>
            <a:r>
              <a:rPr lang="ar-IQ" sz="2400" b="1" dirty="0"/>
              <a:t>ويتمثل في إحداث </a:t>
            </a:r>
            <a:r>
              <a:rPr lang="ar-IQ" sz="2400" b="1" dirty="0" smtClean="0"/>
              <a:t>تغير </a:t>
            </a:r>
            <a:r>
              <a:rPr lang="ar-IQ" sz="2400" b="1" dirty="0"/>
              <a:t>في التنظيم الداخلي للكائن الحي الذي </a:t>
            </a:r>
            <a:r>
              <a:rPr lang="ar-IQ" sz="2400" b="1" dirty="0" smtClean="0"/>
              <a:t>ينتج </a:t>
            </a:r>
            <a:r>
              <a:rPr lang="ar-IQ" sz="2400" b="1" dirty="0"/>
              <a:t>عنه بعض </a:t>
            </a:r>
            <a:r>
              <a:rPr lang="ar-IQ" sz="2400" b="1" dirty="0" smtClean="0"/>
              <a:t>التغيرات </a:t>
            </a:r>
            <a:r>
              <a:rPr lang="ar-IQ" sz="2400" b="1" dirty="0"/>
              <a:t>في الرموز الوراثية والتي من شأنها أن تساعد الكائن على البقاء والتكيف </a:t>
            </a:r>
            <a:r>
              <a:rPr lang="ar-IQ" sz="2400" b="1" dirty="0" smtClean="0"/>
              <a:t>.</a:t>
            </a:r>
            <a:endParaRPr lang="en-US" sz="2400" b="1" dirty="0"/>
          </a:p>
        </p:txBody>
      </p:sp>
    </p:spTree>
    <p:extLst>
      <p:ext uri="{BB962C8B-B14F-4D97-AF65-F5344CB8AC3E}">
        <p14:creationId xmlns:p14="http://schemas.microsoft.com/office/powerpoint/2010/main" val="3961125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568952" cy="5693866"/>
          </a:xfrm>
          <a:prstGeom prst="rect">
            <a:avLst/>
          </a:prstGeom>
        </p:spPr>
        <p:txBody>
          <a:bodyPr wrap="square">
            <a:spAutoFit/>
          </a:bodyPr>
          <a:lstStyle/>
          <a:p>
            <a:pPr algn="just"/>
            <a:r>
              <a:rPr lang="ar-IQ" sz="2800" b="1" dirty="0"/>
              <a:t>اتفق بياجيه أيضا مع أفكار المدرسة </a:t>
            </a:r>
            <a:r>
              <a:rPr lang="ar-IQ" sz="2800" b="1" dirty="0" err="1" smtClean="0"/>
              <a:t>الجشتالتية</a:t>
            </a:r>
            <a:r>
              <a:rPr lang="ar-IQ" sz="2800" b="1" dirty="0" smtClean="0"/>
              <a:t> </a:t>
            </a:r>
            <a:r>
              <a:rPr lang="ar-IQ" sz="2800" b="1" dirty="0"/>
              <a:t>حول مفهوم كلية </a:t>
            </a:r>
            <a:r>
              <a:rPr lang="ar-IQ" sz="2800" b="1" dirty="0" err="1"/>
              <a:t>الإ</a:t>
            </a:r>
            <a:r>
              <a:rPr lang="ar-IQ" sz="2800" b="1" dirty="0"/>
              <a:t> </a:t>
            </a:r>
            <a:r>
              <a:rPr lang="ar-IQ" sz="2800" b="1" dirty="0" smtClean="0"/>
              <a:t>دراك لأشياء </a:t>
            </a:r>
            <a:r>
              <a:rPr lang="ar-IQ" sz="2800" b="1" dirty="0"/>
              <a:t>هذا </a:t>
            </a:r>
            <a:r>
              <a:rPr lang="ar-IQ" sz="2800" b="1" dirty="0" smtClean="0"/>
              <a:t>العالم، </a:t>
            </a:r>
            <a:r>
              <a:rPr lang="ar-IQ" sz="2800" b="1" dirty="0"/>
              <a:t>لكنه في الوقت </a:t>
            </a:r>
            <a:r>
              <a:rPr lang="ar-IQ" sz="2800" b="1" dirty="0" smtClean="0"/>
              <a:t>نفسه </a:t>
            </a:r>
            <a:r>
              <a:rPr lang="ar-IQ" sz="2800" b="1" dirty="0"/>
              <a:t>يعترض على افتراض أن مفهوم الكلية هو فطري بالأساس؛ فهو يرى أن الكليات يقوم الفرد ببنائها من </a:t>
            </a:r>
            <a:r>
              <a:rPr lang="ar-IQ" sz="2800" b="1" dirty="0" smtClean="0"/>
              <a:t>خلال </a:t>
            </a:r>
            <a:r>
              <a:rPr lang="ar-IQ" sz="2800" b="1" dirty="0"/>
              <a:t>عمليات تفاعله المستمرة مع العوامل البيئية المتعددة. أظهر بياجيه </a:t>
            </a:r>
            <a:r>
              <a:rPr lang="ar-IQ" sz="2800" b="1" dirty="0" smtClean="0"/>
              <a:t>اهتماما </a:t>
            </a:r>
            <a:r>
              <a:rPr lang="ar-IQ" sz="2800" b="1" dirty="0"/>
              <a:t>واسعا </a:t>
            </a:r>
            <a:r>
              <a:rPr lang="ar-IQ" sz="2800" b="1" dirty="0" smtClean="0"/>
              <a:t>بما </a:t>
            </a:r>
            <a:r>
              <a:rPr lang="ar-IQ" sz="2800" b="1" dirty="0"/>
              <a:t>يعرف بنظرية </a:t>
            </a:r>
            <a:r>
              <a:rPr lang="ar-IQ" sz="2800" b="1" dirty="0" smtClean="0"/>
              <a:t>المعرفة </a:t>
            </a:r>
            <a:r>
              <a:rPr lang="en-US" sz="2800" b="1" dirty="0" smtClean="0"/>
              <a:t>Epistemology </a:t>
            </a:r>
            <a:r>
              <a:rPr lang="ar-IQ" sz="2800" b="1" dirty="0" smtClean="0"/>
              <a:t>التي </a:t>
            </a:r>
            <a:r>
              <a:rPr lang="ar-IQ" sz="2800" b="1" dirty="0"/>
              <a:t>تعنى بالدرجة الأولى في </a:t>
            </a:r>
            <a:r>
              <a:rPr lang="ar-IQ" sz="2800" b="1" dirty="0" smtClean="0"/>
              <a:t>تفسير </a:t>
            </a:r>
            <a:r>
              <a:rPr lang="ar-IQ" sz="2800" b="1" dirty="0"/>
              <a:t>الكيفية التي يتم من خلالها اكتساب المعرفة </a:t>
            </a:r>
            <a:r>
              <a:rPr lang="ar-IQ" sz="2800" b="1" dirty="0" smtClean="0"/>
              <a:t>وكذلك </a:t>
            </a:r>
            <a:r>
              <a:rPr lang="ar-IQ" sz="2800" b="1" dirty="0"/>
              <a:t>في علوم الأحياء </a:t>
            </a:r>
            <a:r>
              <a:rPr lang="ar-IQ" sz="2800" b="1" dirty="0" smtClean="0"/>
              <a:t>، رأى </a:t>
            </a:r>
            <a:r>
              <a:rPr lang="ar-IQ" sz="2800" b="1" dirty="0"/>
              <a:t>أنه بالإمكان استخدام المبادئ البيولوجية في فهم </a:t>
            </a:r>
            <a:r>
              <a:rPr lang="ar-IQ" sz="2800" b="1" dirty="0" smtClean="0"/>
              <a:t>عمليات </a:t>
            </a:r>
            <a:r>
              <a:rPr lang="ar-IQ" sz="2800" b="1" dirty="0"/>
              <a:t>النمو العقلي لدى الإنسان، وقد وظف العديد من هذه المبادئ والمفاهيم لدراسة العمليات </a:t>
            </a:r>
            <a:r>
              <a:rPr lang="ar-IQ" sz="2800" b="1" dirty="0" smtClean="0"/>
              <a:t>العقلية</a:t>
            </a:r>
            <a:r>
              <a:rPr lang="ar-IQ" sz="2800" b="1" dirty="0"/>
              <a:t>، وبذلك عمد بياجيه من خلال علم النفس إلى ردم الهوة ما </a:t>
            </a:r>
            <a:r>
              <a:rPr lang="ar-IQ" sz="2800" b="1" dirty="0" smtClean="0"/>
              <a:t>بين </a:t>
            </a:r>
            <a:r>
              <a:rPr lang="ar-IQ" sz="2800" b="1" dirty="0"/>
              <a:t>علم الأحياء والفلسفة لقد عبر بياجيه على نحو واضح وصريح عن امتزاج علم النفس والفلسفة والبيولوجيا </a:t>
            </a:r>
            <a:r>
              <a:rPr lang="ar-IQ" sz="2800" b="1" dirty="0" smtClean="0"/>
              <a:t>في نظريته</a:t>
            </a:r>
            <a:r>
              <a:rPr lang="ar-IQ" sz="2800" b="1" dirty="0"/>
              <a:t>؛ فهي نظرية </a:t>
            </a:r>
            <a:r>
              <a:rPr lang="ar-IQ" sz="2800" b="1" dirty="0" smtClean="0"/>
              <a:t>في </a:t>
            </a:r>
            <a:r>
              <a:rPr lang="ar-IQ" sz="2800" b="1" dirty="0"/>
              <a:t>مجال علم النفس، تعرف بنظرية المعرفة وتقوم على أساس بيولوجي، تعتمد على محورين </a:t>
            </a:r>
            <a:r>
              <a:rPr lang="ar-IQ" sz="2800" b="1" dirty="0" err="1"/>
              <a:t>أساسيني</a:t>
            </a:r>
            <a:r>
              <a:rPr lang="ar-IQ" sz="2800" b="1" dirty="0"/>
              <a:t> </a:t>
            </a:r>
            <a:r>
              <a:rPr lang="ar-IQ" sz="2800" b="1" dirty="0" smtClean="0"/>
              <a:t>هما:</a:t>
            </a:r>
            <a:endParaRPr lang="en-US" sz="2800" b="1" dirty="0"/>
          </a:p>
        </p:txBody>
      </p:sp>
    </p:spTree>
    <p:extLst>
      <p:ext uri="{BB962C8B-B14F-4D97-AF65-F5344CB8AC3E}">
        <p14:creationId xmlns:p14="http://schemas.microsoft.com/office/powerpoint/2010/main" val="1593270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859340"/>
            <a:ext cx="8424936" cy="3970318"/>
          </a:xfrm>
          <a:prstGeom prst="rect">
            <a:avLst/>
          </a:prstGeom>
        </p:spPr>
        <p:txBody>
          <a:bodyPr wrap="square">
            <a:spAutoFit/>
          </a:bodyPr>
          <a:lstStyle/>
          <a:p>
            <a:pPr algn="just"/>
            <a:r>
              <a:rPr lang="ar-IQ" sz="2800" b="1" dirty="0"/>
              <a:t>لم تكن نظرية المجال بالنسبة لليفين مدرسة جديدة في علم النفس لها مضمونها المحدد، بل اعتبرها مجموعة من المفهومات يستطيع المرء بها تمثيل الواقع السيكولوجي، ويجب ان تكون تلك المفاهيم من </a:t>
            </a:r>
            <a:r>
              <a:rPr lang="ar-IQ" sz="2800" b="1" dirty="0" smtClean="0"/>
              <a:t>الاتساع </a:t>
            </a:r>
            <a:r>
              <a:rPr lang="ar-IQ" sz="2800" b="1" dirty="0"/>
              <a:t>بحيث يمكن تطبيقها على جميع أشكال السلوك. لذا فقد طبق ليفين نظرية المجال على ظواهر سيكولوجية واجتماعية شديدة التباين بما في ذلك </a:t>
            </a:r>
            <a:r>
              <a:rPr lang="ar-IQ" sz="2800" b="1" dirty="0" smtClean="0"/>
              <a:t>سلوك </a:t>
            </a:r>
            <a:r>
              <a:rPr lang="ar-IQ" sz="2800" b="1" dirty="0"/>
              <a:t>الطفل الرضيع، الم </a:t>
            </a:r>
            <a:r>
              <a:rPr lang="ar-IQ" sz="2800" b="1" dirty="0" smtClean="0"/>
              <a:t>ارهقه، </a:t>
            </a:r>
            <a:r>
              <a:rPr lang="ar-IQ" sz="2800" b="1" dirty="0"/>
              <a:t>الضعف العقلي، </a:t>
            </a:r>
            <a:r>
              <a:rPr lang="ar-IQ" sz="2800" b="1" dirty="0" smtClean="0"/>
              <a:t>مشكلات </a:t>
            </a:r>
            <a:r>
              <a:rPr lang="ar-IQ" sz="2800" b="1" dirty="0"/>
              <a:t>جماعات </a:t>
            </a:r>
            <a:r>
              <a:rPr lang="ar-IQ" sz="2800" b="1" dirty="0" smtClean="0"/>
              <a:t>الأقليات، </a:t>
            </a:r>
            <a:r>
              <a:rPr lang="ar-IQ" sz="2800" b="1" dirty="0"/>
              <a:t>فروق الطابع القومي، </a:t>
            </a:r>
            <a:r>
              <a:rPr lang="ar-IQ" sz="2800" b="1" dirty="0" err="1"/>
              <a:t>ديناميات</a:t>
            </a:r>
            <a:r>
              <a:rPr lang="ar-IQ" sz="2800" b="1" dirty="0"/>
              <a:t> الجماعة ...</a:t>
            </a:r>
            <a:r>
              <a:rPr lang="ar-IQ" sz="2800" b="1" dirty="0" smtClean="0"/>
              <a:t>الخ. </a:t>
            </a:r>
            <a:r>
              <a:rPr lang="ar-IQ" sz="2800" b="1" dirty="0"/>
              <a:t>وحاول معالجة بعض المشاكل التي تواجه </a:t>
            </a:r>
            <a:r>
              <a:rPr lang="ar-IQ" sz="2800" b="1" dirty="0" smtClean="0"/>
              <a:t>الإنسان </a:t>
            </a:r>
            <a:r>
              <a:rPr lang="ar-IQ" sz="2800" b="1" dirty="0"/>
              <a:t>من </a:t>
            </a:r>
            <a:r>
              <a:rPr lang="ar-IQ" sz="2800" b="1" dirty="0" smtClean="0"/>
              <a:t>خلال </a:t>
            </a:r>
            <a:r>
              <a:rPr lang="ar-IQ" sz="2800" b="1" dirty="0"/>
              <a:t>نمط من البحوث أطلق عليها اسم </a:t>
            </a:r>
            <a:r>
              <a:rPr lang="ar-IQ" sz="2800" b="1" dirty="0" smtClean="0"/>
              <a:t>( </a:t>
            </a:r>
            <a:r>
              <a:rPr lang="ar-IQ" sz="2800" b="1" dirty="0"/>
              <a:t>بحث- </a:t>
            </a:r>
            <a:r>
              <a:rPr lang="ar-IQ" sz="2800" b="1" dirty="0" smtClean="0"/>
              <a:t>الفعل) </a:t>
            </a:r>
            <a:r>
              <a:rPr lang="ar-IQ" sz="2800" b="1" dirty="0"/>
              <a:t>وهدفه تغيير الظروف </a:t>
            </a:r>
            <a:r>
              <a:rPr lang="ar-IQ" sz="2800" b="1" dirty="0" smtClean="0"/>
              <a:t>الاجتماعية.</a:t>
            </a:r>
            <a:endParaRPr lang="en-US" sz="2800" b="1" dirty="0"/>
          </a:p>
        </p:txBody>
      </p:sp>
    </p:spTree>
    <p:extLst>
      <p:ext uri="{BB962C8B-B14F-4D97-AF65-F5344CB8AC3E}">
        <p14:creationId xmlns:p14="http://schemas.microsoft.com/office/powerpoint/2010/main" val="1919218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856984" cy="6494085"/>
          </a:xfrm>
          <a:prstGeom prst="rect">
            <a:avLst/>
          </a:prstGeom>
        </p:spPr>
        <p:txBody>
          <a:bodyPr wrap="square">
            <a:spAutoFit/>
          </a:bodyPr>
          <a:lstStyle/>
          <a:p>
            <a:pPr algn="just"/>
            <a:r>
              <a:rPr lang="ar-IQ" sz="3200" b="1" dirty="0">
                <a:solidFill>
                  <a:srgbClr val="FF0000"/>
                </a:solidFill>
              </a:rPr>
              <a:t>أولا: تشكل المعرفة في حد ذاتها أداة </a:t>
            </a:r>
            <a:r>
              <a:rPr lang="ar-IQ" sz="3200" b="1" dirty="0" err="1">
                <a:solidFill>
                  <a:srgbClr val="FF0000"/>
                </a:solidFill>
              </a:rPr>
              <a:t>متثل</a:t>
            </a:r>
            <a:r>
              <a:rPr lang="ar-IQ" sz="3200" b="1" dirty="0">
                <a:solidFill>
                  <a:srgbClr val="FF0000"/>
                </a:solidFill>
              </a:rPr>
              <a:t> ينتج عنها تطوير بنى معرفية </a:t>
            </a:r>
            <a:r>
              <a:rPr lang="ar-IQ" sz="3200" b="1" dirty="0" smtClean="0">
                <a:solidFill>
                  <a:srgbClr val="FF0000"/>
                </a:solidFill>
              </a:rPr>
              <a:t>.</a:t>
            </a:r>
          </a:p>
          <a:p>
            <a:pPr algn="just"/>
            <a:r>
              <a:rPr lang="ar-IQ" sz="3200" b="1" dirty="0" smtClean="0"/>
              <a:t> </a:t>
            </a:r>
            <a:r>
              <a:rPr lang="ar-IQ" sz="3200" b="1" dirty="0">
                <a:solidFill>
                  <a:srgbClr val="FF0000"/>
                </a:solidFill>
              </a:rPr>
              <a:t>ثانيا: تؤدي المعرفة وظيفة التحكم </a:t>
            </a:r>
            <a:r>
              <a:rPr lang="ar-IQ" sz="3200" b="1" dirty="0" smtClean="0">
                <a:solidFill>
                  <a:srgbClr val="FF0000"/>
                </a:solidFill>
              </a:rPr>
              <a:t>الذاتي </a:t>
            </a:r>
            <a:r>
              <a:rPr lang="ar-IQ" sz="3200" b="1" dirty="0">
                <a:solidFill>
                  <a:srgbClr val="FF0000"/>
                </a:solidFill>
              </a:rPr>
              <a:t>في أساليب </a:t>
            </a:r>
            <a:r>
              <a:rPr lang="ar-IQ" sz="3200" b="1" dirty="0" smtClean="0">
                <a:solidFill>
                  <a:srgbClr val="FF0000"/>
                </a:solidFill>
              </a:rPr>
              <a:t>التفكير </a:t>
            </a:r>
            <a:r>
              <a:rPr lang="ar-IQ" sz="3200" b="1" dirty="0">
                <a:solidFill>
                  <a:srgbClr val="FF0000"/>
                </a:solidFill>
              </a:rPr>
              <a:t>لدى الفرد وفقا لعملية التوازن العقلي </a:t>
            </a:r>
            <a:r>
              <a:rPr lang="ar-IQ" sz="3200" b="1" dirty="0" smtClean="0"/>
              <a:t>.وانطلاقا </a:t>
            </a:r>
            <a:r>
              <a:rPr lang="ar-IQ" sz="3200" b="1" dirty="0"/>
              <a:t>من ذلك سعى بياجيه إلى وضع نظرية في النمو النفسي المعرفي، وقد استفاد من ذلك من نظرية جيمس مارك </a:t>
            </a:r>
            <a:r>
              <a:rPr lang="ar-IQ" sz="3200" b="1" dirty="0" err="1"/>
              <a:t>بولدوين</a:t>
            </a:r>
            <a:r>
              <a:rPr lang="ar-IQ" sz="3200" b="1" dirty="0"/>
              <a:t>، حيث يعد هذا </a:t>
            </a:r>
            <a:r>
              <a:rPr lang="ar-IQ" sz="3200" b="1" dirty="0" smtClean="0"/>
              <a:t>الاخير </a:t>
            </a:r>
            <a:r>
              <a:rPr lang="ar-IQ" sz="3200" b="1" dirty="0"/>
              <a:t>من أوائل </a:t>
            </a:r>
            <a:r>
              <a:rPr lang="ar-IQ" sz="3200" b="1" dirty="0" smtClean="0"/>
              <a:t>علماء النفس </a:t>
            </a:r>
            <a:r>
              <a:rPr lang="ar-IQ" sz="3200" b="1" dirty="0"/>
              <a:t>الذين حاولوا دراسة التطور </a:t>
            </a:r>
            <a:r>
              <a:rPr lang="ar-IQ" sz="3200" b="1" dirty="0" smtClean="0"/>
              <a:t>الإنساني، </a:t>
            </a:r>
            <a:r>
              <a:rPr lang="ar-IQ" sz="3200" b="1" dirty="0"/>
              <a:t>وكان للقضايا والمسائل التي أثارها والطرق التي استخدمها في دراسة مثل هذه القضايا الأثر البالغ على بياجيه، حيث استخدمها لا حقا في دراسة النمو العقلي </a:t>
            </a:r>
            <a:r>
              <a:rPr lang="ar-IQ" sz="3200" b="1" dirty="0" smtClean="0"/>
              <a:t>.</a:t>
            </a:r>
            <a:r>
              <a:rPr lang="ar-IQ" sz="3200" b="1" dirty="0"/>
              <a:t> كرس بياجيه حياته كلها لدراسة عمليات النمو المعرفي عند الأفراد لدرجة أن هذا </a:t>
            </a:r>
            <a:r>
              <a:rPr lang="ar-IQ" sz="3200" b="1" dirty="0" smtClean="0"/>
              <a:t>الاهتمام </a:t>
            </a:r>
            <a:r>
              <a:rPr lang="ar-IQ" sz="3200" b="1" dirty="0"/>
              <a:t>جعله مميزا </a:t>
            </a:r>
            <a:r>
              <a:rPr lang="ar-IQ" sz="3200" b="1" dirty="0" smtClean="0"/>
              <a:t>بين علماء  </a:t>
            </a:r>
            <a:r>
              <a:rPr lang="ar-IQ" sz="3200" b="1" dirty="0"/>
              <a:t>النفس، وقد اصدر العديد من المؤلفات حول النمو العقلي بناء على ملاحظاته ودراساته المستفيضة على أطفاله،</a:t>
            </a:r>
            <a:endParaRPr lang="en-US" sz="3200" b="1" dirty="0"/>
          </a:p>
        </p:txBody>
      </p:sp>
    </p:spTree>
    <p:extLst>
      <p:ext uri="{BB962C8B-B14F-4D97-AF65-F5344CB8AC3E}">
        <p14:creationId xmlns:p14="http://schemas.microsoft.com/office/powerpoint/2010/main" val="194087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751344"/>
            <a:ext cx="8568952" cy="5078313"/>
          </a:xfrm>
          <a:prstGeom prst="rect">
            <a:avLst/>
          </a:prstGeom>
        </p:spPr>
        <p:txBody>
          <a:bodyPr wrap="square">
            <a:spAutoFit/>
          </a:bodyPr>
          <a:lstStyle/>
          <a:p>
            <a:r>
              <a:rPr lang="ar-IQ" sz="3600" b="1" dirty="0">
                <a:solidFill>
                  <a:srgbClr val="FF0000"/>
                </a:solidFill>
              </a:rPr>
              <a:t>ومن هذه المؤلفات :</a:t>
            </a:r>
          </a:p>
          <a:p>
            <a:pPr algn="just"/>
            <a:r>
              <a:rPr lang="ar-IQ" sz="2400" b="1" dirty="0"/>
              <a:t>أصل الذكاء عند </a:t>
            </a:r>
            <a:r>
              <a:rPr lang="ar-IQ" sz="2400" b="1" dirty="0" smtClean="0"/>
              <a:t>الطفل</a:t>
            </a:r>
            <a:r>
              <a:rPr lang="en-US" sz="2400" b="1" dirty="0" smtClean="0"/>
              <a:t>  the</a:t>
            </a:r>
            <a:r>
              <a:rPr lang="en-US" sz="2400" b="1" dirty="0">
                <a:solidFill>
                  <a:prstClr val="black"/>
                </a:solidFill>
              </a:rPr>
              <a:t> </a:t>
            </a:r>
            <a:r>
              <a:rPr lang="en-US" sz="2400" b="1" dirty="0" smtClean="0">
                <a:solidFill>
                  <a:prstClr val="black"/>
                </a:solidFill>
              </a:rPr>
              <a:t>Origin</a:t>
            </a:r>
            <a:r>
              <a:rPr lang="en-US" sz="2400" b="1" dirty="0">
                <a:solidFill>
                  <a:prstClr val="black"/>
                </a:solidFill>
              </a:rPr>
              <a:t> Of</a:t>
            </a:r>
            <a:r>
              <a:rPr lang="en-US" sz="2400" b="1" dirty="0" smtClean="0"/>
              <a:t> </a:t>
            </a:r>
            <a:r>
              <a:rPr lang="en-US" sz="2400" b="1" dirty="0" err="1" smtClean="0"/>
              <a:t>Intilligence</a:t>
            </a:r>
            <a:r>
              <a:rPr lang="en-US" sz="2400" b="1" dirty="0" smtClean="0"/>
              <a:t> in children ؛ </a:t>
            </a:r>
            <a:r>
              <a:rPr lang="ar-IQ" sz="2400" b="1" dirty="0"/>
              <a:t>وبناء الحقيقة عند الطفل </a:t>
            </a:r>
            <a:r>
              <a:rPr lang="ar-IQ" sz="2400" b="1" dirty="0" smtClean="0"/>
              <a:t>"</a:t>
            </a:r>
            <a:endParaRPr lang="en-US" sz="2400" b="1" dirty="0"/>
          </a:p>
          <a:p>
            <a:pPr algn="just"/>
            <a:r>
              <a:rPr lang="en-US" sz="2400" b="1" dirty="0" smtClean="0"/>
              <a:t>Child Construction</a:t>
            </a:r>
            <a:r>
              <a:rPr lang="en-US" sz="2400" b="1" dirty="0" smtClean="0">
                <a:solidFill>
                  <a:prstClr val="black"/>
                </a:solidFill>
              </a:rPr>
              <a:t> of Reality in the Child</a:t>
            </a:r>
            <a:r>
              <a:rPr lang="en-US" sz="2400" b="1" dirty="0" smtClean="0"/>
              <a:t> ،"</a:t>
            </a:r>
            <a:r>
              <a:rPr lang="ar-IQ" sz="2400" b="1" dirty="0" smtClean="0"/>
              <a:t>وقد اظهر بياجيه عبقرية بالغة في هذين الكتابين حيث أوضح فيهما نمو الذكاء </a:t>
            </a:r>
            <a:r>
              <a:rPr lang="ar-IQ" sz="2400" b="1" dirty="0" err="1" smtClean="0"/>
              <a:t>والتفكيرلدى</a:t>
            </a:r>
            <a:r>
              <a:rPr lang="ar-IQ" sz="2400" b="1" dirty="0" smtClean="0"/>
              <a:t> الأطفال والكيفية التي من خلالها تتطور مفاهيم الأعداد والزمان والهندسة والسرعة والمكان وغيرها </a:t>
            </a:r>
            <a:r>
              <a:rPr lang="ar-IQ" sz="2400" b="1" dirty="0" err="1" smtClean="0"/>
              <a:t>لدىهم</a:t>
            </a:r>
            <a:r>
              <a:rPr lang="ar-IQ" sz="2400" b="1" dirty="0" smtClean="0"/>
              <a:t>. أسس بياجيه في عام ١٩٥٥ المركز الدولي لدراسات المعرفة الوراثية في جامعة جنيف وعمل رئيسا لهذا المركز لفترة من الزمن، وبعد اعتزاله من رئاسة هذا المركز ألف كتابين هما: </a:t>
            </a:r>
            <a:r>
              <a:rPr lang="ar-IQ" sz="2400" b="1" dirty="0" smtClean="0">
                <a:solidFill>
                  <a:srgbClr val="FF0000"/>
                </a:solidFill>
              </a:rPr>
              <a:t>1- علم الأحياء والمعرفة </a:t>
            </a:r>
            <a:r>
              <a:rPr lang="en-US" sz="2400" b="1" dirty="0" smtClean="0"/>
              <a:t>Biology</a:t>
            </a:r>
            <a:r>
              <a:rPr lang="en-US" sz="2400" b="1" dirty="0" smtClean="0">
                <a:solidFill>
                  <a:prstClr val="black"/>
                </a:solidFill>
              </a:rPr>
              <a:t> and Knowledge</a:t>
            </a:r>
            <a:r>
              <a:rPr lang="en-US" sz="2400" b="1" dirty="0" smtClean="0"/>
              <a:t>؛ </a:t>
            </a:r>
            <a:r>
              <a:rPr lang="ar-IQ" sz="2400" b="1" dirty="0" smtClean="0">
                <a:solidFill>
                  <a:srgbClr val="FF0000"/>
                </a:solidFill>
              </a:rPr>
              <a:t>2- تطور التفكري في الأبنية المعرفية </a:t>
            </a:r>
            <a:r>
              <a:rPr lang="ar-IQ" sz="2400" b="1" dirty="0" smtClean="0"/>
              <a:t>" </a:t>
            </a:r>
            <a:r>
              <a:rPr lang="en-US" sz="2400" b="1" dirty="0" smtClean="0">
                <a:solidFill>
                  <a:prstClr val="black"/>
                </a:solidFill>
              </a:rPr>
              <a:t>The</a:t>
            </a:r>
            <a:r>
              <a:rPr lang="en-US" sz="2400" b="1" dirty="0" smtClean="0"/>
              <a:t> Development </a:t>
            </a:r>
            <a:r>
              <a:rPr lang="en-US" sz="2400" b="1" dirty="0" smtClean="0">
                <a:solidFill>
                  <a:prstClr val="black"/>
                </a:solidFill>
              </a:rPr>
              <a:t>of </a:t>
            </a:r>
            <a:r>
              <a:rPr lang="en-US" sz="2400" b="1" dirty="0" smtClean="0"/>
              <a:t>Thought: </a:t>
            </a:r>
            <a:r>
              <a:rPr lang="ar-IQ" sz="2400" b="1" dirty="0" smtClean="0"/>
              <a:t>    </a:t>
            </a:r>
            <a:r>
              <a:rPr lang="en-US" sz="2400" b="1" dirty="0" smtClean="0"/>
              <a:t>Equilibration of Cognitive</a:t>
            </a:r>
            <a:r>
              <a:rPr lang="en-US" sz="2400" b="1" dirty="0">
                <a:solidFill>
                  <a:prstClr val="black"/>
                </a:solidFill>
              </a:rPr>
              <a:t> </a:t>
            </a:r>
            <a:r>
              <a:rPr lang="en-US" sz="2400" b="1" dirty="0" smtClean="0">
                <a:solidFill>
                  <a:prstClr val="black"/>
                </a:solidFill>
              </a:rPr>
              <a:t>Structures</a:t>
            </a:r>
            <a:r>
              <a:rPr lang="ar-IQ" sz="2400" b="1" dirty="0" smtClean="0"/>
              <a:t>ويعالج </a:t>
            </a:r>
            <a:r>
              <a:rPr lang="ar-IQ" sz="2400" b="1" dirty="0"/>
              <a:t>في الكتاب الآخر التطورات المعرفية التي تطرأ على </a:t>
            </a:r>
            <a:r>
              <a:rPr lang="ar-IQ" sz="2400" b="1" dirty="0" smtClean="0"/>
              <a:t>تفكير </a:t>
            </a:r>
            <a:r>
              <a:rPr lang="ar-IQ" sz="2400" b="1" dirty="0"/>
              <a:t>الفرد خلال المراحل الأربع </a:t>
            </a:r>
            <a:r>
              <a:rPr lang="ar-IQ" sz="2400" b="1" dirty="0" err="1"/>
              <a:t>وهي:الحس</a:t>
            </a:r>
            <a:r>
              <a:rPr lang="ar-IQ" sz="2400" b="1" dirty="0"/>
              <a:t> </a:t>
            </a:r>
            <a:r>
              <a:rPr lang="ar-IQ" sz="2400" b="1" dirty="0" smtClean="0"/>
              <a:t>حركية</a:t>
            </a:r>
            <a:r>
              <a:rPr lang="ar-IQ" sz="2400" b="1" dirty="0"/>
              <a:t>، ما قبل العمليات، العمليات المادية، ومرحلة العمليات المجردة. </a:t>
            </a:r>
          </a:p>
        </p:txBody>
      </p:sp>
    </p:spTree>
    <p:extLst>
      <p:ext uri="{BB962C8B-B14F-4D97-AF65-F5344CB8AC3E}">
        <p14:creationId xmlns:p14="http://schemas.microsoft.com/office/powerpoint/2010/main" val="2820936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4345"/>
            <a:ext cx="8784976" cy="6370975"/>
          </a:xfrm>
          <a:prstGeom prst="rect">
            <a:avLst/>
          </a:prstGeom>
        </p:spPr>
        <p:txBody>
          <a:bodyPr wrap="square">
            <a:spAutoFit/>
          </a:bodyPr>
          <a:lstStyle/>
          <a:p>
            <a:pPr algn="just"/>
            <a:r>
              <a:rPr lang="ar-IQ" sz="2400" b="1" dirty="0">
                <a:solidFill>
                  <a:srgbClr val="FF0000"/>
                </a:solidFill>
              </a:rPr>
              <a:t>أهمية نظرية بياجيه </a:t>
            </a:r>
            <a:r>
              <a:rPr lang="ar-IQ" sz="2400" b="1" dirty="0" smtClean="0">
                <a:solidFill>
                  <a:srgbClr val="FF0000"/>
                </a:solidFill>
              </a:rPr>
              <a:t> </a:t>
            </a:r>
            <a:r>
              <a:rPr lang="en-US" sz="2400" b="1" dirty="0" smtClean="0">
                <a:solidFill>
                  <a:srgbClr val="FF0000"/>
                </a:solidFill>
              </a:rPr>
              <a:t>Importance : </a:t>
            </a:r>
            <a:r>
              <a:rPr lang="ar-IQ" sz="2400" b="1" dirty="0" smtClean="0">
                <a:solidFill>
                  <a:srgbClr val="FF0000"/>
                </a:solidFill>
              </a:rPr>
              <a:t> </a:t>
            </a:r>
            <a:r>
              <a:rPr lang="en-US" sz="2400" b="1" dirty="0">
                <a:solidFill>
                  <a:srgbClr val="FF0000"/>
                </a:solidFill>
              </a:rPr>
              <a:t>The</a:t>
            </a:r>
            <a:endParaRPr lang="ar-IQ" sz="2400" b="1" dirty="0" smtClean="0">
              <a:solidFill>
                <a:srgbClr val="FF0000"/>
              </a:solidFill>
            </a:endParaRPr>
          </a:p>
          <a:p>
            <a:pPr algn="just"/>
            <a:r>
              <a:rPr lang="ar-IQ" sz="2400" b="1" dirty="0" smtClean="0"/>
              <a:t>كأي </a:t>
            </a:r>
            <a:r>
              <a:rPr lang="ar-IQ" sz="2400" b="1" dirty="0"/>
              <a:t>نظرية أخرى، واجهت نظرية بياجيه العديد من الانتقادات، منها ما يرتبط بالقضايا والمفاهيم والافتراضات التي أثارتها، والبعض الآخر يتعلق بقضية </a:t>
            </a:r>
            <a:r>
              <a:rPr lang="ar-IQ" sz="2400" b="1" dirty="0" smtClean="0"/>
              <a:t>إهمالها </a:t>
            </a:r>
            <a:r>
              <a:rPr lang="ar-IQ" sz="2400" b="1" dirty="0"/>
              <a:t>إلى بعض المسائل الهامة في النمو، في </a:t>
            </a:r>
            <a:r>
              <a:rPr lang="ar-IQ" sz="2400" b="1" dirty="0" smtClean="0"/>
              <a:t>حين </a:t>
            </a:r>
            <a:r>
              <a:rPr lang="ar-IQ" sz="2400" b="1" dirty="0"/>
              <a:t>أن البعض الآخر يرتبط </a:t>
            </a:r>
            <a:r>
              <a:rPr lang="ar-IQ" sz="2400" b="1" dirty="0" smtClean="0"/>
              <a:t>بمنهجية </a:t>
            </a:r>
            <a:r>
              <a:rPr lang="ar-IQ" sz="2400" b="1" dirty="0"/>
              <a:t>البحث. </a:t>
            </a:r>
            <a:endParaRPr lang="ar-IQ" sz="2400" b="1" dirty="0" smtClean="0"/>
          </a:p>
          <a:p>
            <a:pPr algn="just"/>
            <a:r>
              <a:rPr lang="ar-IQ" sz="2400" b="1" dirty="0" smtClean="0"/>
              <a:t>ولكن </a:t>
            </a:r>
            <a:r>
              <a:rPr lang="ar-IQ" sz="2400" b="1" dirty="0"/>
              <a:t>بالرغم من هذه الانتقادات، فإن نظرية بياجيه تعد على غاية من الأهمية للأسباب التالية : </a:t>
            </a:r>
            <a:endParaRPr lang="ar-IQ" sz="2400" b="1" dirty="0" smtClean="0"/>
          </a:p>
          <a:p>
            <a:pPr algn="just"/>
            <a:r>
              <a:rPr lang="ar-IQ" sz="2400" b="1" dirty="0" smtClean="0"/>
              <a:t>1-  </a:t>
            </a:r>
            <a:r>
              <a:rPr lang="ar-IQ" sz="2400" b="1" dirty="0"/>
              <a:t>تعد نظرية بياجيه من أوائل النظريات في مجال النمو العقلي؛ فهي من </a:t>
            </a:r>
            <a:r>
              <a:rPr lang="ar-IQ" sz="2400" b="1" dirty="0" smtClean="0"/>
              <a:t>أكثر النظريات </a:t>
            </a:r>
            <a:r>
              <a:rPr lang="ar-IQ" sz="2400" b="1" dirty="0"/>
              <a:t>شمولية </a:t>
            </a:r>
            <a:r>
              <a:rPr lang="ar-IQ" sz="2400" b="1" dirty="0" smtClean="0"/>
              <a:t>لتفسيرها </a:t>
            </a:r>
            <a:r>
              <a:rPr lang="ar-IQ" sz="2400" b="1" dirty="0"/>
              <a:t>للنمو العقلي عند الأطفال. ففي هذا الصدد يؤكد فلافل (</a:t>
            </a:r>
            <a:r>
              <a:rPr lang="en-US" sz="2400" b="1" dirty="0" err="1"/>
              <a:t>Flavell</a:t>
            </a:r>
            <a:r>
              <a:rPr lang="en-US" sz="2400" b="1" dirty="0"/>
              <a:t> </a:t>
            </a:r>
            <a:r>
              <a:rPr lang="ar-IQ" sz="2400" b="1" dirty="0" smtClean="0"/>
              <a:t>)أهمية </a:t>
            </a:r>
            <a:r>
              <a:rPr lang="ar-IQ" sz="2400" b="1" dirty="0"/>
              <a:t>هذه النظرية في دراسة القدرات العقلية المعرفية لدرجة أن ما جاء فيها من أفكار وملاحظات </a:t>
            </a:r>
            <a:r>
              <a:rPr lang="ar-IQ" sz="2400" b="1" dirty="0" smtClean="0"/>
              <a:t>وتفسيرات </a:t>
            </a:r>
            <a:r>
              <a:rPr lang="ar-IQ" sz="2400" b="1" dirty="0"/>
              <a:t>حول النمو العقلي شكل محط </a:t>
            </a:r>
            <a:r>
              <a:rPr lang="ar-IQ" sz="2400" b="1" dirty="0" smtClean="0"/>
              <a:t>اهتمام </a:t>
            </a:r>
            <a:r>
              <a:rPr lang="ar-IQ" sz="2400" b="1" dirty="0"/>
              <a:t>العديد من </a:t>
            </a:r>
            <a:r>
              <a:rPr lang="ar-IQ" sz="2400" b="1" dirty="0" smtClean="0"/>
              <a:t>الباحثين </a:t>
            </a:r>
            <a:r>
              <a:rPr lang="ar-IQ" sz="2400" b="1" dirty="0"/>
              <a:t>لعدة عقود. وتجدر الإشارة هنا، أن هذه النظرية شكلت نقطة انطلاق للعديد من النظريات المعرفية التي ظهرت لاحقا . </a:t>
            </a:r>
            <a:endParaRPr lang="ar-IQ" sz="2400" b="1" dirty="0" smtClean="0"/>
          </a:p>
          <a:p>
            <a:pPr algn="just"/>
            <a:r>
              <a:rPr lang="ar-IQ" sz="2400" b="1" dirty="0" smtClean="0"/>
              <a:t>٢-  </a:t>
            </a:r>
            <a:r>
              <a:rPr lang="ar-IQ" sz="2400" b="1" dirty="0"/>
              <a:t>لقد جاءت أ فكار هذه النظرية بناء على العديد من الدراسات الطولية والعرضية والتي وظف فيها بياجيه وتلاميذه العديد من أدوات البحث مثل الملاحظة والمقابلة الإكلينيكية والاختبارات </a:t>
            </a:r>
            <a:r>
              <a:rPr lang="ar-IQ" sz="2400" b="1" dirty="0" smtClean="0"/>
              <a:t>وغيرها </a:t>
            </a:r>
            <a:r>
              <a:rPr lang="ar-IQ" sz="2400" b="1" dirty="0"/>
              <a:t>من الأدوات الاخرى. فهي نتاج جهود </a:t>
            </a:r>
            <a:r>
              <a:rPr lang="ar-IQ" sz="2400" b="1" dirty="0" smtClean="0"/>
              <a:t>كبيرة </a:t>
            </a:r>
            <a:r>
              <a:rPr lang="ar-IQ" sz="2400" b="1" dirty="0"/>
              <a:t>استمرت فترة طويلة من البحث والدراسة كرس خلالها بياجيه جل حياته لصياغة افتراضاتها ومفاهيمها </a:t>
            </a:r>
            <a:r>
              <a:rPr lang="ar-IQ" sz="2400" b="1" dirty="0" smtClean="0"/>
              <a:t>.</a:t>
            </a:r>
            <a:endParaRPr lang="en-US" sz="2400" b="1" dirty="0"/>
          </a:p>
        </p:txBody>
      </p:sp>
    </p:spTree>
    <p:extLst>
      <p:ext uri="{BB962C8B-B14F-4D97-AF65-F5344CB8AC3E}">
        <p14:creationId xmlns:p14="http://schemas.microsoft.com/office/powerpoint/2010/main" val="2509345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836712"/>
            <a:ext cx="7992888" cy="5262979"/>
          </a:xfrm>
          <a:prstGeom prst="rect">
            <a:avLst/>
          </a:prstGeom>
        </p:spPr>
        <p:txBody>
          <a:bodyPr wrap="square">
            <a:spAutoFit/>
          </a:bodyPr>
          <a:lstStyle/>
          <a:p>
            <a:pPr algn="just"/>
            <a:r>
              <a:rPr lang="ar-IQ" sz="2800" b="1" dirty="0" smtClean="0"/>
              <a:t>٣-  لم </a:t>
            </a:r>
            <a:r>
              <a:rPr lang="ar-IQ" sz="2800" b="1" dirty="0"/>
              <a:t>يقتصر بياجيه على دراسة النمو في العمليات المعرفية فحسب، بل درس النمو </a:t>
            </a:r>
            <a:r>
              <a:rPr lang="ar-IQ" sz="2800" b="1" dirty="0" smtClean="0">
                <a:solidFill>
                  <a:srgbClr val="FF0000"/>
                </a:solidFill>
              </a:rPr>
              <a:t>أ- الاجتماعي ب- والانفعالي ت- والأخلاقي ث- واللغوي</a:t>
            </a:r>
            <a:r>
              <a:rPr lang="ar-IQ" sz="2800" b="1" dirty="0" smtClean="0"/>
              <a:t> </a:t>
            </a:r>
            <a:r>
              <a:rPr lang="ar-IQ" sz="2800" b="1" dirty="0"/>
              <a:t>على اعتبار أن مظاهر النمو المختلفة مترابطة يؤثر كل منها بالآخر سلبا وإيجابا . </a:t>
            </a:r>
            <a:endParaRPr lang="ar-IQ" sz="2800" b="1" dirty="0" smtClean="0"/>
          </a:p>
          <a:p>
            <a:pPr algn="just"/>
            <a:r>
              <a:rPr lang="ar-IQ" sz="2800" b="1" dirty="0" smtClean="0"/>
              <a:t>4-  بصرف </a:t>
            </a:r>
            <a:r>
              <a:rPr lang="ar-IQ" sz="2800" b="1" dirty="0"/>
              <a:t>النظر عن النتائج التي </a:t>
            </a:r>
            <a:r>
              <a:rPr lang="ar-IQ" sz="2800" b="1" dirty="0" smtClean="0"/>
              <a:t>تمخضت </a:t>
            </a:r>
            <a:r>
              <a:rPr lang="ar-IQ" sz="2800" b="1" dirty="0"/>
              <a:t>عنها الأبحاث التجريبية التي حاولت اختبار صحة افتراضات ومفاهيم نظرية بياجيه في النمو المعرفي، فيمكن القول إن هذه النظرية ولدت الآلاف من الأبحاث التجريبية، وهذا بحد ذاته مؤشر لأهمية المواضيع التي أثارتها </a:t>
            </a:r>
            <a:r>
              <a:rPr lang="ar-IQ" sz="2800" b="1" dirty="0" smtClean="0"/>
              <a:t>فهي </a:t>
            </a:r>
            <a:r>
              <a:rPr lang="ar-IQ" sz="2800" b="1" dirty="0"/>
              <a:t>من </a:t>
            </a:r>
            <a:r>
              <a:rPr lang="ar-IQ" sz="2800" b="1" dirty="0" smtClean="0"/>
              <a:t>أكثر </a:t>
            </a:r>
            <a:r>
              <a:rPr lang="ar-IQ" sz="2800" b="1" dirty="0"/>
              <a:t>النظريات التي ولدت بحوثا تجريبية في مجال النمو </a:t>
            </a:r>
            <a:endParaRPr lang="ar-IQ" sz="2800" b="1" dirty="0" smtClean="0"/>
          </a:p>
          <a:p>
            <a:pPr algn="just"/>
            <a:r>
              <a:rPr lang="ar-IQ" sz="2800" b="1" dirty="0" smtClean="0"/>
              <a:t>5- يعد </a:t>
            </a:r>
            <a:r>
              <a:rPr lang="ar-IQ" sz="2800" b="1" dirty="0"/>
              <a:t>بياجيه أول من أدخل مفهوم التوازن العقلي كأحد الأسباب الرئيسية التي تؤدي إلى حدوث النمو العقلي، إذ إن ممن سبقوه في هذا المجال </a:t>
            </a:r>
            <a:r>
              <a:rPr lang="ar-IQ" sz="2800" b="1" dirty="0" smtClean="0"/>
              <a:t>لم </a:t>
            </a:r>
            <a:r>
              <a:rPr lang="ar-IQ" sz="2800" b="1" dirty="0"/>
              <a:t>يتعرضوا إلى مثل هذه </a:t>
            </a:r>
            <a:r>
              <a:rPr lang="ar-IQ" sz="2800" b="1" dirty="0" smtClean="0"/>
              <a:t>النزعة.</a:t>
            </a:r>
            <a:endParaRPr lang="en-US" sz="2800" b="1" dirty="0"/>
          </a:p>
        </p:txBody>
      </p:sp>
    </p:spTree>
    <p:extLst>
      <p:ext uri="{BB962C8B-B14F-4D97-AF65-F5344CB8AC3E}">
        <p14:creationId xmlns:p14="http://schemas.microsoft.com/office/powerpoint/2010/main" val="24147086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0688"/>
            <a:ext cx="8352928" cy="6001643"/>
          </a:xfrm>
          <a:prstGeom prst="rect">
            <a:avLst/>
          </a:prstGeom>
        </p:spPr>
        <p:txBody>
          <a:bodyPr wrap="square">
            <a:spAutoFit/>
          </a:bodyPr>
          <a:lstStyle/>
          <a:p>
            <a:r>
              <a:rPr lang="ar-IQ" sz="3200" dirty="0"/>
              <a:t>٦ تطبيقاتها التربوية كثرية وذلك من حيث اختيار الخبرات والمواد التعليمية المناسبة وأساليب </a:t>
            </a:r>
            <a:r>
              <a:rPr lang="ar-IQ" sz="3200" dirty="0" err="1"/>
              <a:t>وإستراتيجيات</a:t>
            </a:r>
            <a:r>
              <a:rPr lang="ar-IQ" sz="3200" dirty="0"/>
              <a:t> تقديم هذه الخبرات ووسائل تقوميها</a:t>
            </a:r>
            <a:r>
              <a:rPr lang="ar-IQ" sz="3200" dirty="0" smtClean="0"/>
              <a:t>.</a:t>
            </a:r>
          </a:p>
          <a:p>
            <a:r>
              <a:rPr lang="ar-IQ" sz="3200" dirty="0" smtClean="0"/>
              <a:t> </a:t>
            </a:r>
            <a:r>
              <a:rPr lang="ar-IQ" sz="3200" dirty="0"/>
              <a:t>ففي هذا الصدد، يرى </a:t>
            </a:r>
            <a:r>
              <a:rPr lang="ar-IQ" sz="3200" dirty="0" err="1"/>
              <a:t>جالاجر</a:t>
            </a:r>
            <a:r>
              <a:rPr lang="ar-IQ" sz="3200" dirty="0"/>
              <a:t> </a:t>
            </a:r>
            <a:r>
              <a:rPr lang="ar-IQ" sz="3200" dirty="0" smtClean="0"/>
              <a:t>(</a:t>
            </a:r>
            <a:r>
              <a:rPr lang="en-US" sz="3200" dirty="0" smtClean="0"/>
              <a:t>Gallagher </a:t>
            </a:r>
            <a:r>
              <a:rPr lang="ar-IQ" sz="3200" dirty="0" smtClean="0"/>
              <a:t> )أن </a:t>
            </a:r>
            <a:r>
              <a:rPr lang="ar-IQ" sz="3200" dirty="0"/>
              <a:t>التطبيقات التربوية لنظرية بياجيه مرت في ثلاث مراحل رئيسية هي: المرحلة الأولى : </a:t>
            </a:r>
            <a:r>
              <a:rPr lang="ar-IQ" sz="3200" dirty="0" smtClean="0"/>
              <a:t>تمثلت </a:t>
            </a:r>
            <a:r>
              <a:rPr lang="ar-IQ" sz="3200" dirty="0"/>
              <a:t>في التطبيق المباشر لمفاهيم هذه النظرية داخل الغرف الصفية . </a:t>
            </a:r>
            <a:endParaRPr lang="ar-IQ" sz="3200" dirty="0" smtClean="0"/>
          </a:p>
          <a:p>
            <a:r>
              <a:rPr lang="ar-IQ" sz="3200" dirty="0" smtClean="0"/>
              <a:t>المرحلة </a:t>
            </a:r>
            <a:r>
              <a:rPr lang="ar-IQ" sz="3200" dirty="0"/>
              <a:t>الثانية : </a:t>
            </a:r>
            <a:r>
              <a:rPr lang="ar-IQ" sz="3200" dirty="0" smtClean="0"/>
              <a:t>تمثلت </a:t>
            </a:r>
            <a:r>
              <a:rPr lang="ar-IQ" sz="3200" dirty="0"/>
              <a:t>في الانشغال </a:t>
            </a:r>
            <a:r>
              <a:rPr lang="ar-IQ" sz="3200" dirty="0" smtClean="0"/>
              <a:t>بمسألة </a:t>
            </a:r>
            <a:r>
              <a:rPr lang="ar-IQ" sz="3200" dirty="0"/>
              <a:t>الفروق الفردية </a:t>
            </a:r>
            <a:r>
              <a:rPr lang="ar-IQ" sz="3200" dirty="0" smtClean="0"/>
              <a:t>بين </a:t>
            </a:r>
            <a:r>
              <a:rPr lang="ar-IQ" sz="3200" dirty="0" err="1" smtClean="0"/>
              <a:t>المتعلمني</a:t>
            </a:r>
            <a:r>
              <a:rPr lang="ar-IQ" sz="3200" dirty="0" smtClean="0"/>
              <a:t> </a:t>
            </a:r>
            <a:r>
              <a:rPr lang="ar-IQ" sz="3200" dirty="0"/>
              <a:t>. </a:t>
            </a:r>
            <a:endParaRPr lang="ar-IQ" sz="3200" dirty="0" smtClean="0"/>
          </a:p>
          <a:p>
            <a:r>
              <a:rPr lang="ar-IQ" sz="3200" dirty="0" smtClean="0"/>
              <a:t>المرحلة </a:t>
            </a:r>
            <a:r>
              <a:rPr lang="ar-IQ" sz="3200" dirty="0"/>
              <a:t>الثالثة : </a:t>
            </a:r>
            <a:r>
              <a:rPr lang="ar-IQ" sz="3200" dirty="0" smtClean="0"/>
              <a:t>تمثلت </a:t>
            </a:r>
            <a:r>
              <a:rPr lang="ar-IQ" sz="3200" dirty="0"/>
              <a:t>في تطبيق مفهوم التوازن العقلي على عمليات التعلم من خلال استخدام أسلوب حل المشكلات ووضع </a:t>
            </a:r>
            <a:r>
              <a:rPr lang="ar-IQ" sz="3200" dirty="0" smtClean="0"/>
              <a:t>المتعلمين </a:t>
            </a:r>
            <a:r>
              <a:rPr lang="ar-IQ" sz="3200" dirty="0"/>
              <a:t>في حالات من عدم التوازن العقلي </a:t>
            </a:r>
            <a:r>
              <a:rPr lang="ar-IQ" sz="3200" dirty="0" smtClean="0"/>
              <a:t>.</a:t>
            </a:r>
            <a:endParaRPr lang="en-US" sz="3200" dirty="0"/>
          </a:p>
        </p:txBody>
      </p:sp>
    </p:spTree>
    <p:extLst>
      <p:ext uri="{BB962C8B-B14F-4D97-AF65-F5344CB8AC3E}">
        <p14:creationId xmlns:p14="http://schemas.microsoft.com/office/powerpoint/2010/main" val="1057189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20688"/>
            <a:ext cx="8928992" cy="5878532"/>
          </a:xfrm>
          <a:prstGeom prst="rect">
            <a:avLst/>
          </a:prstGeom>
        </p:spPr>
        <p:txBody>
          <a:bodyPr wrap="square">
            <a:spAutoFit/>
          </a:bodyPr>
          <a:lstStyle/>
          <a:p>
            <a:r>
              <a:rPr lang="ar-IQ" sz="3200" dirty="0"/>
              <a:t>لملامح الرئيسية لنظرية بياجيه </a:t>
            </a:r>
            <a:r>
              <a:rPr lang="ar-IQ" sz="3200" dirty="0" smtClean="0"/>
              <a:t>: </a:t>
            </a:r>
          </a:p>
          <a:p>
            <a:pPr algn="just"/>
            <a:r>
              <a:rPr lang="ar-IQ" sz="2400" b="1" dirty="0" smtClean="0"/>
              <a:t>هنالك </a:t>
            </a:r>
            <a:r>
              <a:rPr lang="ar-IQ" sz="2400" b="1" dirty="0"/>
              <a:t>عدد من </a:t>
            </a:r>
            <a:r>
              <a:rPr lang="ar-IQ" sz="2400" b="1" dirty="0" smtClean="0"/>
              <a:t>السمات </a:t>
            </a:r>
            <a:r>
              <a:rPr lang="ar-IQ" sz="2400" b="1" dirty="0"/>
              <a:t>التي </a:t>
            </a:r>
            <a:r>
              <a:rPr lang="ar-IQ" sz="2400" b="1" dirty="0" smtClean="0"/>
              <a:t>تميز </a:t>
            </a:r>
            <a:r>
              <a:rPr lang="ar-IQ" sz="2400" b="1" dirty="0"/>
              <a:t>نظرية بياجيه </a:t>
            </a:r>
            <a:r>
              <a:rPr lang="ar-IQ" sz="2400" b="1" dirty="0" smtClean="0"/>
              <a:t>النمائية</a:t>
            </a:r>
            <a:r>
              <a:rPr lang="ar-IQ" sz="2400" b="1" dirty="0"/>
              <a:t>، وتنبع مثل هذه </a:t>
            </a:r>
            <a:r>
              <a:rPr lang="ar-IQ" sz="2400" b="1" dirty="0" smtClean="0"/>
              <a:t>السمات </a:t>
            </a:r>
            <a:r>
              <a:rPr lang="ar-IQ" sz="2400" b="1" dirty="0"/>
              <a:t>من افتراضاتها الرئيسية حول موضوع التعلم والنمو </a:t>
            </a:r>
            <a:r>
              <a:rPr lang="ar-IQ" sz="2400" b="1" dirty="0" smtClean="0"/>
              <a:t>الإنساني، وفيما </a:t>
            </a:r>
            <a:r>
              <a:rPr lang="ar-IQ" sz="2400" b="1" dirty="0"/>
              <a:t>يلي عرض لهذه </a:t>
            </a:r>
            <a:r>
              <a:rPr lang="ar-IQ" sz="2400" b="1" dirty="0" smtClean="0"/>
              <a:t>السمات: </a:t>
            </a:r>
          </a:p>
          <a:p>
            <a:pPr algn="just"/>
            <a:r>
              <a:rPr lang="ar-IQ" sz="2400" b="1" dirty="0" smtClean="0">
                <a:solidFill>
                  <a:srgbClr val="FF0000"/>
                </a:solidFill>
              </a:rPr>
              <a:t> </a:t>
            </a:r>
            <a:r>
              <a:rPr lang="ar-IQ" sz="2400" b="1" dirty="0">
                <a:solidFill>
                  <a:srgbClr val="FF0000"/>
                </a:solidFill>
              </a:rPr>
              <a:t>أولا: تعد نظرية بياجيه في الأساس </a:t>
            </a:r>
            <a:r>
              <a:rPr lang="ar-IQ" sz="2400" b="1" dirty="0" smtClean="0">
                <a:solidFill>
                  <a:srgbClr val="FF0000"/>
                </a:solidFill>
              </a:rPr>
              <a:t>نموذجا </a:t>
            </a:r>
            <a:r>
              <a:rPr lang="ar-IQ" sz="2400" b="1" dirty="0">
                <a:solidFill>
                  <a:srgbClr val="FF0000"/>
                </a:solidFill>
              </a:rPr>
              <a:t>بيولوجيا ينظر إلى الإنسان على أنه بناء </a:t>
            </a:r>
            <a:r>
              <a:rPr lang="ar-IQ" sz="2400" b="1" dirty="0" smtClean="0">
                <a:solidFill>
                  <a:srgbClr val="FF0000"/>
                </a:solidFill>
              </a:rPr>
              <a:t>ذاتي </a:t>
            </a:r>
            <a:r>
              <a:rPr lang="ar-IQ" sz="2400" b="1" dirty="0">
                <a:solidFill>
                  <a:srgbClr val="FF0000"/>
                </a:solidFill>
              </a:rPr>
              <a:t>التنظيم وهو مصدر كل الأنشطة التي يقوم بها؛ فالإنسان حسب هذا المنظور لديه القدرة الذاتية على إعادة تنظيم نفسه، وهو ليس مجرد مجموعة من المدخلات والمخرجات</a:t>
            </a:r>
            <a:r>
              <a:rPr lang="ar-IQ" sz="2400" b="1" dirty="0" smtClean="0">
                <a:solidFill>
                  <a:srgbClr val="FF0000"/>
                </a:solidFill>
              </a:rPr>
              <a:t>.</a:t>
            </a:r>
          </a:p>
          <a:p>
            <a:pPr algn="just"/>
            <a:r>
              <a:rPr lang="ar-IQ" sz="2400" b="1" dirty="0" smtClean="0"/>
              <a:t> </a:t>
            </a:r>
            <a:r>
              <a:rPr lang="ar-IQ" sz="2400" b="1" dirty="0">
                <a:solidFill>
                  <a:srgbClr val="00B050"/>
                </a:solidFill>
              </a:rPr>
              <a:t>ثانيا: </a:t>
            </a:r>
            <a:r>
              <a:rPr lang="ar-IQ" sz="2400" b="1" dirty="0" smtClean="0">
                <a:solidFill>
                  <a:srgbClr val="00B050"/>
                </a:solidFill>
              </a:rPr>
              <a:t>يمثل </a:t>
            </a:r>
            <a:r>
              <a:rPr lang="ar-IQ" sz="2400" b="1" dirty="0">
                <a:solidFill>
                  <a:srgbClr val="00B050"/>
                </a:solidFill>
              </a:rPr>
              <a:t>الإنسان نظاما متكاملا ذا بعدين </a:t>
            </a:r>
            <a:r>
              <a:rPr lang="ar-IQ" sz="2400" b="1" dirty="0" smtClean="0">
                <a:solidFill>
                  <a:srgbClr val="00B050"/>
                </a:solidFill>
              </a:rPr>
              <a:t>رئيسين هما </a:t>
            </a:r>
            <a:r>
              <a:rPr lang="ar-IQ" sz="2400" b="1" dirty="0">
                <a:solidFill>
                  <a:srgbClr val="00B050"/>
                </a:solidFill>
              </a:rPr>
              <a:t>مجموعة العلاقات المتبادلة </a:t>
            </a:r>
            <a:r>
              <a:rPr lang="ar-IQ" sz="2400" b="1" dirty="0" smtClean="0">
                <a:solidFill>
                  <a:srgbClr val="00B050"/>
                </a:solidFill>
              </a:rPr>
              <a:t>بين </a:t>
            </a:r>
            <a:r>
              <a:rPr lang="ar-IQ" sz="2400" b="1" dirty="0">
                <a:solidFill>
                  <a:srgbClr val="00B050"/>
                </a:solidFill>
              </a:rPr>
              <a:t>مكوناته وخصائصه؛ وعمليات تفاعلاته المستمرة مع البيئة. </a:t>
            </a:r>
            <a:r>
              <a:rPr lang="ar-IQ" sz="2400" b="1" dirty="0" err="1" smtClean="0">
                <a:solidFill>
                  <a:srgbClr val="00B050"/>
                </a:solidFill>
              </a:rPr>
              <a:t>فالتغيرأو</a:t>
            </a:r>
            <a:r>
              <a:rPr lang="ar-IQ" sz="2400" b="1" dirty="0" smtClean="0">
                <a:solidFill>
                  <a:srgbClr val="00B050"/>
                </a:solidFill>
              </a:rPr>
              <a:t> </a:t>
            </a:r>
            <a:r>
              <a:rPr lang="ar-IQ" sz="2400" b="1" dirty="0">
                <a:solidFill>
                  <a:srgbClr val="00B050"/>
                </a:solidFill>
              </a:rPr>
              <a:t>النمو الذي يحدث لدى الإنسان من جراء التفاعل مع البيئة هو كلي وليس </a:t>
            </a:r>
            <a:r>
              <a:rPr lang="ar-IQ" sz="2400" b="1" dirty="0" smtClean="0">
                <a:solidFill>
                  <a:srgbClr val="00B050"/>
                </a:solidFill>
              </a:rPr>
              <a:t>جزئي </a:t>
            </a:r>
            <a:r>
              <a:rPr lang="ar-IQ" sz="2400" b="1" dirty="0">
                <a:solidFill>
                  <a:srgbClr val="00B050"/>
                </a:solidFill>
              </a:rPr>
              <a:t>الطابع، حيث يحدث </a:t>
            </a:r>
            <a:r>
              <a:rPr lang="ar-IQ" sz="2400" b="1" dirty="0" smtClean="0">
                <a:solidFill>
                  <a:srgbClr val="00B050"/>
                </a:solidFill>
              </a:rPr>
              <a:t>التغير </a:t>
            </a:r>
            <a:r>
              <a:rPr lang="ar-IQ" sz="2400" b="1" dirty="0">
                <a:solidFill>
                  <a:srgbClr val="00B050"/>
                </a:solidFill>
              </a:rPr>
              <a:t>أو النمو في هذا النظام ككل وليس في بعض أجزاءه . </a:t>
            </a:r>
            <a:endParaRPr lang="ar-IQ" sz="2400" b="1" dirty="0" smtClean="0">
              <a:solidFill>
                <a:srgbClr val="00B050"/>
              </a:solidFill>
            </a:endParaRPr>
          </a:p>
          <a:p>
            <a:pPr algn="just"/>
            <a:r>
              <a:rPr lang="ar-IQ" sz="2400" b="1" dirty="0" smtClean="0">
                <a:solidFill>
                  <a:srgbClr val="00B0F0"/>
                </a:solidFill>
              </a:rPr>
              <a:t>ثالثا</a:t>
            </a:r>
            <a:r>
              <a:rPr lang="ar-IQ" sz="2400" b="1" dirty="0">
                <a:solidFill>
                  <a:srgbClr val="00B0F0"/>
                </a:solidFill>
              </a:rPr>
              <a:t>: لا تعنى هذه النظرية بالعلاقات أو الارتباطات </a:t>
            </a:r>
            <a:r>
              <a:rPr lang="ar-IQ" sz="2400" b="1" dirty="0" smtClean="0">
                <a:solidFill>
                  <a:srgbClr val="00B0F0"/>
                </a:solidFill>
              </a:rPr>
              <a:t>بين المثيرات </a:t>
            </a:r>
            <a:r>
              <a:rPr lang="ar-IQ" sz="2400" b="1" dirty="0">
                <a:solidFill>
                  <a:srgbClr val="00B0F0"/>
                </a:solidFill>
              </a:rPr>
              <a:t>والاستجابات فهي لا تؤمن أبدا بأن </a:t>
            </a:r>
            <a:r>
              <a:rPr lang="ar-IQ" sz="2400" b="1" dirty="0" err="1" smtClean="0">
                <a:solidFill>
                  <a:srgbClr val="00B0F0"/>
                </a:solidFill>
              </a:rPr>
              <a:t>مثثرات</a:t>
            </a:r>
            <a:r>
              <a:rPr lang="ar-IQ" sz="2400" b="1" dirty="0" smtClean="0">
                <a:solidFill>
                  <a:srgbClr val="00B0F0"/>
                </a:solidFill>
              </a:rPr>
              <a:t> </a:t>
            </a:r>
            <a:r>
              <a:rPr lang="ar-IQ" sz="2400" b="1" dirty="0">
                <a:solidFill>
                  <a:srgbClr val="00B0F0"/>
                </a:solidFill>
              </a:rPr>
              <a:t>معينة تحدث استجابات معينة على نحو آلي، </a:t>
            </a:r>
            <a:r>
              <a:rPr lang="ar-IQ" sz="2400" b="1" dirty="0" smtClean="0">
                <a:solidFill>
                  <a:srgbClr val="00B0F0"/>
                </a:solidFill>
              </a:rPr>
              <a:t>وإنما </a:t>
            </a:r>
            <a:r>
              <a:rPr lang="ar-IQ" sz="2400" b="1" dirty="0">
                <a:solidFill>
                  <a:srgbClr val="00B0F0"/>
                </a:solidFill>
              </a:rPr>
              <a:t>ترى أن الاستجابات هي نتاجات للأبنية المعرفية التي يشكلها الفرد في ضوء عمليات النمو </a:t>
            </a:r>
            <a:r>
              <a:rPr lang="ar-IQ" sz="2400" b="1" dirty="0" smtClean="0">
                <a:solidFill>
                  <a:srgbClr val="00B0F0"/>
                </a:solidFill>
              </a:rPr>
              <a:t>.</a:t>
            </a:r>
          </a:p>
          <a:p>
            <a:endParaRPr lang="en-US" sz="3200" dirty="0">
              <a:solidFill>
                <a:srgbClr val="00B0F0"/>
              </a:solidFill>
            </a:endParaRPr>
          </a:p>
        </p:txBody>
      </p:sp>
    </p:spTree>
    <p:extLst>
      <p:ext uri="{BB962C8B-B14F-4D97-AF65-F5344CB8AC3E}">
        <p14:creationId xmlns:p14="http://schemas.microsoft.com/office/powerpoint/2010/main" val="3080910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92696"/>
            <a:ext cx="8352928" cy="5078313"/>
          </a:xfrm>
          <a:prstGeom prst="rect">
            <a:avLst/>
          </a:prstGeom>
        </p:spPr>
        <p:txBody>
          <a:bodyPr wrap="square">
            <a:spAutoFit/>
          </a:bodyPr>
          <a:lstStyle/>
          <a:p>
            <a:pPr algn="just"/>
            <a:r>
              <a:rPr lang="ar-IQ" sz="3600" dirty="0">
                <a:solidFill>
                  <a:schemeClr val="accent6">
                    <a:lumMod val="50000"/>
                  </a:schemeClr>
                </a:solidFill>
              </a:rPr>
              <a:t>رابعا: ترى أن الإنسان يولد ببعض الأبنية التي </a:t>
            </a:r>
            <a:r>
              <a:rPr lang="ar-IQ" sz="3600" dirty="0" smtClean="0">
                <a:solidFill>
                  <a:schemeClr val="accent6">
                    <a:lumMod val="50000"/>
                  </a:schemeClr>
                </a:solidFill>
              </a:rPr>
              <a:t>تمكنه </a:t>
            </a:r>
            <a:r>
              <a:rPr lang="ar-IQ" sz="3600" dirty="0">
                <a:solidFill>
                  <a:schemeClr val="accent6">
                    <a:lumMod val="50000"/>
                  </a:schemeClr>
                </a:solidFill>
              </a:rPr>
              <a:t>من اصدار العديد من </a:t>
            </a:r>
            <a:r>
              <a:rPr lang="ar-IQ" sz="3600" dirty="0" smtClean="0">
                <a:solidFill>
                  <a:schemeClr val="accent6">
                    <a:lumMod val="50000"/>
                  </a:schemeClr>
                </a:solidFill>
              </a:rPr>
              <a:t>ردأت </a:t>
            </a:r>
            <a:r>
              <a:rPr lang="ar-IQ" sz="3600" dirty="0">
                <a:solidFill>
                  <a:schemeClr val="accent6">
                    <a:lumMod val="50000"/>
                  </a:schemeClr>
                </a:solidFill>
              </a:rPr>
              <a:t>الفعل </a:t>
            </a:r>
            <a:r>
              <a:rPr lang="ar-IQ" sz="3600" dirty="0" smtClean="0">
                <a:solidFill>
                  <a:schemeClr val="accent6">
                    <a:lumMod val="50000"/>
                  </a:schemeClr>
                </a:solidFill>
              </a:rPr>
              <a:t>الانعكاسية </a:t>
            </a:r>
            <a:r>
              <a:rPr lang="ar-IQ" sz="3600" dirty="0">
                <a:solidFill>
                  <a:schemeClr val="accent6">
                    <a:lumMod val="50000"/>
                  </a:schemeClr>
                </a:solidFill>
              </a:rPr>
              <a:t>(قدرات التنظيم)، وأن مثل هذه الأبنية تشكل أصل المعرفة، إذ أنه من خلالها ينمو العقل وتتطور أساليب </a:t>
            </a:r>
            <a:r>
              <a:rPr lang="ar-IQ" sz="3600" dirty="0" smtClean="0">
                <a:solidFill>
                  <a:schemeClr val="accent6">
                    <a:lumMod val="50000"/>
                  </a:schemeClr>
                </a:solidFill>
              </a:rPr>
              <a:t>تفكير </a:t>
            </a:r>
            <a:r>
              <a:rPr lang="ar-IQ" sz="3600" dirty="0">
                <a:solidFill>
                  <a:schemeClr val="accent6">
                    <a:lumMod val="50000"/>
                  </a:schemeClr>
                </a:solidFill>
              </a:rPr>
              <a:t>الفرد </a:t>
            </a:r>
            <a:r>
              <a:rPr lang="ar-IQ" sz="3600" dirty="0" smtClean="0">
                <a:solidFill>
                  <a:schemeClr val="accent6">
                    <a:lumMod val="50000"/>
                  </a:schemeClr>
                </a:solidFill>
              </a:rPr>
              <a:t>وأنماطه </a:t>
            </a:r>
            <a:r>
              <a:rPr lang="ar-IQ" sz="3600" dirty="0">
                <a:solidFill>
                  <a:schemeClr val="accent6">
                    <a:lumMod val="50000"/>
                  </a:schemeClr>
                </a:solidFill>
              </a:rPr>
              <a:t>المعرفية المتعددة </a:t>
            </a:r>
            <a:r>
              <a:rPr lang="ar-IQ" sz="3600" dirty="0" smtClean="0">
                <a:solidFill>
                  <a:schemeClr val="accent6">
                    <a:lumMod val="50000"/>
                  </a:schemeClr>
                </a:solidFill>
              </a:rPr>
              <a:t>.</a:t>
            </a:r>
          </a:p>
          <a:p>
            <a:pPr algn="just"/>
            <a:r>
              <a:rPr lang="ar-IQ" sz="3600" dirty="0" smtClean="0"/>
              <a:t> </a:t>
            </a:r>
            <a:r>
              <a:rPr lang="ar-IQ" sz="3600" dirty="0"/>
              <a:t>فهو يرى أن الإنسان لا يولد وهو مزود </a:t>
            </a:r>
            <a:r>
              <a:rPr lang="ar-IQ" sz="3600" dirty="0" smtClean="0"/>
              <a:t>بمعرفة </a:t>
            </a:r>
            <a:r>
              <a:rPr lang="ar-IQ" sz="3600" dirty="0"/>
              <a:t>معينة ولكن بنزعه </a:t>
            </a:r>
            <a:r>
              <a:rPr lang="en-US" sz="3600" dirty="0" smtClean="0"/>
              <a:t>Tendency </a:t>
            </a:r>
            <a:r>
              <a:rPr lang="ar-IQ" sz="3600" dirty="0" smtClean="0"/>
              <a:t> لتنظيم </a:t>
            </a:r>
            <a:r>
              <a:rPr lang="ar-IQ" sz="3600" dirty="0"/>
              <a:t>المعلومات الحسية. وكنتيجة لعوامل </a:t>
            </a:r>
            <a:r>
              <a:rPr lang="ar-IQ" sz="3600" dirty="0" err="1"/>
              <a:t>الخبره</a:t>
            </a:r>
            <a:r>
              <a:rPr lang="ar-IQ" sz="3600" dirty="0"/>
              <a:t> </a:t>
            </a:r>
            <a:r>
              <a:rPr lang="ar-IQ" sz="3600" dirty="0" smtClean="0"/>
              <a:t>والممارسة </a:t>
            </a:r>
            <a:r>
              <a:rPr lang="ar-IQ" sz="3600" dirty="0"/>
              <a:t>فإن العقل يولد فئات معرفية ويكتشف </a:t>
            </a:r>
            <a:r>
              <a:rPr lang="ar-IQ" sz="3600" dirty="0" smtClean="0"/>
              <a:t>التنظيمات </a:t>
            </a:r>
            <a:r>
              <a:rPr lang="ar-IQ" sz="3600" dirty="0"/>
              <a:t>المعرفية </a:t>
            </a:r>
            <a:r>
              <a:rPr lang="ar-IQ" sz="3600" dirty="0" smtClean="0"/>
              <a:t>.</a:t>
            </a:r>
            <a:endParaRPr lang="en-US" sz="3600" dirty="0"/>
          </a:p>
        </p:txBody>
      </p:sp>
    </p:spTree>
    <p:extLst>
      <p:ext uri="{BB962C8B-B14F-4D97-AF65-F5344CB8AC3E}">
        <p14:creationId xmlns:p14="http://schemas.microsoft.com/office/powerpoint/2010/main" val="440221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784085" cy="6186309"/>
          </a:xfrm>
          <a:prstGeom prst="rect">
            <a:avLst/>
          </a:prstGeom>
        </p:spPr>
        <p:txBody>
          <a:bodyPr wrap="square">
            <a:spAutoFit/>
          </a:bodyPr>
          <a:lstStyle/>
          <a:p>
            <a:pPr algn="just"/>
            <a:r>
              <a:rPr lang="ar-IQ" sz="3600" b="1" dirty="0" smtClean="0">
                <a:solidFill>
                  <a:srgbClr val="FF0000"/>
                </a:solidFill>
                <a:latin typeface="Times New Roman"/>
                <a:ea typeface="Times New Roman"/>
                <a:cs typeface="Times New Roman"/>
              </a:rPr>
              <a:t>تعريف النمو عند </a:t>
            </a:r>
            <a:r>
              <a:rPr lang="ar-IQ" sz="3600" b="1" dirty="0" err="1" smtClean="0">
                <a:solidFill>
                  <a:srgbClr val="FF0000"/>
                </a:solidFill>
                <a:latin typeface="Times New Roman"/>
                <a:ea typeface="Times New Roman"/>
                <a:cs typeface="Times New Roman"/>
              </a:rPr>
              <a:t>بياجية</a:t>
            </a:r>
            <a:r>
              <a:rPr lang="ar-IQ" sz="3600" b="1" dirty="0" smtClean="0">
                <a:solidFill>
                  <a:srgbClr val="FF0000"/>
                </a:solidFill>
                <a:latin typeface="Times New Roman"/>
                <a:ea typeface="Times New Roman"/>
                <a:cs typeface="Times New Roman"/>
              </a:rPr>
              <a:t> </a:t>
            </a:r>
            <a:r>
              <a:rPr lang="ar-IQ" sz="3600" b="1" dirty="0" smtClean="0">
                <a:latin typeface="Times New Roman"/>
                <a:ea typeface="Times New Roman"/>
                <a:cs typeface="Times New Roman"/>
              </a:rPr>
              <a:t>: </a:t>
            </a:r>
            <a:r>
              <a:rPr lang="en-US" sz="3600" b="1" dirty="0" smtClean="0">
                <a:latin typeface="Times New Roman"/>
                <a:ea typeface="Times New Roman"/>
                <a:cs typeface="Times New Roman"/>
              </a:rPr>
              <a:t> </a:t>
            </a:r>
            <a:r>
              <a:rPr lang="ar-SA" sz="3600" b="1" dirty="0">
                <a:latin typeface="Times New Roman"/>
                <a:ea typeface="Times New Roman"/>
                <a:cs typeface="Times New Roman"/>
              </a:rPr>
              <a:t>ذكر القيسي  (2008 ، 218 ) بأن </a:t>
            </a:r>
            <a:r>
              <a:rPr lang="ar-SA" sz="3600" b="1" dirty="0" err="1">
                <a:latin typeface="Times New Roman"/>
                <a:ea typeface="Times New Roman"/>
                <a:cs typeface="Times New Roman"/>
              </a:rPr>
              <a:t>بياجيه</a:t>
            </a:r>
            <a:r>
              <a:rPr lang="ar-SA" sz="3600" b="1" dirty="0">
                <a:latin typeface="Times New Roman"/>
                <a:ea typeface="Times New Roman"/>
                <a:cs typeface="Times New Roman"/>
              </a:rPr>
              <a:t> يرى أن النمو المعرفي هو نتيجة طبيعية لتفاعل الفرد مع البيئة التي يعيش فيها ذلك الطفل اذ لا يتعلم من خلال هذه الخبرات المباشرة الناجمة عنه فحسب بل انه يتعلم كيفية التفاعل مع هذه البيئة ايضا وفي عملية التفاعل هذه يلعب عامل العمر دورا هاما من خلال تأثره بعاملين اخرين في غاية الاهمية هما النضج والخبرة </a:t>
            </a:r>
            <a:endParaRPr lang="en-US" sz="3600" b="1" dirty="0">
              <a:latin typeface="Times New Roman"/>
              <a:ea typeface="Times New Roman"/>
            </a:endParaRPr>
          </a:p>
          <a:p>
            <a:pPr algn="just"/>
            <a:r>
              <a:rPr lang="ar-SA" sz="3600" b="1" dirty="0">
                <a:latin typeface="Times New Roman"/>
                <a:ea typeface="Times New Roman"/>
                <a:cs typeface="Times New Roman"/>
              </a:rPr>
              <a:t>- ويعرفها أبو حطب وصادق (1996،196 </a:t>
            </a:r>
            <a:r>
              <a:rPr lang="en-US" sz="3600" b="1" dirty="0">
                <a:latin typeface="Times New Roman"/>
                <a:ea typeface="Times New Roman"/>
                <a:cs typeface="Times New Roman"/>
              </a:rPr>
              <a:t>(</a:t>
            </a:r>
            <a:r>
              <a:rPr lang="ar-SA" sz="3600" b="1" dirty="0">
                <a:latin typeface="Times New Roman"/>
                <a:ea typeface="Times New Roman"/>
                <a:cs typeface="Times New Roman"/>
              </a:rPr>
              <a:t> بأنها تحسن ارتقائي منظم للأشكال المعرفية التي تنشأ من تاريخ خبرات الفرد، والسمات العامة لهذا النمو تتخذ صورة المتوالية الثابتة من المراحل </a:t>
            </a:r>
            <a:endParaRPr lang="en-US" sz="3600" b="1" dirty="0">
              <a:effectLst/>
              <a:latin typeface="Times New Roman"/>
              <a:ea typeface="Times New Roman"/>
            </a:endParaRPr>
          </a:p>
        </p:txBody>
      </p:sp>
    </p:spTree>
    <p:extLst>
      <p:ext uri="{BB962C8B-B14F-4D97-AF65-F5344CB8AC3E}">
        <p14:creationId xmlns:p14="http://schemas.microsoft.com/office/powerpoint/2010/main" val="2391601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548680"/>
            <a:ext cx="7704856" cy="5206554"/>
          </a:xfrm>
          <a:prstGeom prst="rect">
            <a:avLst/>
          </a:prstGeom>
        </p:spPr>
        <p:txBody>
          <a:bodyPr wrap="square">
            <a:spAutoFit/>
          </a:bodyPr>
          <a:lstStyle/>
          <a:p>
            <a:pPr>
              <a:spcAft>
                <a:spcPts val="1000"/>
              </a:spcAft>
            </a:pPr>
            <a:r>
              <a:rPr lang="ar-SA" sz="3600" b="1" dirty="0">
                <a:solidFill>
                  <a:srgbClr val="FF0000"/>
                </a:solidFill>
                <a:ea typeface="Calibri"/>
                <a:cs typeface="Times New Roman"/>
              </a:rPr>
              <a:t>المسلمات التي تقوم عليها نظرية </a:t>
            </a:r>
            <a:r>
              <a:rPr lang="ar-SA" sz="3600" b="1" dirty="0" err="1">
                <a:solidFill>
                  <a:srgbClr val="FF0000"/>
                </a:solidFill>
                <a:ea typeface="Calibri"/>
                <a:cs typeface="Times New Roman"/>
              </a:rPr>
              <a:t>بياجيه</a:t>
            </a:r>
            <a:r>
              <a:rPr lang="ar-SA" sz="3600" b="1" dirty="0">
                <a:solidFill>
                  <a:srgbClr val="FF0000"/>
                </a:solidFill>
                <a:ea typeface="Calibri"/>
                <a:cs typeface="Times New Roman"/>
              </a:rPr>
              <a:t> في التعلم</a:t>
            </a:r>
            <a:r>
              <a:rPr lang="en-US" sz="3600" b="1" dirty="0">
                <a:solidFill>
                  <a:srgbClr val="FF0000"/>
                </a:solidFill>
                <a:latin typeface="Times New Roman"/>
                <a:ea typeface="Calibri"/>
                <a:cs typeface="Arial"/>
              </a:rPr>
              <a:t>:</a:t>
            </a:r>
            <a:endParaRPr lang="en-US" sz="3600" b="1" dirty="0">
              <a:solidFill>
                <a:srgbClr val="FF0000"/>
              </a:solidFill>
              <a:ea typeface="Calibri"/>
              <a:cs typeface="Arial"/>
            </a:endParaRPr>
          </a:p>
          <a:p>
            <a:pPr marL="342900" lvl="0" indent="-342900" algn="just">
              <a:buFont typeface="+mj-lt"/>
              <a:buAutoNum type="arabicPeriod"/>
            </a:pPr>
            <a:r>
              <a:rPr lang="ar-SA" sz="3600" b="1" dirty="0">
                <a:latin typeface="Times New Roman"/>
                <a:ea typeface="Times New Roman"/>
                <a:cs typeface="Times New Roman"/>
              </a:rPr>
              <a:t>القدرة علـى القيام بعمليات تحويل المعلومات التي، تستقبل من البيئة وتتغير هـــذه العمليات بتغير السن، ويطلق عليها </a:t>
            </a:r>
            <a:r>
              <a:rPr lang="ar-SA" sz="3600" b="1" dirty="0" err="1">
                <a:latin typeface="Times New Roman"/>
                <a:ea typeface="Times New Roman"/>
                <a:cs typeface="Times New Roman"/>
              </a:rPr>
              <a:t>بياجيه</a:t>
            </a:r>
            <a:r>
              <a:rPr lang="ar-SA" sz="3600" b="1" dirty="0">
                <a:latin typeface="Times New Roman"/>
                <a:ea typeface="Times New Roman"/>
                <a:cs typeface="Times New Roman"/>
              </a:rPr>
              <a:t> مصطلح البنى أو الخطط العقلية لمعالجة المعلومات ، وهذا هــو تعريف الذكاء عند </a:t>
            </a:r>
            <a:r>
              <a:rPr lang="ar-SA" sz="3600" b="1" dirty="0" err="1">
                <a:latin typeface="Times New Roman"/>
                <a:ea typeface="Times New Roman"/>
                <a:cs typeface="Times New Roman"/>
              </a:rPr>
              <a:t>بياجيه</a:t>
            </a:r>
            <a:r>
              <a:rPr lang="en-US" sz="3600" b="1" dirty="0">
                <a:latin typeface="Times New Roman"/>
                <a:ea typeface="Times New Roman"/>
                <a:cs typeface="Times New Roman"/>
              </a:rPr>
              <a:t>.</a:t>
            </a:r>
            <a:endParaRPr lang="en-US" sz="3600" b="1" dirty="0">
              <a:latin typeface="Times New Roman"/>
              <a:ea typeface="Times New Roman"/>
            </a:endParaRPr>
          </a:p>
          <a:p>
            <a:pPr marL="342900" lvl="0" indent="-342900" algn="just">
              <a:buFont typeface="+mj-lt"/>
              <a:buAutoNum type="arabicPeriod"/>
            </a:pPr>
            <a:r>
              <a:rPr lang="en-US" sz="3600" b="1" dirty="0">
                <a:latin typeface="Times New Roman"/>
                <a:ea typeface="Times New Roman"/>
                <a:cs typeface="Times New Roman"/>
              </a:rPr>
              <a:t>  </a:t>
            </a:r>
            <a:r>
              <a:rPr lang="ar-SA" sz="3600" b="1" dirty="0">
                <a:latin typeface="Times New Roman"/>
                <a:ea typeface="Times New Roman"/>
                <a:cs typeface="Times New Roman"/>
              </a:rPr>
              <a:t>يحدث التطور أو النمو المعرفي من خلال الانتقال من مرحلة العمليات إلى مرحلة جديدة</a:t>
            </a:r>
            <a:r>
              <a:rPr lang="en-US" sz="3600" b="1" dirty="0" smtClean="0">
                <a:latin typeface="Times New Roman"/>
                <a:ea typeface="Times New Roman"/>
                <a:cs typeface="Times New Roman"/>
              </a:rPr>
              <a:t>.</a:t>
            </a:r>
            <a:endParaRPr lang="ar-IQ" sz="3600" b="1" dirty="0" smtClean="0">
              <a:latin typeface="Times New Roman"/>
              <a:ea typeface="Times New Roman"/>
            </a:endParaRPr>
          </a:p>
          <a:p>
            <a:pPr marL="342900" lvl="0" indent="-342900" algn="just">
              <a:buFont typeface="+mj-lt"/>
              <a:buAutoNum type="arabicPeriod"/>
            </a:pPr>
            <a:r>
              <a:rPr lang="ar-SA" sz="3600" b="1" dirty="0" smtClean="0">
                <a:latin typeface="Times New Roman"/>
                <a:ea typeface="Times New Roman"/>
              </a:rPr>
              <a:t>التطور </a:t>
            </a:r>
            <a:r>
              <a:rPr lang="ar-SA" sz="3600" b="1" dirty="0">
                <a:latin typeface="Times New Roman"/>
                <a:ea typeface="Times New Roman"/>
              </a:rPr>
              <a:t>هو علاقة بين الخبرة </a:t>
            </a:r>
            <a:r>
              <a:rPr lang="ar-SA" sz="3600" b="1" dirty="0" smtClean="0">
                <a:latin typeface="Times New Roman"/>
                <a:ea typeface="Times New Roman"/>
              </a:rPr>
              <a:t>والنضج</a:t>
            </a:r>
            <a:r>
              <a:rPr lang="ar-IQ" sz="3600" b="1" dirty="0" smtClean="0">
                <a:latin typeface="Times New Roman"/>
                <a:ea typeface="Times New Roman"/>
              </a:rPr>
              <a:t>.</a:t>
            </a:r>
            <a:endParaRPr lang="en-US" sz="3600" b="1" dirty="0"/>
          </a:p>
        </p:txBody>
      </p:sp>
    </p:spTree>
    <p:extLst>
      <p:ext uri="{BB962C8B-B14F-4D97-AF65-F5344CB8AC3E}">
        <p14:creationId xmlns:p14="http://schemas.microsoft.com/office/powerpoint/2010/main" val="19984189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5261"/>
            <a:ext cx="8856984" cy="6432530"/>
          </a:xfrm>
          <a:prstGeom prst="rect">
            <a:avLst/>
          </a:prstGeom>
        </p:spPr>
        <p:txBody>
          <a:bodyPr wrap="square">
            <a:spAutoFit/>
          </a:bodyPr>
          <a:lstStyle/>
          <a:p>
            <a:r>
              <a:rPr lang="ar-SA" sz="2800" b="1" dirty="0">
                <a:solidFill>
                  <a:srgbClr val="FF0000"/>
                </a:solidFill>
                <a:latin typeface="Times New Roman"/>
                <a:ea typeface="Calibri"/>
                <a:cs typeface="Times New Roman"/>
              </a:rPr>
              <a:t>العمليات الأساسية في النمو العقلي عند </a:t>
            </a:r>
            <a:r>
              <a:rPr lang="ar-SA" sz="2800" b="1" dirty="0" err="1">
                <a:solidFill>
                  <a:srgbClr val="FF0000"/>
                </a:solidFill>
                <a:latin typeface="Times New Roman"/>
                <a:ea typeface="Calibri"/>
                <a:cs typeface="Times New Roman"/>
              </a:rPr>
              <a:t>بياجيه</a:t>
            </a:r>
            <a:r>
              <a:rPr lang="ar-SA" sz="2800" b="1" dirty="0">
                <a:solidFill>
                  <a:srgbClr val="FF0000"/>
                </a:solidFill>
                <a:latin typeface="Times New Roman"/>
                <a:ea typeface="Calibri"/>
                <a:cs typeface="Times New Roman"/>
              </a:rPr>
              <a:t> </a:t>
            </a:r>
            <a:r>
              <a:rPr lang="en-US" sz="2800" b="1" dirty="0">
                <a:solidFill>
                  <a:srgbClr val="FF0000"/>
                </a:solidFill>
                <a:latin typeface="Times New Roman"/>
                <a:ea typeface="Calibri"/>
                <a:cs typeface="Times New Roman"/>
              </a:rPr>
              <a:t>:</a:t>
            </a:r>
            <a:r>
              <a:rPr lang="en-US" sz="2800" dirty="0">
                <a:latin typeface="Times New Roman"/>
                <a:ea typeface="Calibri"/>
              </a:rPr>
              <a:t/>
            </a:r>
            <a:br>
              <a:rPr lang="en-US" sz="2800" dirty="0">
                <a:latin typeface="Times New Roman"/>
                <a:ea typeface="Calibri"/>
              </a:rPr>
            </a:br>
            <a:r>
              <a:rPr lang="ar-SA" sz="2400" b="1" dirty="0">
                <a:latin typeface="Times New Roman"/>
                <a:ea typeface="Calibri"/>
              </a:rPr>
              <a:t>         يَرى </a:t>
            </a:r>
            <a:r>
              <a:rPr lang="ar-SA" sz="2400" b="1" dirty="0" err="1">
                <a:latin typeface="Times New Roman"/>
                <a:ea typeface="Calibri"/>
              </a:rPr>
              <a:t>بياجيه</a:t>
            </a:r>
            <a:r>
              <a:rPr lang="ar-SA" sz="2400" b="1" dirty="0">
                <a:latin typeface="Times New Roman"/>
                <a:ea typeface="Calibri"/>
              </a:rPr>
              <a:t> أنَّ عملية التوازُن هي العامل الهام والحاسم في النموِّ العقلي، ومِـــــــن خلالها يَسعى الفرْدُ إلى التخلُّص من حالات الاضطراب والاختلال التي تحدُث بفعْل التفاعلات المستمرَّة، والوصول إلى حالةٍ من الاتِّزان بين بنائه المعرفي وهذا العالَم، وتشــــمل عمليةَ التوازن على قدرتَين فطريتين، هما: قدرة التنظيم، وقـدرة التكيف  وهاتان القدرتان تتفاعلان معًا ليُحقِّقَا التواؤم مع البيئة التي يَعيش فيها، ويتفاعَل معها</a:t>
            </a:r>
            <a:r>
              <a:rPr lang="en-US" sz="2400" b="1" dirty="0">
                <a:latin typeface="Times New Roman"/>
                <a:ea typeface="Calibri"/>
              </a:rPr>
              <a:t>.</a:t>
            </a:r>
            <a:br>
              <a:rPr lang="en-US" sz="2400" b="1" dirty="0">
                <a:latin typeface="Times New Roman"/>
                <a:ea typeface="Calibri"/>
              </a:rPr>
            </a:br>
            <a:r>
              <a:rPr lang="ar-SA" sz="2400" b="1" dirty="0">
                <a:solidFill>
                  <a:srgbClr val="FF0000"/>
                </a:solidFill>
                <a:latin typeface="Times New Roman"/>
                <a:ea typeface="Calibri"/>
                <a:cs typeface="Times New Roman"/>
              </a:rPr>
              <a:t>أولاً: قدرة </a:t>
            </a:r>
            <a:r>
              <a:rPr lang="ar-SA" sz="2400" b="1" dirty="0" smtClean="0">
                <a:solidFill>
                  <a:srgbClr val="FF0000"/>
                </a:solidFill>
                <a:latin typeface="Times New Roman"/>
                <a:ea typeface="Calibri"/>
                <a:cs typeface="Times New Roman"/>
              </a:rPr>
              <a:t>التنظيم</a:t>
            </a:r>
            <a:r>
              <a:rPr lang="ar-IQ" sz="2400" b="1" dirty="0" smtClean="0">
                <a:solidFill>
                  <a:srgbClr val="FF0000"/>
                </a:solidFill>
                <a:latin typeface="Times New Roman"/>
                <a:ea typeface="Calibri"/>
                <a:cs typeface="Times New Roman"/>
              </a:rPr>
              <a:t>: </a:t>
            </a:r>
            <a:r>
              <a:rPr lang="ar-IQ" sz="2400" b="1" dirty="0" smtClean="0"/>
              <a:t>تعد </a:t>
            </a:r>
            <a:r>
              <a:rPr lang="ar-IQ" sz="2400" b="1" dirty="0"/>
              <a:t>قدرة التنظيم نزعة فطرية تولد لدى الأفراد </a:t>
            </a:r>
            <a:r>
              <a:rPr lang="ar-IQ" sz="2400" b="1" dirty="0" smtClean="0"/>
              <a:t>بحيث تمكنهم </a:t>
            </a:r>
            <a:r>
              <a:rPr lang="ar-IQ" sz="2400" b="1" dirty="0"/>
              <a:t>من تنظيم خبراتهم وعملياتهم المعرفية في </a:t>
            </a:r>
            <a:r>
              <a:rPr lang="ar-IQ" sz="2400" b="1" dirty="0" smtClean="0"/>
              <a:t>بنى  </a:t>
            </a:r>
            <a:r>
              <a:rPr lang="ar-IQ" sz="2400" b="1" dirty="0"/>
              <a:t>معرفية نفسية </a:t>
            </a:r>
            <a:r>
              <a:rPr lang="ar-IQ" sz="2400" b="1" dirty="0" smtClean="0"/>
              <a:t>،يرى </a:t>
            </a:r>
            <a:r>
              <a:rPr lang="ar-IQ" sz="2400" b="1" dirty="0"/>
              <a:t>بياجيه أن الأفراد يولدون وهم مزودون ببعض البنى المعرفية البسيطة وبعض الاستعدادات التي </a:t>
            </a:r>
            <a:r>
              <a:rPr lang="ar-IQ" sz="2400" b="1" dirty="0" smtClean="0"/>
              <a:t>تمكنهم </a:t>
            </a:r>
            <a:r>
              <a:rPr lang="ar-IQ" sz="2400" b="1" dirty="0"/>
              <a:t>من تنظيم الخبرات الخارجية في ضوء ما يوجد لديهم من تكوينات أو أبنية، وهذا بالتالي يسمح لهم من إعادة تنظيم بعض الأبنية لتكوين أبنية أو مخططات جديدة . فقدرة التنظيم </a:t>
            </a:r>
            <a:r>
              <a:rPr lang="ar-IQ" sz="2400" b="1" dirty="0" smtClean="0"/>
              <a:t>تمكن </a:t>
            </a:r>
            <a:r>
              <a:rPr lang="ar-IQ" sz="2400" b="1" dirty="0"/>
              <a:t>الفرد أن يكون فاعلا في البيئة سواء على المستوى الجسمي أو النفسي: </a:t>
            </a:r>
            <a:r>
              <a:rPr lang="ar-IQ" sz="2400" b="1" dirty="0">
                <a:solidFill>
                  <a:schemeClr val="accent6">
                    <a:lumMod val="50000"/>
                  </a:schemeClr>
                </a:solidFill>
              </a:rPr>
              <a:t>جسميا، التنظيم يساعد في التنسيق بني عدد من الأعضاء والأنظمة الجسمية استجابة لمتطلبات البيئة</a:t>
            </a:r>
            <a:r>
              <a:rPr lang="ar-IQ" sz="2400" b="1" dirty="0"/>
              <a:t>. </a:t>
            </a:r>
            <a:r>
              <a:rPr lang="ar-IQ" sz="2400" b="1" dirty="0">
                <a:solidFill>
                  <a:srgbClr val="FF0000"/>
                </a:solidFill>
              </a:rPr>
              <a:t>وعلى الصعيد النفسي، فالتنظيم يتضمن تكامل البني </a:t>
            </a:r>
            <a:r>
              <a:rPr lang="ar-IQ" sz="2400" b="1" dirty="0" err="1">
                <a:solidFill>
                  <a:srgbClr val="FF0000"/>
                </a:solidFill>
              </a:rPr>
              <a:t>المخيه</a:t>
            </a:r>
            <a:r>
              <a:rPr lang="ar-IQ" sz="2400" b="1" dirty="0">
                <a:solidFill>
                  <a:srgbClr val="FF0000"/>
                </a:solidFill>
              </a:rPr>
              <a:t> والحسيه استجابة </a:t>
            </a:r>
            <a:r>
              <a:rPr lang="ar-IQ" sz="2400" b="1" dirty="0" smtClean="0">
                <a:solidFill>
                  <a:srgbClr val="FF0000"/>
                </a:solidFill>
              </a:rPr>
              <a:t>للمثيرات </a:t>
            </a:r>
            <a:r>
              <a:rPr lang="ar-IQ" sz="2400" b="1" dirty="0">
                <a:solidFill>
                  <a:srgbClr val="FF0000"/>
                </a:solidFill>
              </a:rPr>
              <a:t>البيئية التي تواجه الفرد </a:t>
            </a:r>
            <a:r>
              <a:rPr lang="ar-IQ" sz="2400" b="1" dirty="0"/>
              <a:t>. وبهذا المنظور، فإن الأفراد يولدون وهم مزودون ببعض القدرات التنظيمية البسيطة التي تتطور وتتشابك معا لتصبح أنظمة أو بنى معرفية </a:t>
            </a:r>
            <a:r>
              <a:rPr lang="ar-IQ" sz="2400" b="1" dirty="0" smtClean="0"/>
              <a:t>أكثر </a:t>
            </a:r>
            <a:r>
              <a:rPr lang="ar-IQ" sz="2400" b="1" dirty="0"/>
              <a:t>تعقيدا. فمن خلال </a:t>
            </a:r>
            <a:r>
              <a:rPr lang="ar-IQ" sz="2400" b="1" dirty="0" smtClean="0"/>
              <a:t>قدرات التنظيم </a:t>
            </a:r>
            <a:r>
              <a:rPr lang="ar-IQ" sz="2400" b="1" dirty="0"/>
              <a:t>يعمل الفرد على </a:t>
            </a:r>
            <a:r>
              <a:rPr lang="ar-IQ" sz="2400" b="1" dirty="0" err="1"/>
              <a:t>استدماج</a:t>
            </a:r>
            <a:r>
              <a:rPr lang="ar-IQ" sz="2400" b="1" dirty="0"/>
              <a:t> </a:t>
            </a:r>
            <a:endParaRPr lang="en-US" sz="2400" b="1" dirty="0">
              <a:solidFill>
                <a:srgbClr val="FF0000"/>
              </a:solidFill>
            </a:endParaRPr>
          </a:p>
        </p:txBody>
      </p:sp>
    </p:spTree>
    <p:extLst>
      <p:ext uri="{BB962C8B-B14F-4D97-AF65-F5344CB8AC3E}">
        <p14:creationId xmlns:p14="http://schemas.microsoft.com/office/powerpoint/2010/main" val="240315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92696"/>
            <a:ext cx="8208912" cy="5755422"/>
          </a:xfrm>
          <a:prstGeom prst="rect">
            <a:avLst/>
          </a:prstGeom>
        </p:spPr>
        <p:txBody>
          <a:bodyPr wrap="square">
            <a:spAutoFit/>
          </a:bodyPr>
          <a:lstStyle/>
          <a:p>
            <a:r>
              <a:rPr lang="ar-IQ" sz="3200" b="1" dirty="0">
                <a:solidFill>
                  <a:srgbClr val="FF0000"/>
                </a:solidFill>
              </a:rPr>
              <a:t>خلفية </a:t>
            </a:r>
            <a:r>
              <a:rPr lang="ar-IQ" sz="3200" b="1" dirty="0" smtClean="0">
                <a:solidFill>
                  <a:srgbClr val="FF0000"/>
                </a:solidFill>
              </a:rPr>
              <a:t>النظرية:</a:t>
            </a:r>
          </a:p>
          <a:p>
            <a:pPr algn="just"/>
            <a:r>
              <a:rPr lang="ar-IQ" b="1" dirty="0" smtClean="0"/>
              <a:t> </a:t>
            </a:r>
            <a:r>
              <a:rPr lang="ar-IQ" sz="2800" b="1" dirty="0"/>
              <a:t>النظرية المجالية مأخوذة عن علم الفيزياء، وهذا المفهوم </a:t>
            </a:r>
            <a:r>
              <a:rPr lang="ar-IQ" sz="2800" b="1" dirty="0" smtClean="0"/>
              <a:t>(المجال) </a:t>
            </a:r>
            <a:r>
              <a:rPr lang="ar-IQ" sz="2800" b="1" dirty="0"/>
              <a:t>بدأ مع ظهور مدرسة </a:t>
            </a:r>
            <a:r>
              <a:rPr lang="ar-IQ" sz="2800" b="1" dirty="0" err="1" smtClean="0"/>
              <a:t>الجشتالت</a:t>
            </a:r>
            <a:r>
              <a:rPr lang="ar-IQ" sz="2800" b="1" dirty="0"/>
              <a:t>، ورغم انتمائه لمدرسة </a:t>
            </a:r>
            <a:r>
              <a:rPr lang="ar-IQ" sz="2800" b="1" dirty="0" err="1" smtClean="0"/>
              <a:t>الجشتالت</a:t>
            </a:r>
            <a:r>
              <a:rPr lang="ar-IQ" sz="2800" b="1" dirty="0" smtClean="0"/>
              <a:t> </a:t>
            </a:r>
            <a:r>
              <a:rPr lang="ar-IQ" sz="2800" b="1" dirty="0"/>
              <a:t>في بداية حياته العلمية </a:t>
            </a:r>
            <a:r>
              <a:rPr lang="ar-IQ" sz="2800" b="1" dirty="0" smtClean="0"/>
              <a:t>إلا </a:t>
            </a:r>
            <a:r>
              <a:rPr lang="ar-IQ" sz="2800" b="1" dirty="0"/>
              <a:t>أن نظريته تختلف عن نظرية </a:t>
            </a:r>
            <a:r>
              <a:rPr lang="ar-IQ" sz="2800" b="1" dirty="0" err="1" smtClean="0"/>
              <a:t>الجشتالت</a:t>
            </a:r>
            <a:r>
              <a:rPr lang="ar-IQ" sz="2800" b="1" dirty="0"/>
              <a:t>، حيث ليفين يركز على </a:t>
            </a:r>
            <a:r>
              <a:rPr lang="ar-IQ" sz="2800" b="1" dirty="0" smtClean="0"/>
              <a:t>(</a:t>
            </a:r>
            <a:r>
              <a:rPr lang="ar-IQ" sz="2800" b="1" dirty="0" smtClean="0">
                <a:solidFill>
                  <a:srgbClr val="FF0000"/>
                </a:solidFill>
              </a:rPr>
              <a:t>الحاجات -  الإرادة الشخصية - </a:t>
            </a:r>
            <a:r>
              <a:rPr lang="ar-IQ" sz="2800" b="1" dirty="0">
                <a:solidFill>
                  <a:srgbClr val="FF0000"/>
                </a:solidFill>
              </a:rPr>
              <a:t>العوامل </a:t>
            </a:r>
            <a:r>
              <a:rPr lang="ar-IQ" sz="2800" b="1" dirty="0" smtClean="0">
                <a:solidFill>
                  <a:srgbClr val="FF0000"/>
                </a:solidFill>
              </a:rPr>
              <a:t>الاجتماعية</a:t>
            </a:r>
            <a:r>
              <a:rPr lang="ar-IQ" sz="2800" b="1" dirty="0" smtClean="0"/>
              <a:t>) </a:t>
            </a:r>
            <a:r>
              <a:rPr lang="ar-IQ" sz="2800" b="1" dirty="0"/>
              <a:t>في الوقت الذي تركز فيه </a:t>
            </a:r>
            <a:r>
              <a:rPr lang="ar-IQ" sz="2800" b="1" dirty="0" err="1" smtClean="0"/>
              <a:t>الجشتالت</a:t>
            </a:r>
            <a:r>
              <a:rPr lang="ar-IQ" sz="2800" b="1" dirty="0" smtClean="0"/>
              <a:t> </a:t>
            </a:r>
            <a:r>
              <a:rPr lang="ar-IQ" sz="2800" b="1" dirty="0"/>
              <a:t>على </a:t>
            </a:r>
            <a:r>
              <a:rPr lang="ar-IQ" sz="2800" b="1" dirty="0" smtClean="0"/>
              <a:t>الادراك، </a:t>
            </a:r>
            <a:r>
              <a:rPr lang="ar-IQ" sz="2800" b="1" dirty="0"/>
              <a:t>التعلم، التكوينات الفسيولوجية في شرح ً، </a:t>
            </a:r>
            <a:r>
              <a:rPr lang="ar-IQ" sz="2800" b="1" dirty="0" smtClean="0"/>
              <a:t>الإنسان </a:t>
            </a:r>
            <a:r>
              <a:rPr lang="ar-IQ" sz="2800" b="1" dirty="0"/>
              <a:t>ويعتبر توجه </a:t>
            </a:r>
            <a:r>
              <a:rPr lang="ar-IQ" sz="2800" b="1" dirty="0" smtClean="0"/>
              <a:t>ليفين </a:t>
            </a:r>
            <a:r>
              <a:rPr lang="ar-IQ" sz="2800" b="1" dirty="0"/>
              <a:t>في علم النفس توجها </a:t>
            </a:r>
            <a:r>
              <a:rPr lang="ar-IQ" sz="2800" b="1" dirty="0" smtClean="0"/>
              <a:t>اجتماعيا بل قال صراحة </a:t>
            </a:r>
            <a:r>
              <a:rPr lang="ar-IQ" sz="2800" b="1" dirty="0"/>
              <a:t>أن علم النفس هو ً </a:t>
            </a:r>
            <a:r>
              <a:rPr lang="ar-IQ" sz="2800" b="1" dirty="0" smtClean="0"/>
              <a:t>علم </a:t>
            </a:r>
            <a:r>
              <a:rPr lang="ar-IQ" sz="2800" b="1" dirty="0"/>
              <a:t>اجتماعي، وركز في عمله هو وأتباعه على دراسة السلوك كدالة للموقف </a:t>
            </a:r>
            <a:r>
              <a:rPr lang="ar-IQ" sz="2800" b="1" dirty="0" smtClean="0"/>
              <a:t>الفيزيقي والاجتماعي. </a:t>
            </a:r>
            <a:r>
              <a:rPr lang="ar-IQ" sz="2800" b="1" dirty="0"/>
              <a:t>وتؤكد </a:t>
            </a:r>
            <a:r>
              <a:rPr lang="ar-IQ" sz="2800" b="1" dirty="0" smtClean="0"/>
              <a:t>(نظرية المجال)التي </a:t>
            </a:r>
            <a:r>
              <a:rPr lang="ar-IQ" sz="2800" b="1" dirty="0"/>
              <a:t>نادى بها </a:t>
            </a:r>
            <a:r>
              <a:rPr lang="ar-IQ" sz="2800" b="1" dirty="0" smtClean="0"/>
              <a:t>(ليفين) </a:t>
            </a:r>
            <a:r>
              <a:rPr lang="ar-IQ" sz="2800" b="1" dirty="0">
                <a:solidFill>
                  <a:srgbClr val="FF0000"/>
                </a:solidFill>
              </a:rPr>
              <a:t>أن السلوك هو وظيفة المجال الذي يوجد في وقت حدوث السلوك، ونتيجة لقوى دينامية محركة ويبدأ التحليل بالموقف ككل ومن الموقف الكلي تتمايز </a:t>
            </a:r>
            <a:r>
              <a:rPr lang="ar-IQ" sz="2800" b="1" dirty="0" smtClean="0">
                <a:solidFill>
                  <a:srgbClr val="FF0000"/>
                </a:solidFill>
              </a:rPr>
              <a:t>الأجزاء </a:t>
            </a:r>
            <a:r>
              <a:rPr lang="ar-IQ" sz="2800" b="1" dirty="0">
                <a:solidFill>
                  <a:srgbClr val="FF0000"/>
                </a:solidFill>
              </a:rPr>
              <a:t>المكونة.</a:t>
            </a:r>
            <a:endParaRPr lang="en-US" sz="2800" b="1" dirty="0">
              <a:solidFill>
                <a:srgbClr val="FF0000"/>
              </a:solidFill>
            </a:endParaRPr>
          </a:p>
        </p:txBody>
      </p:sp>
    </p:spTree>
    <p:extLst>
      <p:ext uri="{BB962C8B-B14F-4D97-AF65-F5344CB8AC3E}">
        <p14:creationId xmlns:p14="http://schemas.microsoft.com/office/powerpoint/2010/main" val="3958775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36712"/>
            <a:ext cx="8496944" cy="5262979"/>
          </a:xfrm>
          <a:prstGeom prst="rect">
            <a:avLst/>
          </a:prstGeom>
        </p:spPr>
        <p:txBody>
          <a:bodyPr wrap="square">
            <a:spAutoFit/>
          </a:bodyPr>
          <a:lstStyle/>
          <a:p>
            <a:pPr algn="just"/>
            <a:r>
              <a:rPr lang="ar-IQ" sz="2800" b="1" dirty="0"/>
              <a:t>خبرات وبنى معرفية جديدة، </a:t>
            </a:r>
            <a:r>
              <a:rPr lang="ar-IQ" sz="2800" b="1" dirty="0" smtClean="0"/>
              <a:t>كما </a:t>
            </a:r>
            <a:r>
              <a:rPr lang="ar-IQ" sz="2800" b="1" dirty="0"/>
              <a:t>وتتيح له إعادة تنظيم البنى المعرفية الموجودة لديه أصلا. وعليه فالتنظيم ينطوي على عمليات الجمع والترتيب وإعادة التشكيل والإنتاج للأفكار والخبرات لتصبح نظاما معرفيا متكاملا؛ أي تنظيم المعرفة على نحو تصبح فيه ذات معنى وقيمة بالنسبة </a:t>
            </a:r>
            <a:r>
              <a:rPr lang="ar-IQ" sz="2800" b="1" dirty="0" smtClean="0"/>
              <a:t>للفرد </a:t>
            </a:r>
            <a:r>
              <a:rPr lang="en-US" sz="2800" b="1" dirty="0" smtClean="0"/>
              <a:t>. </a:t>
            </a:r>
            <a:r>
              <a:rPr lang="ar-IQ" sz="2800" b="1" dirty="0"/>
              <a:t>فعلى سبيل المثال يولد، الأفراد ولديهم بنى معرفية منفصلة مثل البنية المعرفية المتعلقة بالنظر إلى الأشياء والتركيز عليها، والبنية المعرفية المتعلقة </a:t>
            </a:r>
            <a:r>
              <a:rPr lang="ar-IQ" sz="2800" b="1" dirty="0" smtClean="0"/>
              <a:t>بمسك </a:t>
            </a:r>
            <a:r>
              <a:rPr lang="ar-IQ" sz="2800" b="1" dirty="0"/>
              <a:t>الأشياء ومعالجتها، ومن خلال عمليات النمو تتيح له قدرة التنظيم دمج </a:t>
            </a:r>
            <a:r>
              <a:rPr lang="ar-IQ" sz="2800" b="1" dirty="0" smtClean="0"/>
              <a:t>هاتين البنيتين </a:t>
            </a:r>
            <a:r>
              <a:rPr lang="ar-IQ" sz="2800" b="1" dirty="0"/>
              <a:t>معا في بنية </a:t>
            </a:r>
            <a:r>
              <a:rPr lang="ar-IQ" sz="2800" b="1" dirty="0" smtClean="0"/>
              <a:t>أكثر </a:t>
            </a:r>
            <a:r>
              <a:rPr lang="ar-IQ" sz="2800" b="1" dirty="0"/>
              <a:t>تعقيدا تتمثل في مسك الأشياء والنظر إليها بالوقت نفسه . تجدر الإشارة هنا أن البنية المعرفية تشري إلى محتوى الخبرة بالإضافة إلى استراتيجيات وأساليب </a:t>
            </a:r>
            <a:r>
              <a:rPr lang="ar-IQ" sz="2800" b="1" dirty="0" smtClean="0"/>
              <a:t>التفكير </a:t>
            </a:r>
            <a:r>
              <a:rPr lang="ar-IQ" sz="2800" b="1" dirty="0"/>
              <a:t>حيالها، فهي تنظيم كلي يتحول من شكل إلى آخر ولديه القدرة على إعادة التنظيم ذاته في ضوء عمليات التفاعل </a:t>
            </a:r>
            <a:r>
              <a:rPr lang="ar-IQ" sz="2800" b="1" dirty="0" smtClean="0"/>
              <a:t>المتكررة.</a:t>
            </a:r>
            <a:endParaRPr lang="en-US" sz="2800" b="1" dirty="0"/>
          </a:p>
        </p:txBody>
      </p:sp>
    </p:spTree>
    <p:extLst>
      <p:ext uri="{BB962C8B-B14F-4D97-AF65-F5344CB8AC3E}">
        <p14:creationId xmlns:p14="http://schemas.microsoft.com/office/powerpoint/2010/main" val="41074639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797511"/>
            <a:ext cx="8892480" cy="5262979"/>
          </a:xfrm>
          <a:prstGeom prst="rect">
            <a:avLst/>
          </a:prstGeom>
        </p:spPr>
        <p:txBody>
          <a:bodyPr wrap="square">
            <a:spAutoFit/>
          </a:bodyPr>
          <a:lstStyle/>
          <a:p>
            <a:pPr lvl="0"/>
            <a:r>
              <a:rPr lang="ar-SA" sz="2400" b="1" dirty="0">
                <a:solidFill>
                  <a:srgbClr val="FF0000"/>
                </a:solidFill>
                <a:latin typeface="Times New Roman"/>
                <a:ea typeface="Calibri"/>
                <a:cs typeface="Times New Roman"/>
              </a:rPr>
              <a:t>ثانيًا: قدرة </a:t>
            </a:r>
            <a:r>
              <a:rPr lang="ar-SA" sz="2400" b="1" dirty="0" smtClean="0">
                <a:solidFill>
                  <a:srgbClr val="FF0000"/>
                </a:solidFill>
                <a:latin typeface="Times New Roman"/>
                <a:ea typeface="Calibri"/>
                <a:cs typeface="Times New Roman"/>
              </a:rPr>
              <a:t>التكيف</a:t>
            </a:r>
            <a:r>
              <a:rPr lang="ar-IQ" sz="2400" b="1" dirty="0" smtClean="0">
                <a:solidFill>
                  <a:srgbClr val="FF0000"/>
                </a:solidFill>
                <a:latin typeface="Times New Roman"/>
                <a:ea typeface="Calibri"/>
                <a:cs typeface="Times New Roman"/>
              </a:rPr>
              <a:t> : </a:t>
            </a:r>
            <a:r>
              <a:rPr lang="ar-IQ" sz="2400" dirty="0" smtClean="0"/>
              <a:t>ينظر </a:t>
            </a:r>
            <a:r>
              <a:rPr lang="ar-IQ" sz="2400" dirty="0"/>
              <a:t>إلى التكيف على أنه نزعة فطرية تولد مع الإنسان </a:t>
            </a:r>
            <a:r>
              <a:rPr lang="ar-IQ" sz="2400" dirty="0" smtClean="0"/>
              <a:t>وتمكنه </a:t>
            </a:r>
            <a:r>
              <a:rPr lang="ar-IQ" sz="2400" dirty="0"/>
              <a:t>من التأقلم والتعايش مع البيئة من خلال تعديل </a:t>
            </a:r>
            <a:r>
              <a:rPr lang="ar-IQ" sz="2400" dirty="0" smtClean="0"/>
              <a:t>أنماطه </a:t>
            </a:r>
            <a:r>
              <a:rPr lang="ar-IQ" sz="2400" dirty="0"/>
              <a:t>السلوكية استجابة لمطالب البيئة؛ فهو </a:t>
            </a:r>
            <a:r>
              <a:rPr lang="ar-IQ" sz="2400" dirty="0" smtClean="0"/>
              <a:t>بمثابة </a:t>
            </a:r>
            <a:r>
              <a:rPr lang="ar-IQ" sz="2400" dirty="0"/>
              <a:t>استعداد بيولوجي عام لدى الإنسان يساعده على العيش في بيئة معينة، </a:t>
            </a:r>
            <a:r>
              <a:rPr lang="ar-IQ" sz="2400" dirty="0" smtClean="0"/>
              <a:t>ويمكنه </a:t>
            </a:r>
            <a:r>
              <a:rPr lang="ar-IQ" sz="2400" dirty="0"/>
              <a:t>من التنويع في طرق وأساليب تفكريه باختلاف فرص التفاعل والمراحل العمرية التي مير بها. ففي الوقت الذي تعمل فيه قدرة التنظيم داخل الفرد، نجد أن قدرة التكيف تعمل في الخارج، حيث من خلال هذه العملية يعمل الفرد على تحقيق نوع من التوازن مع ما يجري من </a:t>
            </a:r>
            <a:r>
              <a:rPr lang="ar-IQ" sz="2400" dirty="0" smtClean="0"/>
              <a:t>متغيرات </a:t>
            </a:r>
            <a:r>
              <a:rPr lang="ar-IQ" sz="2400" dirty="0"/>
              <a:t>في البيئة التي يتفاعل معها، مام يتيح له بالتالي فرصة العيش والبقاء </a:t>
            </a:r>
            <a:r>
              <a:rPr lang="ar-IQ" sz="2400" dirty="0" smtClean="0"/>
              <a:t>وبناء </a:t>
            </a:r>
            <a:r>
              <a:rPr lang="ar-IQ" sz="2400" dirty="0"/>
              <a:t>على وجهة نظر بياجيه، فإن العقل ليس مجرد صفحة بيضاء تنطبع عليها المعارف، أو مجرد مرآة تعكس ما يتم إدراكه، فهو ليس مسجلا سلبيا، وإمنا </a:t>
            </a:r>
            <a:r>
              <a:rPr lang="ar-IQ" sz="2400" dirty="0" smtClean="0"/>
              <a:t>يمتاز </a:t>
            </a:r>
            <a:r>
              <a:rPr lang="ar-IQ" sz="2400" dirty="0"/>
              <a:t>بالفعالية والنشاط. فالأفراد يتفاعلون على نحو نشط وفعال مع البيئة وينتج عن خبرات التفاعل هذه تطورات في الوظائف والأنشطة المعرفية </a:t>
            </a:r>
            <a:r>
              <a:rPr lang="ar-IQ" sz="2400" dirty="0" smtClean="0"/>
              <a:t>يمثل </a:t>
            </a:r>
            <a:r>
              <a:rPr lang="ar-IQ" sz="2400" dirty="0"/>
              <a:t>التكيف الهدف </a:t>
            </a:r>
            <a:r>
              <a:rPr lang="ar-IQ" sz="2400" dirty="0" smtClean="0"/>
              <a:t>النهائي </a:t>
            </a:r>
            <a:r>
              <a:rPr lang="ar-IQ" sz="2400" dirty="0"/>
              <a:t>لعملية التوازن، ويتضمن </a:t>
            </a:r>
            <a:r>
              <a:rPr lang="ar-IQ" sz="2400" dirty="0" smtClean="0"/>
              <a:t>التغيرات </a:t>
            </a:r>
            <a:r>
              <a:rPr lang="ar-IQ" sz="2400" dirty="0"/>
              <a:t>التي تطرأ على الكائن الحي استجابة لمطالب البيئة. ويحدث التكيف من خلال </a:t>
            </a:r>
            <a:r>
              <a:rPr lang="ar-IQ" sz="2400" dirty="0" smtClean="0"/>
              <a:t>عمليتين  متكاملتين هما </a:t>
            </a:r>
            <a:r>
              <a:rPr lang="ar-SA" sz="2400" b="1" dirty="0" smtClean="0">
                <a:solidFill>
                  <a:prstClr val="black"/>
                </a:solidFill>
                <a:ea typeface="Calibri"/>
                <a:cs typeface="Times New Roman"/>
              </a:rPr>
              <a:t>: </a:t>
            </a:r>
            <a:r>
              <a:rPr lang="ar-SA" sz="2400" b="1" dirty="0">
                <a:solidFill>
                  <a:srgbClr val="FF0000"/>
                </a:solidFill>
                <a:ea typeface="Calibri"/>
                <a:cs typeface="Times New Roman"/>
              </a:rPr>
              <a:t>التمثُّل، والتلاؤم، وهاتـان العـمليتان متلازمتانِ، فليـس هنــاك تمثُّل بلا تلاؤم، ولا تلاؤم بلا تمـثُّل</a:t>
            </a:r>
            <a:r>
              <a:rPr lang="en-US" sz="2400" b="1" dirty="0">
                <a:solidFill>
                  <a:srgbClr val="FF0000"/>
                </a:solidFill>
                <a:latin typeface="Times New Roman"/>
                <a:ea typeface="Calibri"/>
              </a:rPr>
              <a:t>.</a:t>
            </a:r>
            <a:endParaRPr lang="en-US" sz="2400" b="1" dirty="0">
              <a:solidFill>
                <a:srgbClr val="FF0000"/>
              </a:solidFill>
            </a:endParaRPr>
          </a:p>
        </p:txBody>
      </p:sp>
    </p:spTree>
    <p:extLst>
      <p:ext uri="{BB962C8B-B14F-4D97-AF65-F5344CB8AC3E}">
        <p14:creationId xmlns:p14="http://schemas.microsoft.com/office/powerpoint/2010/main" val="6725102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531"/>
            <a:ext cx="8856984" cy="6986528"/>
          </a:xfrm>
          <a:prstGeom prst="rect">
            <a:avLst/>
          </a:prstGeom>
        </p:spPr>
        <p:txBody>
          <a:bodyPr wrap="square">
            <a:spAutoFit/>
          </a:bodyPr>
          <a:lstStyle/>
          <a:p>
            <a:pPr algn="just"/>
            <a:r>
              <a:rPr lang="ar-SA" sz="3200" b="1" dirty="0">
                <a:solidFill>
                  <a:srgbClr val="FF0000"/>
                </a:solidFill>
                <a:latin typeface="Times New Roman"/>
                <a:ea typeface="Calibri"/>
                <a:cs typeface="Times New Roman"/>
              </a:rPr>
              <a:t>أ - عملية التمثل</a:t>
            </a:r>
            <a:r>
              <a:rPr lang="en-US" sz="3200" b="1" dirty="0">
                <a:solidFill>
                  <a:srgbClr val="FF0000"/>
                </a:solidFill>
                <a:latin typeface="Times New Roman"/>
                <a:ea typeface="Calibri"/>
                <a:cs typeface="Times New Roman"/>
              </a:rPr>
              <a:t>:</a:t>
            </a:r>
            <a:r>
              <a:rPr lang="en-US" sz="3200" dirty="0">
                <a:solidFill>
                  <a:srgbClr val="FF0000"/>
                </a:solidFill>
                <a:latin typeface="Times New Roman"/>
                <a:ea typeface="Calibri"/>
              </a:rPr>
              <a:t> </a:t>
            </a:r>
            <a:r>
              <a:rPr lang="ar-SA" sz="3200" b="1" dirty="0">
                <a:latin typeface="Times New Roman"/>
                <a:ea typeface="Calibri"/>
              </a:rPr>
              <a:t>تتضمَّن عملية التمثُّل تعديلَ مجموعة من الخِبرات الجديدة بما يتناسب مع البِنَى العقلية الموجودة لدى الفرْد، فعندما يتمثَّل شخصٌ ما خبرةً ما، فــهو بذلك يعدل هــــذه الخبرةَ لتتلاءم مــــع ما هو موجود لَدَينا مـــن أنشطة، وأبنية عقلية  ، وعلى سبيل المثال ، الطِّفل الذي عندما يرى قطعةً من البلاستك أمامَه فإنَّه يضعها فــي فمه مبـاشرةً، يظن أنَّها طعام، باعتبار أنَّ لديه بنية سابقة حولَ الطعام </a:t>
            </a:r>
            <a:endParaRPr lang="ar-IQ" sz="3200" b="1" dirty="0" smtClean="0">
              <a:latin typeface="Times New Roman"/>
              <a:ea typeface="Calibri"/>
            </a:endParaRPr>
          </a:p>
          <a:p>
            <a:pPr algn="just"/>
            <a:r>
              <a:rPr lang="ar-SA" sz="3200" b="1" dirty="0" smtClean="0">
                <a:solidFill>
                  <a:srgbClr val="FF0000"/>
                </a:solidFill>
                <a:latin typeface="Times New Roman"/>
                <a:ea typeface="Calibri"/>
              </a:rPr>
              <a:t>ب </a:t>
            </a:r>
            <a:r>
              <a:rPr lang="ar-SA" sz="3200" b="1" dirty="0">
                <a:solidFill>
                  <a:srgbClr val="FF0000"/>
                </a:solidFill>
                <a:latin typeface="Times New Roman"/>
                <a:ea typeface="Calibri"/>
              </a:rPr>
              <a:t>- التواؤم: </a:t>
            </a:r>
            <a:r>
              <a:rPr lang="ar-SA" sz="3200" b="1" dirty="0">
                <a:latin typeface="Times New Roman"/>
                <a:ea typeface="Calibri"/>
              </a:rPr>
              <a:t>والمقصود به هنا هو تعديلُ الاستجابة التي أصدرها الفرْد في عملية التمثُّل، التي أثارها المتعلِّم نتيجةَ جمعه للمعلومات الجديدة، نتجت عـــن عدم توافق بينهما وبين بيئته الذِّهنيَّة، وهــذا يقضي أن يستعيدَ المتعلِّم اتزانَه الذهني، ويـعدل بنيته الذهنية، ويَـحدُث أحيانًا التعديل للمـعلومات التي تلقَّاها بما يتناسب مـع خلفيته المعرفية وليس العكس، أمَّا إذا كانت المعلومات جديدةً، فينتج عن ذلك إضافةً للبنية الذهنية للمتعلِّم </a:t>
            </a:r>
            <a:endParaRPr lang="en-US" sz="3200" b="1" dirty="0"/>
          </a:p>
        </p:txBody>
      </p:sp>
    </p:spTree>
    <p:extLst>
      <p:ext uri="{BB962C8B-B14F-4D97-AF65-F5344CB8AC3E}">
        <p14:creationId xmlns:p14="http://schemas.microsoft.com/office/powerpoint/2010/main" val="180632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سهم إلى اليسار واليمين والأعلى 1"/>
          <p:cNvSpPr/>
          <p:nvPr/>
        </p:nvSpPr>
        <p:spPr>
          <a:xfrm>
            <a:off x="2447764" y="1700808"/>
            <a:ext cx="4068452" cy="1138424"/>
          </a:xfrm>
          <a:prstGeom prst="leftRigh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مستطيل 2"/>
          <p:cNvSpPr/>
          <p:nvPr/>
        </p:nvSpPr>
        <p:spPr>
          <a:xfrm>
            <a:off x="3203848" y="764704"/>
            <a:ext cx="2808312" cy="9361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sz="3200" b="1" dirty="0" smtClean="0"/>
              <a:t>التوازن</a:t>
            </a:r>
            <a:r>
              <a:rPr lang="ar-IQ" dirty="0" smtClean="0"/>
              <a:t> </a:t>
            </a:r>
            <a:endParaRPr lang="en-US" dirty="0"/>
          </a:p>
        </p:txBody>
      </p:sp>
      <p:sp>
        <p:nvSpPr>
          <p:cNvPr id="4" name="شكل بيضاوي 3"/>
          <p:cNvSpPr/>
          <p:nvPr/>
        </p:nvSpPr>
        <p:spPr>
          <a:xfrm>
            <a:off x="6804248" y="1988840"/>
            <a:ext cx="1656184" cy="122413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3200" b="1" dirty="0" smtClean="0"/>
              <a:t>التنظيم</a:t>
            </a:r>
            <a:r>
              <a:rPr lang="ar-IQ" dirty="0" smtClean="0"/>
              <a:t> </a:t>
            </a:r>
            <a:endParaRPr lang="en-US" dirty="0"/>
          </a:p>
        </p:txBody>
      </p:sp>
      <p:sp>
        <p:nvSpPr>
          <p:cNvPr id="5" name="شكل بيضاوي 4"/>
          <p:cNvSpPr/>
          <p:nvPr/>
        </p:nvSpPr>
        <p:spPr>
          <a:xfrm>
            <a:off x="467544" y="1973548"/>
            <a:ext cx="1728192" cy="122413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3200" b="1" dirty="0" smtClean="0"/>
              <a:t>التكيف</a:t>
            </a:r>
            <a:r>
              <a:rPr lang="ar-IQ" dirty="0" smtClean="0"/>
              <a:t> </a:t>
            </a:r>
            <a:endParaRPr lang="en-US" dirty="0"/>
          </a:p>
        </p:txBody>
      </p:sp>
      <p:sp>
        <p:nvSpPr>
          <p:cNvPr id="9" name="سهم إلى اليسار والأعلى 8"/>
          <p:cNvSpPr/>
          <p:nvPr/>
        </p:nvSpPr>
        <p:spPr>
          <a:xfrm flipH="1" flipV="1">
            <a:off x="1381076" y="2996952"/>
            <a:ext cx="2340260" cy="1656184"/>
          </a:xfrm>
          <a:prstGeom prst="lef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0" name="مستطيل 9"/>
          <p:cNvSpPr/>
          <p:nvPr/>
        </p:nvSpPr>
        <p:spPr>
          <a:xfrm flipH="1">
            <a:off x="3721336" y="2996952"/>
            <a:ext cx="1335354" cy="14401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sz="3200" dirty="0" smtClean="0"/>
              <a:t>التمثل</a:t>
            </a:r>
            <a:r>
              <a:rPr lang="ar-IQ" dirty="0" smtClean="0"/>
              <a:t> </a:t>
            </a:r>
            <a:endParaRPr lang="en-US" dirty="0"/>
          </a:p>
        </p:txBody>
      </p:sp>
      <p:sp>
        <p:nvSpPr>
          <p:cNvPr id="11" name="مستطيل مستدير الزوايا 10"/>
          <p:cNvSpPr/>
          <p:nvPr/>
        </p:nvSpPr>
        <p:spPr>
          <a:xfrm>
            <a:off x="971600" y="4653136"/>
            <a:ext cx="2088232" cy="86409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IQ" sz="3200" dirty="0" smtClean="0"/>
              <a:t>التلاؤم</a:t>
            </a:r>
            <a:r>
              <a:rPr lang="ar-IQ" dirty="0" smtClean="0"/>
              <a:t> </a:t>
            </a:r>
            <a:endParaRPr lang="en-US" dirty="0"/>
          </a:p>
        </p:txBody>
      </p:sp>
      <p:sp>
        <p:nvSpPr>
          <p:cNvPr id="12" name="مستطيل 11"/>
          <p:cNvSpPr/>
          <p:nvPr/>
        </p:nvSpPr>
        <p:spPr>
          <a:xfrm>
            <a:off x="1619672" y="5805264"/>
            <a:ext cx="6552728" cy="58477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ar-IQ" sz="3200" dirty="0"/>
              <a:t>مخطط يوضح العمليات الأساسية في النمو</a:t>
            </a:r>
            <a:endParaRPr lang="en-US" sz="3200" dirty="0"/>
          </a:p>
        </p:txBody>
      </p:sp>
    </p:spTree>
    <p:extLst>
      <p:ext uri="{BB962C8B-B14F-4D97-AF65-F5344CB8AC3E}">
        <p14:creationId xmlns:p14="http://schemas.microsoft.com/office/powerpoint/2010/main" val="1585635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64704"/>
            <a:ext cx="8856984" cy="5693866"/>
          </a:xfrm>
          <a:prstGeom prst="rect">
            <a:avLst/>
          </a:prstGeom>
        </p:spPr>
        <p:txBody>
          <a:bodyPr wrap="square">
            <a:spAutoFit/>
          </a:bodyPr>
          <a:lstStyle/>
          <a:p>
            <a:r>
              <a:rPr lang="ar-IQ" sz="2800" b="1" dirty="0" smtClean="0">
                <a:solidFill>
                  <a:srgbClr val="FF0000"/>
                </a:solidFill>
              </a:rPr>
              <a:t>السكيما </a:t>
            </a:r>
            <a:r>
              <a:rPr lang="en-US" sz="2800" b="1" dirty="0">
                <a:solidFill>
                  <a:srgbClr val="FF0000"/>
                </a:solidFill>
              </a:rPr>
              <a:t>Schemes : </a:t>
            </a:r>
            <a:endParaRPr lang="ar-IQ" sz="2800" b="1" dirty="0" smtClean="0">
              <a:solidFill>
                <a:srgbClr val="FF0000"/>
              </a:solidFill>
            </a:endParaRPr>
          </a:p>
          <a:p>
            <a:r>
              <a:rPr lang="ar-IQ" sz="2800" b="1" dirty="0"/>
              <a:t>ت</a:t>
            </a:r>
            <a:r>
              <a:rPr lang="ar-IQ" sz="2800" b="1" dirty="0" smtClean="0"/>
              <a:t>عرض </a:t>
            </a:r>
            <a:r>
              <a:rPr lang="ar-IQ" sz="2800" b="1" dirty="0"/>
              <a:t>بياجيه إلى مفهوم </a:t>
            </a:r>
            <a:r>
              <a:rPr lang="ar-IQ" sz="2800" b="1" dirty="0" smtClean="0"/>
              <a:t>السكيما </a:t>
            </a:r>
            <a:r>
              <a:rPr lang="ar-IQ" sz="2800" b="1" dirty="0"/>
              <a:t>في معرض حديثه عن النمو العقلي، ويرى أن الأفراد خلال منوهم العقلي تصبح لديهم القدرة على تنظيم أفكارهم، </a:t>
            </a:r>
            <a:r>
              <a:rPr lang="ar-IQ" sz="2800" b="1" dirty="0" smtClean="0"/>
              <a:t>وأنماطهم </a:t>
            </a:r>
            <a:r>
              <a:rPr lang="ar-IQ" sz="2800" b="1" dirty="0"/>
              <a:t>السلوكية من أجل التكيف مع البيئة. وهذا بالطبع يودي إلى توليد بنى نفسية أطلق عليها بياجيه اسم </a:t>
            </a:r>
            <a:r>
              <a:rPr lang="ar-IQ" sz="2800" b="1" dirty="0" smtClean="0"/>
              <a:t>السكيما. تمثل السكيما نوعا </a:t>
            </a:r>
            <a:r>
              <a:rPr lang="ar-IQ" sz="2800" b="1" dirty="0"/>
              <a:t>من الأطر المفاهيمية التي يجب أن </a:t>
            </a:r>
            <a:r>
              <a:rPr lang="ar-IQ" sz="2800" b="1" dirty="0" smtClean="0"/>
              <a:t>تتلاءم </a:t>
            </a:r>
            <a:r>
              <a:rPr lang="ar-IQ" sz="2800" b="1" dirty="0"/>
              <a:t>معها </a:t>
            </a:r>
            <a:r>
              <a:rPr lang="ar-IQ" sz="2800" b="1" dirty="0" smtClean="0"/>
              <a:t>المثيرات </a:t>
            </a:r>
            <a:r>
              <a:rPr lang="ar-IQ" sz="2800" b="1" dirty="0"/>
              <a:t>البيئية حتى يستطيع الفرد التفاعل معها. ففي الوقت الذي تكون فيه </a:t>
            </a:r>
            <a:r>
              <a:rPr lang="ar-IQ" sz="2800" b="1" dirty="0" smtClean="0"/>
              <a:t>قدرات </a:t>
            </a:r>
            <a:r>
              <a:rPr lang="ar-IQ" sz="2800" b="1" dirty="0"/>
              <a:t>التنظيم والتكيف ثابته </a:t>
            </a:r>
            <a:r>
              <a:rPr lang="ar-IQ" sz="2800" b="1" dirty="0" smtClean="0"/>
              <a:t>غير </a:t>
            </a:r>
            <a:r>
              <a:rPr lang="ar-IQ" sz="2800" b="1" dirty="0"/>
              <a:t>قابلة </a:t>
            </a:r>
            <a:r>
              <a:rPr lang="ar-IQ" sz="2800" b="1" dirty="0" smtClean="0"/>
              <a:t>للتغير، </a:t>
            </a:r>
            <a:r>
              <a:rPr lang="ar-IQ" sz="2800" b="1" dirty="0"/>
              <a:t>فإن </a:t>
            </a:r>
            <a:r>
              <a:rPr lang="ar-IQ" sz="2800" b="1" dirty="0" smtClean="0"/>
              <a:t>السكيما </a:t>
            </a:r>
            <a:r>
              <a:rPr lang="ar-IQ" sz="2800" b="1" dirty="0"/>
              <a:t>قابلة </a:t>
            </a:r>
            <a:r>
              <a:rPr lang="ar-IQ" sz="2800" b="1" dirty="0" smtClean="0"/>
              <a:t>للتغير </a:t>
            </a:r>
            <a:r>
              <a:rPr lang="ar-IQ" sz="2800" b="1" dirty="0"/>
              <a:t>كنتاج لعمليات الخبرة، وهكذا نجد أن الأفراد خلال عمليات التفاعل مع البيئة عبر مراحل النمو المختلفة يطورون على نحو ثابت </a:t>
            </a:r>
            <a:r>
              <a:rPr lang="ar-IQ" sz="2800" b="1" dirty="0" smtClean="0"/>
              <a:t>سكيمات </a:t>
            </a:r>
            <a:r>
              <a:rPr lang="ar-IQ" sz="2800" b="1" dirty="0"/>
              <a:t>جديدة والتي تعد مهمة لاستمرار عمليتي التنظيم والتكيف مع البيئة . يرى بياجيه أن </a:t>
            </a:r>
            <a:r>
              <a:rPr lang="ar-IQ" sz="2800" b="1" dirty="0" smtClean="0"/>
              <a:t>السكيمات </a:t>
            </a:r>
            <a:r>
              <a:rPr lang="ar-IQ" sz="2800" b="1" dirty="0"/>
              <a:t>تتطور مع الزمن وتصبح </a:t>
            </a:r>
            <a:r>
              <a:rPr lang="ar-IQ" sz="2800" b="1" dirty="0" smtClean="0"/>
              <a:t>أكثر </a:t>
            </a:r>
            <a:r>
              <a:rPr lang="ar-IQ" sz="2800" b="1" dirty="0"/>
              <a:t>تعقيدا ليتكون منها ما يسمى بالمخططات العقلية. </a:t>
            </a:r>
            <a:r>
              <a:rPr lang="ar-IQ" sz="2800" b="1" dirty="0" smtClean="0"/>
              <a:t>كما </a:t>
            </a:r>
            <a:r>
              <a:rPr lang="ar-IQ" sz="2800" b="1" dirty="0"/>
              <a:t>أنها تتباين من فرد إلى فرد آخر تبعا لاختلاف العوامل الوراثية والخبرات البيئية. </a:t>
            </a:r>
            <a:endParaRPr lang="en-US" sz="2800" b="1" dirty="0"/>
          </a:p>
        </p:txBody>
      </p:sp>
    </p:spTree>
    <p:extLst>
      <p:ext uri="{BB962C8B-B14F-4D97-AF65-F5344CB8AC3E}">
        <p14:creationId xmlns:p14="http://schemas.microsoft.com/office/powerpoint/2010/main" val="36994009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04664"/>
            <a:ext cx="8892480" cy="6494085"/>
          </a:xfrm>
          <a:prstGeom prst="rect">
            <a:avLst/>
          </a:prstGeom>
        </p:spPr>
        <p:txBody>
          <a:bodyPr wrap="square">
            <a:spAutoFit/>
          </a:bodyPr>
          <a:lstStyle/>
          <a:p>
            <a:r>
              <a:rPr lang="ar-IQ" sz="3200" b="1" dirty="0">
                <a:solidFill>
                  <a:srgbClr val="222222"/>
                </a:solidFill>
                <a:latin typeface="Noto Kufi Arabic"/>
              </a:rPr>
              <a:t>مراحل النمو العقلي والتطور المعرفي</a:t>
            </a:r>
          </a:p>
          <a:p>
            <a:r>
              <a:rPr lang="ar-IQ" sz="3200" b="1" dirty="0">
                <a:solidFill>
                  <a:srgbClr val="222222"/>
                </a:solidFill>
                <a:latin typeface="Noto Naskh Arabic UI"/>
              </a:rPr>
              <a:t>تصنف نظرية بياجيه مراحل النمو المعرفي للأطفال التي تنطوي على تغييرات في العمليات المعرفية والقدرات التي يمتلكها ويكتسبها الأطفال، إذ رأى بياجيه أن هذا </a:t>
            </a:r>
            <a:r>
              <a:rPr lang="ar-IQ" sz="3200" b="1" dirty="0">
                <a:solidFill>
                  <a:srgbClr val="195FAA"/>
                </a:solidFill>
                <a:latin typeface="Noto Naskh Arabic UI"/>
                <a:hlinkClick r:id="rId2" tooltip="التطور"/>
              </a:rPr>
              <a:t>التطور</a:t>
            </a:r>
            <a:r>
              <a:rPr lang="ar-IQ" sz="3200" b="1" dirty="0">
                <a:solidFill>
                  <a:srgbClr val="222222"/>
                </a:solidFill>
                <a:latin typeface="Noto Naskh Arabic UI"/>
              </a:rPr>
              <a:t> ينطوي على عملياتٍ تستند إلى إجراءاتٍ وتتطور لتصل إلى تغييراتٍ في العمليات العقلية.</a:t>
            </a:r>
          </a:p>
          <a:p>
            <a:r>
              <a:rPr lang="ar-IQ" sz="3200" b="1" dirty="0">
                <a:solidFill>
                  <a:srgbClr val="222222"/>
                </a:solidFill>
                <a:latin typeface="Noto Naskh Arabic UI"/>
              </a:rPr>
              <a:t>ومن خلال ملاحظاته، طور بياجيه نظرية التطور الفكري التي شملت أربع مراحلٍ متميزة هي:</a:t>
            </a:r>
          </a:p>
          <a:p>
            <a:pPr>
              <a:buFont typeface="+mj-lt"/>
              <a:buAutoNum type="arabicPeriod"/>
            </a:pPr>
            <a:r>
              <a:rPr lang="ar-IQ" sz="3200" b="1" dirty="0">
                <a:solidFill>
                  <a:srgbClr val="222222"/>
                </a:solidFill>
                <a:latin typeface="Noto Naskh Arabic UI"/>
              </a:rPr>
              <a:t>المرحلة الحسية الحركية.</a:t>
            </a:r>
          </a:p>
          <a:p>
            <a:pPr>
              <a:buFont typeface="+mj-lt"/>
              <a:buAutoNum type="arabicPeriod"/>
            </a:pPr>
            <a:r>
              <a:rPr lang="ar-IQ" sz="3200" b="1" dirty="0">
                <a:solidFill>
                  <a:srgbClr val="222222"/>
                </a:solidFill>
                <a:latin typeface="Noto Naskh Arabic UI"/>
              </a:rPr>
              <a:t>مرحلة التفكير التصوري.</a:t>
            </a:r>
          </a:p>
          <a:p>
            <a:pPr>
              <a:buFont typeface="+mj-lt"/>
              <a:buAutoNum type="arabicPeriod"/>
            </a:pPr>
            <a:r>
              <a:rPr lang="ar-IQ" sz="3200" b="1" dirty="0">
                <a:solidFill>
                  <a:srgbClr val="222222"/>
                </a:solidFill>
                <a:latin typeface="Noto Naskh Arabic UI"/>
              </a:rPr>
              <a:t>مرحلة العمليات المادية المحسوسة.</a:t>
            </a:r>
          </a:p>
          <a:p>
            <a:pPr>
              <a:buFont typeface="+mj-lt"/>
              <a:buAutoNum type="arabicPeriod"/>
            </a:pPr>
            <a:r>
              <a:rPr lang="ar-IQ" sz="3200" b="1" dirty="0">
                <a:solidFill>
                  <a:srgbClr val="222222"/>
                </a:solidFill>
                <a:latin typeface="Noto Naskh Arabic UI"/>
              </a:rPr>
              <a:t>مرحلة العمليات المجردة.</a:t>
            </a:r>
          </a:p>
          <a:p>
            <a:r>
              <a:rPr lang="ar-IQ" sz="3200" b="1" dirty="0">
                <a:solidFill>
                  <a:srgbClr val="222222"/>
                </a:solidFill>
                <a:latin typeface="Noto Naskh Arabic UI"/>
              </a:rPr>
              <a:t>وسنتطرق إلى الحديث عن كل مرحلة على حدا.</a:t>
            </a:r>
            <a:endParaRPr lang="ar-IQ" sz="3200" b="1" i="0" dirty="0">
              <a:solidFill>
                <a:srgbClr val="222222"/>
              </a:solidFill>
              <a:effectLst/>
              <a:latin typeface="Noto Naskh Arabic UI"/>
            </a:endParaRPr>
          </a:p>
        </p:txBody>
      </p:sp>
    </p:spTree>
    <p:extLst>
      <p:ext uri="{BB962C8B-B14F-4D97-AF65-F5344CB8AC3E}">
        <p14:creationId xmlns:p14="http://schemas.microsoft.com/office/powerpoint/2010/main" val="2352312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260648"/>
            <a:ext cx="8424936" cy="6124754"/>
          </a:xfrm>
          <a:prstGeom prst="rect">
            <a:avLst/>
          </a:prstGeom>
        </p:spPr>
        <p:txBody>
          <a:bodyPr wrap="square">
            <a:spAutoFit/>
          </a:bodyPr>
          <a:lstStyle/>
          <a:p>
            <a:r>
              <a:rPr lang="ar-IQ" sz="2800" b="1" dirty="0" smtClean="0">
                <a:solidFill>
                  <a:srgbClr val="FF0000"/>
                </a:solidFill>
                <a:latin typeface="Noto Naskh Arabic UI"/>
              </a:rPr>
              <a:t>1-المرحلة </a:t>
            </a:r>
            <a:r>
              <a:rPr lang="ar-IQ" sz="2800" b="1" dirty="0">
                <a:solidFill>
                  <a:srgbClr val="FF0000"/>
                </a:solidFill>
                <a:latin typeface="Noto Naskh Arabic UI"/>
              </a:rPr>
              <a:t>الحسية الحركية</a:t>
            </a:r>
          </a:p>
          <a:p>
            <a:pPr algn="just"/>
            <a:r>
              <a:rPr lang="ar-IQ" sz="2800" b="1" dirty="0">
                <a:solidFill>
                  <a:srgbClr val="222222"/>
                </a:solidFill>
                <a:latin typeface="Noto Naskh Arabic UI"/>
              </a:rPr>
              <a:t>تبدأ منذ الولادة حتى عمر السنتين ويبدأ الأطفال الرضع في هذه المرحلة من مراحل النمو باكتشاف العالم والبيئة المحيطة باستخدام حواسهم وحركاتهم الجسدية، أي أنها المرحلة التي يبدأ فيها الطفل بجمع المعلومات من تجاربٍ مختلفةٍ وتعلم كيفية التفريق بين الأشخاص، والأشياء، والمشاهد، والحالات الشعورية. </a:t>
            </a:r>
            <a:r>
              <a:rPr lang="ar-IQ" sz="2800" b="1" dirty="0"/>
              <a:t>في الواقع إن طفل هذه المرحلة لا يستطيع </a:t>
            </a:r>
            <a:r>
              <a:rPr lang="ar-IQ" sz="2800" b="1" dirty="0" smtClean="0"/>
              <a:t>التفكير، وإنما </a:t>
            </a:r>
            <a:r>
              <a:rPr lang="ar-IQ" sz="2800" b="1" dirty="0"/>
              <a:t>يعتمد على الأنشطة الحسية والحركية في تفاعلاته مع هذا </a:t>
            </a:r>
            <a:r>
              <a:rPr lang="ar-IQ" sz="2800" b="1" dirty="0" smtClean="0"/>
              <a:t>العالم؛ </a:t>
            </a:r>
            <a:r>
              <a:rPr lang="ar-IQ" sz="2800" b="1" dirty="0"/>
              <a:t>فهو يبدأ ببعض الأفعال الفطرية الانعكاسية أو البنى الأساسية وسرعان ما تتطور </a:t>
            </a:r>
            <a:r>
              <a:rPr lang="ar-IQ" sz="2800" b="1" dirty="0" smtClean="0"/>
              <a:t>ويجير </a:t>
            </a:r>
            <a:r>
              <a:rPr lang="ar-IQ" sz="2800" b="1" dirty="0"/>
              <a:t>التعديل والدمج فيها لتشكيل </a:t>
            </a:r>
            <a:r>
              <a:rPr lang="ar-IQ" sz="2800" b="1" dirty="0" smtClean="0"/>
              <a:t>أنماط </a:t>
            </a:r>
            <a:r>
              <a:rPr lang="ar-IQ" sz="2800" b="1" dirty="0"/>
              <a:t>سلوكية </a:t>
            </a:r>
            <a:r>
              <a:rPr lang="ar-IQ" sz="2800" b="1" dirty="0" smtClean="0"/>
              <a:t>أكثر </a:t>
            </a:r>
            <a:r>
              <a:rPr lang="ar-IQ" sz="2800" b="1" dirty="0"/>
              <a:t>تعقيدا. وفي نهاية المرحلة، يبدأ الطفل في تشكيل نظام رمزي قائم على استخدام اللغة، وبعض الرموز الأخرى لتصبح لاحقا إحدى أساليبه المعرفية . يقسم بياجيه هذه المرحلة إلى ست فترات فرعية في كل منها تأخذ الجوانب الحس-حركية مظاهرا مختلفة </a:t>
            </a:r>
            <a:r>
              <a:rPr lang="ar-IQ" sz="2800" b="1" dirty="0" smtClean="0"/>
              <a:t>كما </a:t>
            </a:r>
            <a:r>
              <a:rPr lang="ar-IQ" sz="2800" b="1" dirty="0"/>
              <a:t>هو </a:t>
            </a:r>
            <a:r>
              <a:rPr lang="ar-IQ" sz="2800" b="1" dirty="0" smtClean="0"/>
              <a:t>مبين  بالآتي:</a:t>
            </a:r>
            <a:endParaRPr lang="ar-IQ" sz="2800" b="1" i="0" dirty="0">
              <a:solidFill>
                <a:srgbClr val="222222"/>
              </a:solidFill>
              <a:effectLst/>
              <a:latin typeface="Noto Naskh Arabic UI"/>
            </a:endParaRPr>
          </a:p>
        </p:txBody>
      </p:sp>
    </p:spTree>
    <p:extLst>
      <p:ext uri="{BB962C8B-B14F-4D97-AF65-F5344CB8AC3E}">
        <p14:creationId xmlns:p14="http://schemas.microsoft.com/office/powerpoint/2010/main" val="26633733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3044" y="33998"/>
            <a:ext cx="8784976" cy="6740307"/>
          </a:xfrm>
          <a:prstGeom prst="rect">
            <a:avLst/>
          </a:prstGeom>
        </p:spPr>
        <p:txBody>
          <a:bodyPr wrap="square">
            <a:spAutoFit/>
          </a:bodyPr>
          <a:lstStyle/>
          <a:p>
            <a:r>
              <a:rPr lang="ar-IQ" b="1" dirty="0" smtClean="0"/>
              <a:t>١- </a:t>
            </a:r>
            <a:r>
              <a:rPr lang="ar-IQ" sz="2400" b="1" dirty="0" smtClean="0"/>
              <a:t>يمارس </a:t>
            </a:r>
            <a:r>
              <a:rPr lang="ar-IQ" sz="2400" b="1" dirty="0"/>
              <a:t>الطفل الافعال الانعكاسية مثل المص وتحريك اليدين </a:t>
            </a:r>
            <a:r>
              <a:rPr lang="ar-IQ" sz="2400" b="1" dirty="0" smtClean="0"/>
              <a:t>والرجلين </a:t>
            </a:r>
            <a:r>
              <a:rPr lang="ar-IQ" sz="2400" b="1" dirty="0"/>
              <a:t>والقبض، والاستجابة للضوء وتكون في الغالب هذه الأفعال </a:t>
            </a:r>
            <a:r>
              <a:rPr lang="ar-IQ" sz="2400" b="1" dirty="0" smtClean="0"/>
              <a:t>غير </a:t>
            </a:r>
            <a:r>
              <a:rPr lang="ar-IQ" sz="2400" b="1" dirty="0"/>
              <a:t>مقصودة، ويهدف الطفل من وراءها الحركة في حد ذاتها، وتسود مثل هذه الأفعال خلال الشهر الأول من العمر، وهي </a:t>
            </a:r>
            <a:r>
              <a:rPr lang="ar-IQ" sz="2400" b="1" dirty="0" smtClean="0"/>
              <a:t>تمثل </a:t>
            </a:r>
            <a:r>
              <a:rPr lang="ar-IQ" sz="2400" b="1" dirty="0"/>
              <a:t>الفترة الأولى. عموما يكون الطفل سلبي في هذه المرحلة بحيث يعتمد كليا على الاثارة القادمة من البيئة حيث لا تصدر عنه أية استجابات إجرائية . </a:t>
            </a:r>
            <a:endParaRPr lang="ar-IQ" sz="2400" b="1" dirty="0" smtClean="0"/>
          </a:p>
          <a:p>
            <a:r>
              <a:rPr lang="ar-IQ" sz="2400" b="1" dirty="0" smtClean="0"/>
              <a:t>2- ينسق </a:t>
            </a:r>
            <a:r>
              <a:rPr lang="ar-IQ" sz="2400" b="1" dirty="0"/>
              <a:t>الطفل بني حواسه واستجاباته، حيث يلتفت إلى مصدر الأصوات ويتابع الأشياء المتحركة في بيئته بصريا. </a:t>
            </a:r>
            <a:r>
              <a:rPr lang="ar-IQ" sz="2400" b="1" dirty="0" smtClean="0"/>
              <a:t>كما </a:t>
            </a:r>
            <a:r>
              <a:rPr lang="ar-IQ" sz="2400" b="1" dirty="0"/>
              <a:t>وتظهر لديه ردود الفعل الدائرية الأولية مثل تكرار قبض الأصابع والعبث بها، ويظهر أيضا الحركات </a:t>
            </a:r>
            <a:r>
              <a:rPr lang="ar-IQ" sz="2400" b="1" dirty="0" smtClean="0"/>
              <a:t>غير </a:t>
            </a:r>
            <a:r>
              <a:rPr lang="ar-IQ" sz="2400" b="1" dirty="0"/>
              <a:t>المقصودة التي تكون متتابعة وموجهة نحو الذات. تسود مثل هذه المظاهر خلال الفترة الثانية التي </a:t>
            </a:r>
            <a:r>
              <a:rPr lang="ar-IQ" sz="2400" b="1" dirty="0" smtClean="0"/>
              <a:t>تمتد </a:t>
            </a:r>
            <a:r>
              <a:rPr lang="ar-IQ" sz="2400" b="1" dirty="0"/>
              <a:t>من الشهر </a:t>
            </a:r>
            <a:r>
              <a:rPr lang="ar-IQ" sz="2400" b="1" dirty="0" smtClean="0"/>
              <a:t>الثاني </a:t>
            </a:r>
            <a:r>
              <a:rPr lang="ar-IQ" sz="2400" b="1" dirty="0"/>
              <a:t>وحتى الشهر الرابع من العمر </a:t>
            </a:r>
            <a:r>
              <a:rPr lang="ar-IQ" sz="2400" b="1" dirty="0" smtClean="0"/>
              <a:t>.</a:t>
            </a:r>
          </a:p>
          <a:p>
            <a:r>
              <a:rPr lang="ar-IQ" sz="2400" b="1" dirty="0" smtClean="0"/>
              <a:t> 3- يمارس </a:t>
            </a:r>
            <a:r>
              <a:rPr lang="ar-IQ" sz="2400" b="1" dirty="0"/>
              <a:t>الطفل ردود الفعل الدائرية الثانوية حيث يكرر بعض الاستجابات للتأكد من نتائج معينة، فقد يهز </a:t>
            </a:r>
            <a:r>
              <a:rPr lang="ar-IQ" sz="2400" b="1" dirty="0" err="1"/>
              <a:t>الخرخيشة</a:t>
            </a:r>
            <a:r>
              <a:rPr lang="ar-IQ" sz="2400" b="1" dirty="0"/>
              <a:t> </a:t>
            </a:r>
            <a:r>
              <a:rPr lang="ar-IQ" sz="2400" b="1" dirty="0" smtClean="0"/>
              <a:t>لأكثر </a:t>
            </a:r>
            <a:r>
              <a:rPr lang="ar-IQ" sz="2400" b="1" dirty="0"/>
              <a:t>من مرة للتأكد من أن هزها هو السبب في إحداث الصوت، وقد يركل الوسادة برجليه للتأكد من أن ذلك يؤدي إلى تحريك السرير. وفي الغالب يكرر الطفل أفعاله للتأكد من السبب والنتيجة ولتحقيق المتعة والتسلية أيضا ويعرف ذلك بعملية التيقن. وفي هذه الفترة يظهر الطفل </a:t>
            </a:r>
            <a:r>
              <a:rPr lang="ar-IQ" sz="2400" b="1" dirty="0" smtClean="0"/>
              <a:t>اهتماما </a:t>
            </a:r>
            <a:r>
              <a:rPr lang="ar-IQ" sz="2400" b="1" dirty="0"/>
              <a:t>بالأشياء والموضوعات الخارجية، إذ أن معظم حركاته مقصودة بحد ذاتها وموجهة للعامل الخارجي، وتستمر هذه الفترة ما </a:t>
            </a:r>
            <a:r>
              <a:rPr lang="ar-IQ" sz="2400" b="1" dirty="0" smtClean="0"/>
              <a:t>بين </a:t>
            </a:r>
            <a:r>
              <a:rPr lang="ar-IQ" sz="2400" b="1" dirty="0"/>
              <a:t>الشهر الخامس والثامن من العمر بحيث تزداد قدرة الطفل على التآزر </a:t>
            </a:r>
            <a:r>
              <a:rPr lang="ar-IQ" sz="2400" b="1" dirty="0" smtClean="0"/>
              <a:t>الحس-حركي.</a:t>
            </a:r>
            <a:endParaRPr lang="en-US" sz="2400" b="1" dirty="0"/>
          </a:p>
        </p:txBody>
      </p:sp>
    </p:spTree>
    <p:extLst>
      <p:ext uri="{BB962C8B-B14F-4D97-AF65-F5344CB8AC3E}">
        <p14:creationId xmlns:p14="http://schemas.microsoft.com/office/powerpoint/2010/main" val="13589864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548680"/>
            <a:ext cx="8424936" cy="5262979"/>
          </a:xfrm>
          <a:prstGeom prst="rect">
            <a:avLst/>
          </a:prstGeom>
        </p:spPr>
        <p:txBody>
          <a:bodyPr wrap="square">
            <a:spAutoFit/>
          </a:bodyPr>
          <a:lstStyle/>
          <a:p>
            <a:pPr algn="just"/>
            <a:r>
              <a:rPr lang="ar-IQ" sz="2400" b="1" dirty="0"/>
              <a:t>٤ </a:t>
            </a:r>
            <a:r>
              <a:rPr lang="ar-IQ" sz="2400" b="1" dirty="0" smtClean="0"/>
              <a:t>- يحقق </a:t>
            </a:r>
            <a:r>
              <a:rPr lang="ar-IQ" sz="2400" b="1" dirty="0"/>
              <a:t>الطفل التآزر </a:t>
            </a:r>
            <a:r>
              <a:rPr lang="ar-IQ" sz="2400" b="1" dirty="0" smtClean="0"/>
              <a:t>الحس-حركي، </a:t>
            </a:r>
            <a:r>
              <a:rPr lang="ar-IQ" sz="2400" b="1" dirty="0"/>
              <a:t>ويستطيع التوفيق </a:t>
            </a:r>
            <a:r>
              <a:rPr lang="ar-IQ" sz="2400" b="1" dirty="0" smtClean="0"/>
              <a:t>بين </a:t>
            </a:r>
            <a:r>
              <a:rPr lang="ar-IQ" sz="2400" b="1" dirty="0"/>
              <a:t>ردود الفعل الدائرية الثانوية، ويستخدم السلوك </a:t>
            </a:r>
            <a:r>
              <a:rPr lang="ar-IQ" sz="2400" b="1" dirty="0" smtClean="0"/>
              <a:t>الحركي </a:t>
            </a:r>
            <a:r>
              <a:rPr lang="ar-IQ" sz="2400" b="1" dirty="0"/>
              <a:t>هنا كوسيلة للحصول على شيء أو إزالة بعض العقبات التي تعترضه. </a:t>
            </a:r>
            <a:r>
              <a:rPr lang="ar-IQ" sz="2400" b="1" dirty="0" smtClean="0"/>
              <a:t>يميز </a:t>
            </a:r>
            <a:r>
              <a:rPr lang="ar-IQ" sz="2400" b="1" dirty="0"/>
              <a:t>الطفل بني الوسائل والغايات، ويبدأ باستخدام بعض الوسائل للوصول إلى نتائج معينة، كأن يرفع الوسادة للبحث عن لعبته تحتها. وعليه فإن الأفعال الحركية التي </a:t>
            </a:r>
            <a:r>
              <a:rPr lang="ar-IQ" sz="2400" b="1" dirty="0" smtClean="0"/>
              <a:t>يمارسها </a:t>
            </a:r>
            <a:r>
              <a:rPr lang="ar-IQ" sz="2400" b="1" dirty="0"/>
              <a:t>الطفل في هذه الفترة هي وسيلة لتحقيق هدف </a:t>
            </a:r>
            <a:r>
              <a:rPr lang="ar-IQ" sz="2400" b="1" dirty="0" smtClean="0"/>
              <a:t>معين </a:t>
            </a:r>
            <a:r>
              <a:rPr lang="ar-IQ" sz="2400" b="1" dirty="0"/>
              <a:t>وليس مجرد تسلية. </a:t>
            </a:r>
            <a:r>
              <a:rPr lang="ar-IQ" sz="2400" b="1" dirty="0" smtClean="0"/>
              <a:t>تمتد </a:t>
            </a:r>
            <a:r>
              <a:rPr lang="ar-IQ" sz="2400" b="1" dirty="0"/>
              <a:t>هذه الفترة </a:t>
            </a:r>
            <a:r>
              <a:rPr lang="ar-IQ" sz="2400" b="1" dirty="0" smtClean="0"/>
              <a:t>بين الشهر </a:t>
            </a:r>
            <a:r>
              <a:rPr lang="ar-IQ" sz="2400" b="1" dirty="0"/>
              <a:t>التاسع ونهاية السنة الأولى من العمر، وفيها يدرك الطفل ظاهرة بقاء </a:t>
            </a:r>
            <a:r>
              <a:rPr lang="ar-IQ" sz="2400" b="1" dirty="0" smtClean="0"/>
              <a:t>الأشياء</a:t>
            </a:r>
            <a:r>
              <a:rPr lang="en-US" sz="2400" b="1" dirty="0" smtClean="0"/>
              <a:t>، </a:t>
            </a:r>
            <a:r>
              <a:rPr lang="ar-IQ" sz="2400" b="1" dirty="0" smtClean="0"/>
              <a:t>إذ </a:t>
            </a:r>
            <a:r>
              <a:rPr lang="ar-IQ" sz="2400" b="1" dirty="0"/>
              <a:t>أنه يدرك أن الأشياء تبقى موجودة في البيئة بالرغم من اختفائها من مجاله الحسي. فعلى سبيل المثال، يدرك الطفل أن لعبته في مكان ما بالرغم من عدم إحساسه بها أو رؤيته لها، </a:t>
            </a:r>
            <a:r>
              <a:rPr lang="ar-IQ" sz="2400" b="1" dirty="0" smtClean="0"/>
              <a:t>كما </a:t>
            </a:r>
            <a:r>
              <a:rPr lang="ar-IQ" sz="2400" b="1" dirty="0"/>
              <a:t>أنه في هذه الفترة يدرك استقلالية جسمه عن البيئية </a:t>
            </a:r>
            <a:r>
              <a:rPr lang="ar-IQ" sz="2400" b="1" dirty="0" err="1"/>
              <a:t>المحيطه</a:t>
            </a:r>
            <a:r>
              <a:rPr lang="ar-IQ" sz="2400" b="1" dirty="0"/>
              <a:t> به . </a:t>
            </a:r>
            <a:endParaRPr lang="ar-IQ" sz="2400" b="1" dirty="0" smtClean="0"/>
          </a:p>
          <a:p>
            <a:pPr algn="just"/>
            <a:r>
              <a:rPr lang="ar-IQ" sz="2400" b="1" dirty="0" smtClean="0"/>
              <a:t>5-  يمارس </a:t>
            </a:r>
            <a:r>
              <a:rPr lang="ar-IQ" sz="2400" b="1" dirty="0"/>
              <a:t>الطفل ردود الفعل من الدرجة الثالثة ويصبح قادرا على التفريق </a:t>
            </a:r>
            <a:r>
              <a:rPr lang="ar-IQ" sz="2400" b="1" dirty="0" smtClean="0"/>
              <a:t>بين </a:t>
            </a:r>
            <a:r>
              <a:rPr lang="ar-IQ" sz="2400" b="1" dirty="0"/>
              <a:t>الاستجابة والنتائج المترتبة عليها؛ أي أنه يتعرف على خصائص الاستجابات، </a:t>
            </a:r>
            <a:r>
              <a:rPr lang="ar-IQ" sz="2400" b="1" dirty="0" smtClean="0"/>
              <a:t>كما </a:t>
            </a:r>
            <a:r>
              <a:rPr lang="ar-IQ" sz="2400" b="1" dirty="0"/>
              <a:t>وتتطور قدرته على إنتاج وابتكار عدد من الاستجابات للتعامل مع الموقف الواحد. فعلى سبيل المثال، قد </a:t>
            </a:r>
            <a:r>
              <a:rPr lang="ar-IQ" sz="2400" b="1" dirty="0" smtClean="0"/>
              <a:t>يمد </a:t>
            </a:r>
            <a:r>
              <a:rPr lang="ar-IQ" sz="2400" b="1" dirty="0"/>
              <a:t>الطفل يده لتناول شيء ما، فإذا ما فشل </a:t>
            </a:r>
            <a:r>
              <a:rPr lang="ar-IQ" sz="2400" b="1" dirty="0" smtClean="0"/>
              <a:t>ربما </a:t>
            </a:r>
            <a:endParaRPr lang="en-US" sz="2400" b="1" dirty="0"/>
          </a:p>
        </p:txBody>
      </p:sp>
    </p:spTree>
    <p:extLst>
      <p:ext uri="{BB962C8B-B14F-4D97-AF65-F5344CB8AC3E}">
        <p14:creationId xmlns:p14="http://schemas.microsoft.com/office/powerpoint/2010/main" val="14867418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52844"/>
            <a:ext cx="8856984" cy="6986528"/>
          </a:xfrm>
          <a:prstGeom prst="rect">
            <a:avLst/>
          </a:prstGeom>
        </p:spPr>
        <p:txBody>
          <a:bodyPr wrap="square">
            <a:spAutoFit/>
          </a:bodyPr>
          <a:lstStyle/>
          <a:p>
            <a:pPr algn="just"/>
            <a:r>
              <a:rPr lang="ar-IQ" sz="2800" b="1" dirty="0"/>
              <a:t>يستخدم عصا لتقريب هذا الشيء إليه، أو قد يلجأ إلى استجابات مبتكرة أخرى </a:t>
            </a:r>
            <a:r>
              <a:rPr lang="ar-IQ" sz="2800" b="1" dirty="0" smtClean="0"/>
              <a:t>يمارس </a:t>
            </a:r>
            <a:r>
              <a:rPr lang="ar-IQ" sz="2800" b="1" dirty="0"/>
              <a:t>الطفل مثل هذه الأفعال الحركية في الفترة الواقعة ما </a:t>
            </a:r>
            <a:r>
              <a:rPr lang="ar-IQ" sz="2800" b="1" dirty="0" smtClean="0"/>
              <a:t>بين </a:t>
            </a:r>
            <a:r>
              <a:rPr lang="ar-IQ" sz="2800" b="1" dirty="0"/>
              <a:t>الشهر الثالث عشر والشهر الثامن عشر من العمر، ويلاحظ أن الطفل في هذه الفترة يطور وسائل معرفية جديدة لاكتشاف </a:t>
            </a:r>
            <a:r>
              <a:rPr lang="ar-IQ" sz="2800" b="1" dirty="0" smtClean="0"/>
              <a:t>العالم </a:t>
            </a:r>
            <a:r>
              <a:rPr lang="ar-IQ" sz="2800" b="1" dirty="0"/>
              <a:t>والتعرف عليه، ويتمثل ذلك في استخدام أساليب المحاولة والخطأ والتجريب والعبث بالأشياء. ويصبح الطفل قادرا على المشي، الأمر الذي يساعده على التحرك في بيئته والتعرف على خصائص موجوداتها، </a:t>
            </a:r>
            <a:r>
              <a:rPr lang="ar-IQ" sz="2800" b="1" dirty="0" smtClean="0"/>
              <a:t>كما </a:t>
            </a:r>
            <a:r>
              <a:rPr lang="ar-IQ" sz="2800" b="1" dirty="0"/>
              <a:t>ويبدأ الطفل في استخدام بعض الرموز اللغوية للتفاعل مع الآخرين، لكنها لا تشكل في حد ذاتها نظاما فعليا </a:t>
            </a:r>
            <a:r>
              <a:rPr lang="ar-IQ" sz="2800" b="1" dirty="0" smtClean="0"/>
              <a:t>للتفكير </a:t>
            </a:r>
          </a:p>
          <a:p>
            <a:pPr algn="just"/>
            <a:r>
              <a:rPr lang="ar-IQ" sz="2800" b="1" dirty="0"/>
              <a:t> </a:t>
            </a:r>
            <a:r>
              <a:rPr lang="en-US" sz="2800" b="1" dirty="0" smtClean="0"/>
              <a:t>٦ </a:t>
            </a:r>
            <a:r>
              <a:rPr lang="ar-IQ" sz="2800" b="1" dirty="0" smtClean="0"/>
              <a:t> - يظهر </a:t>
            </a:r>
            <a:r>
              <a:rPr lang="ar-IQ" sz="2800" b="1" dirty="0"/>
              <a:t>الطفل في نهاية هذه المرحلة؛ أي بني الشهر التاسع عشر والشهر الرابع والعشرين من العمر بعض </a:t>
            </a:r>
            <a:r>
              <a:rPr lang="ar-IQ" sz="2800" b="1" dirty="0" smtClean="0"/>
              <a:t>الأنماط </a:t>
            </a:r>
            <a:r>
              <a:rPr lang="ar-IQ" sz="2800" b="1" dirty="0"/>
              <a:t>السلوكية التي تعتمد بدرجة بسيطة على التخطيط والتخيل، </a:t>
            </a:r>
            <a:r>
              <a:rPr lang="ar-IQ" sz="2800" b="1" dirty="0" smtClean="0"/>
              <a:t>كما </a:t>
            </a:r>
            <a:r>
              <a:rPr lang="ar-IQ" sz="2800" b="1" dirty="0"/>
              <a:t>ويبتكر بعض الوسائل للوصول إلى الغايات وتصبح أفعاله أكرث هدفية بسبب سيطرته على المشي والتحرك والإمساك بالأشياء ومعالجتها. لذلك تسمى </a:t>
            </a:r>
            <a:r>
              <a:rPr lang="ar-IQ" sz="2800" b="1" dirty="0">
                <a:solidFill>
                  <a:srgbClr val="FF0000"/>
                </a:solidFill>
              </a:rPr>
              <a:t>هذه الفترة باسم فترة التأليف أو المزج أو الاختراع</a:t>
            </a:r>
            <a:r>
              <a:rPr lang="ar-IQ" sz="2800" b="1" dirty="0"/>
              <a:t>. وعموما </a:t>
            </a:r>
            <a:r>
              <a:rPr lang="ar-IQ" sz="2800" b="1" dirty="0" smtClean="0"/>
              <a:t>يمكن </a:t>
            </a:r>
            <a:r>
              <a:rPr lang="ar-IQ" sz="2800" b="1" dirty="0"/>
              <a:t>تلخيص أهم خصائص المرحلة الحس-حركية على النحو </a:t>
            </a:r>
            <a:r>
              <a:rPr lang="ar-IQ" sz="2800" b="1" dirty="0" smtClean="0"/>
              <a:t>الآتي </a:t>
            </a:r>
            <a:r>
              <a:rPr lang="ar-IQ" sz="2800" b="1" dirty="0"/>
              <a:t>:</a:t>
            </a:r>
            <a:endParaRPr lang="en-US" sz="2800" b="1" dirty="0"/>
          </a:p>
        </p:txBody>
      </p:sp>
    </p:spTree>
    <p:extLst>
      <p:ext uri="{BB962C8B-B14F-4D97-AF65-F5344CB8AC3E}">
        <p14:creationId xmlns:p14="http://schemas.microsoft.com/office/powerpoint/2010/main" val="3214392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7628" y="1052736"/>
            <a:ext cx="8496944" cy="5078313"/>
          </a:xfrm>
          <a:prstGeom prst="rect">
            <a:avLst/>
          </a:prstGeom>
        </p:spPr>
        <p:txBody>
          <a:bodyPr wrap="square">
            <a:spAutoFit/>
          </a:bodyPr>
          <a:lstStyle/>
          <a:p>
            <a:pPr algn="just"/>
            <a:r>
              <a:rPr lang="ar-IQ" sz="3600" b="1" dirty="0">
                <a:solidFill>
                  <a:srgbClr val="FF0000"/>
                </a:solidFill>
              </a:rPr>
              <a:t>السمات </a:t>
            </a:r>
            <a:r>
              <a:rPr lang="ar-IQ" sz="3600" b="1" dirty="0" smtClean="0">
                <a:solidFill>
                  <a:srgbClr val="FF0000"/>
                </a:solidFill>
              </a:rPr>
              <a:t>الأساسية </a:t>
            </a:r>
            <a:r>
              <a:rPr lang="ar-IQ" sz="3600" b="1" dirty="0">
                <a:solidFill>
                  <a:srgbClr val="FF0000"/>
                </a:solidFill>
              </a:rPr>
              <a:t>لنظرية المجال</a:t>
            </a:r>
            <a:r>
              <a:rPr lang="ar-IQ" sz="3600" b="1" dirty="0" smtClean="0">
                <a:solidFill>
                  <a:srgbClr val="FF0000"/>
                </a:solidFill>
              </a:rPr>
              <a:t>:</a:t>
            </a:r>
          </a:p>
          <a:p>
            <a:pPr algn="just"/>
            <a:r>
              <a:rPr lang="ar-IQ" sz="3200" dirty="0" smtClean="0"/>
              <a:t> </a:t>
            </a:r>
            <a:r>
              <a:rPr lang="ar-IQ" sz="3200" b="1" dirty="0"/>
              <a:t>1 -السلوك وظيفة المجال الذي يوجد في الوقت الذي يحدث فيه السلوك </a:t>
            </a:r>
            <a:r>
              <a:rPr lang="ar-IQ" sz="3200" b="1" dirty="0" smtClean="0"/>
              <a:t>.</a:t>
            </a:r>
          </a:p>
          <a:p>
            <a:pPr algn="just"/>
            <a:r>
              <a:rPr lang="ar-IQ" sz="3200" b="1" dirty="0" smtClean="0"/>
              <a:t> 2-يبدأ </a:t>
            </a:r>
            <a:r>
              <a:rPr lang="ar-IQ" sz="3200" b="1" dirty="0"/>
              <a:t>التحليل بالموقف الكلي، ومن الموقف </a:t>
            </a:r>
            <a:r>
              <a:rPr lang="ar-IQ" sz="3200" b="1" dirty="0" smtClean="0"/>
              <a:t>تتمايز الأجزاء </a:t>
            </a:r>
            <a:r>
              <a:rPr lang="ar-IQ" sz="3200" b="1" dirty="0" err="1"/>
              <a:t>المكونه</a:t>
            </a:r>
            <a:r>
              <a:rPr lang="ar-IQ" sz="3200" b="1" dirty="0"/>
              <a:t> له. </a:t>
            </a:r>
            <a:endParaRPr lang="ar-IQ" sz="3200" b="1" dirty="0" smtClean="0"/>
          </a:p>
          <a:p>
            <a:pPr algn="just"/>
            <a:r>
              <a:rPr lang="ar-IQ" sz="3200" b="1" dirty="0" smtClean="0"/>
              <a:t>3-من </a:t>
            </a:r>
            <a:r>
              <a:rPr lang="ar-IQ" sz="3200" b="1" dirty="0"/>
              <a:t>الممكن تمثيل </a:t>
            </a:r>
            <a:r>
              <a:rPr lang="ar-IQ" sz="3200" b="1" dirty="0" smtClean="0"/>
              <a:t>(</a:t>
            </a:r>
            <a:r>
              <a:rPr lang="ar-IQ" sz="3200" b="1" dirty="0" smtClean="0">
                <a:solidFill>
                  <a:srgbClr val="FF0000"/>
                </a:solidFill>
              </a:rPr>
              <a:t>الشخص </a:t>
            </a:r>
            <a:r>
              <a:rPr lang="ar-IQ" sz="3200" b="1" dirty="0">
                <a:solidFill>
                  <a:srgbClr val="FF0000"/>
                </a:solidFill>
              </a:rPr>
              <a:t>الفعلي- </a:t>
            </a:r>
            <a:r>
              <a:rPr lang="ar-IQ" sz="3200" b="1" dirty="0" smtClean="0">
                <a:solidFill>
                  <a:srgbClr val="FF0000"/>
                </a:solidFill>
              </a:rPr>
              <a:t>العياني</a:t>
            </a:r>
            <a:r>
              <a:rPr lang="ar-IQ" sz="3200" b="1" dirty="0" smtClean="0"/>
              <a:t>) و (</a:t>
            </a:r>
            <a:r>
              <a:rPr lang="ar-IQ" sz="3200" b="1" dirty="0" smtClean="0">
                <a:solidFill>
                  <a:srgbClr val="FF0000"/>
                </a:solidFill>
              </a:rPr>
              <a:t>الموقف </a:t>
            </a:r>
            <a:r>
              <a:rPr lang="ar-IQ" sz="3200" b="1" dirty="0">
                <a:solidFill>
                  <a:srgbClr val="FF0000"/>
                </a:solidFill>
              </a:rPr>
              <a:t>الفعلي- </a:t>
            </a:r>
            <a:r>
              <a:rPr lang="ar-IQ" sz="3200" b="1" dirty="0" smtClean="0">
                <a:solidFill>
                  <a:srgbClr val="FF0000"/>
                </a:solidFill>
              </a:rPr>
              <a:t>العياني</a:t>
            </a:r>
            <a:r>
              <a:rPr lang="ar-IQ" sz="3200" b="1" dirty="0" smtClean="0"/>
              <a:t>) </a:t>
            </a:r>
            <a:r>
              <a:rPr lang="ar-IQ" sz="3200" b="1" dirty="0"/>
              <a:t>رياضيا ً والتي تدرك على انها </a:t>
            </a:r>
            <a:r>
              <a:rPr lang="ar-IQ" sz="3200" b="1" dirty="0" smtClean="0"/>
              <a:t>مترابطة </a:t>
            </a:r>
            <a:r>
              <a:rPr lang="ar-IQ" sz="3200" b="1" dirty="0"/>
              <a:t>يعتمد </a:t>
            </a:r>
            <a:r>
              <a:rPr lang="ar-IQ" sz="3200" b="1" dirty="0" smtClean="0"/>
              <a:t>بعضها.</a:t>
            </a:r>
          </a:p>
          <a:p>
            <a:pPr algn="just"/>
            <a:r>
              <a:rPr lang="ar-IQ" sz="3200" b="1" dirty="0" smtClean="0"/>
              <a:t> </a:t>
            </a:r>
            <a:r>
              <a:rPr lang="ar-IQ" sz="3200" b="1" dirty="0"/>
              <a:t>ويعرف المجال بأنه </a:t>
            </a:r>
            <a:r>
              <a:rPr lang="ar-IQ" sz="3200" b="1" dirty="0" smtClean="0"/>
              <a:t>:( </a:t>
            </a:r>
            <a:r>
              <a:rPr lang="ar-IQ" sz="3200" b="1" dirty="0">
                <a:solidFill>
                  <a:srgbClr val="FF0000"/>
                </a:solidFill>
              </a:rPr>
              <a:t>جميع الوقائع </a:t>
            </a:r>
            <a:r>
              <a:rPr lang="ar-IQ" sz="3200" b="1" dirty="0" smtClean="0">
                <a:solidFill>
                  <a:srgbClr val="FF0000"/>
                </a:solidFill>
              </a:rPr>
              <a:t>الموجودة </a:t>
            </a:r>
            <a:r>
              <a:rPr lang="ar-IQ" sz="3200" b="1" dirty="0">
                <a:solidFill>
                  <a:srgbClr val="FF0000"/>
                </a:solidFill>
              </a:rPr>
              <a:t>معا على البعض </a:t>
            </a:r>
            <a:r>
              <a:rPr lang="ar-IQ" sz="3200" b="1" dirty="0" smtClean="0">
                <a:solidFill>
                  <a:srgbClr val="FF0000"/>
                </a:solidFill>
              </a:rPr>
              <a:t>الأخر.</a:t>
            </a:r>
            <a:r>
              <a:rPr lang="ar-IQ" sz="3200" b="1" dirty="0" smtClean="0"/>
              <a:t>)</a:t>
            </a:r>
            <a:endParaRPr lang="en-US" sz="3200" b="1" dirty="0"/>
          </a:p>
        </p:txBody>
      </p:sp>
    </p:spTree>
    <p:extLst>
      <p:ext uri="{BB962C8B-B14F-4D97-AF65-F5344CB8AC3E}">
        <p14:creationId xmlns:p14="http://schemas.microsoft.com/office/powerpoint/2010/main" val="4510174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12968" cy="6278642"/>
          </a:xfrm>
          <a:prstGeom prst="rect">
            <a:avLst/>
          </a:prstGeom>
        </p:spPr>
        <p:txBody>
          <a:bodyPr wrap="square">
            <a:spAutoFit/>
          </a:bodyPr>
          <a:lstStyle/>
          <a:p>
            <a:r>
              <a:rPr lang="ar-IQ" sz="2400" b="1" dirty="0" smtClean="0"/>
              <a:t>١- يعتمد </a:t>
            </a:r>
            <a:r>
              <a:rPr lang="ar-IQ" sz="2400" b="1" dirty="0"/>
              <a:t>الطفل على الاتصال الحسي المباشر والأفعال الحركية كأداة </a:t>
            </a:r>
            <a:r>
              <a:rPr lang="ar-IQ" sz="2400" b="1" dirty="0" smtClean="0"/>
              <a:t>تفكير </a:t>
            </a:r>
            <a:r>
              <a:rPr lang="ar-IQ" sz="2400" b="1" dirty="0"/>
              <a:t>في هذا </a:t>
            </a:r>
            <a:r>
              <a:rPr lang="ar-IQ" sz="2400" b="1" dirty="0" smtClean="0"/>
              <a:t>العالم </a:t>
            </a:r>
          </a:p>
          <a:p>
            <a:r>
              <a:rPr lang="ar-IQ" sz="2400" b="1" dirty="0" smtClean="0"/>
              <a:t> </a:t>
            </a:r>
            <a:r>
              <a:rPr lang="ar-IQ" sz="2400" b="1" dirty="0"/>
              <a:t>٢ </a:t>
            </a:r>
            <a:r>
              <a:rPr lang="ar-IQ" sz="2400" b="1" dirty="0" smtClean="0"/>
              <a:t>- يكون </a:t>
            </a:r>
            <a:r>
              <a:rPr lang="ar-IQ" sz="2400" b="1" dirty="0"/>
              <a:t>الطفل كثري التمثل في هذه المرحلة العمرية نظرا لقلة خبراته، لذلك كثريا ما </a:t>
            </a:r>
            <a:r>
              <a:rPr lang="ar-IQ" sz="2400" b="1" dirty="0" smtClean="0"/>
              <a:t>يميل </a:t>
            </a:r>
            <a:r>
              <a:rPr lang="ar-IQ" sz="2400" b="1" dirty="0"/>
              <a:t>الطفل إلى التعميم، ومثل هذه </a:t>
            </a:r>
            <a:r>
              <a:rPr lang="ar-IQ" sz="2400" b="1" dirty="0" smtClean="0"/>
              <a:t>الخاصية </a:t>
            </a:r>
            <a:r>
              <a:rPr lang="ar-IQ" sz="2400" b="1" dirty="0"/>
              <a:t>توقع الأطفال في بعض الأخطاء في عمليات الادراك </a:t>
            </a:r>
            <a:r>
              <a:rPr lang="ar-IQ" sz="2400" b="1" dirty="0" smtClean="0"/>
              <a:t>.</a:t>
            </a:r>
          </a:p>
          <a:p>
            <a:r>
              <a:rPr lang="ar-IQ" sz="2400" b="1" dirty="0" smtClean="0"/>
              <a:t> ٣- يلجأ </a:t>
            </a:r>
            <a:r>
              <a:rPr lang="ar-IQ" sz="2400" b="1" dirty="0"/>
              <a:t>الطفل إلى المحاكاة والتقليد والمحاولة والخطأ والعبث بالأشياء </a:t>
            </a:r>
            <a:r>
              <a:rPr lang="ar-IQ" sz="2400" b="1" dirty="0" smtClean="0"/>
              <a:t>كأدوات لاكتساب </a:t>
            </a:r>
            <a:r>
              <a:rPr lang="ar-IQ" sz="2400" b="1" dirty="0"/>
              <a:t>المعرفة </a:t>
            </a:r>
            <a:r>
              <a:rPr lang="ar-IQ" sz="2400" b="1" dirty="0" smtClean="0"/>
              <a:t>.</a:t>
            </a:r>
          </a:p>
          <a:p>
            <a:r>
              <a:rPr lang="ar-IQ" sz="2400" b="1" dirty="0" smtClean="0"/>
              <a:t> </a:t>
            </a:r>
            <a:r>
              <a:rPr lang="ar-IQ" sz="2400" b="1" dirty="0"/>
              <a:t>٤ </a:t>
            </a:r>
            <a:r>
              <a:rPr lang="ar-IQ" sz="2400" b="1" dirty="0" smtClean="0"/>
              <a:t> - يحقق </a:t>
            </a:r>
            <a:r>
              <a:rPr lang="ar-IQ" sz="2400" b="1" dirty="0"/>
              <a:t>الطفل التآزر الحس-حريك، ويصبح </a:t>
            </a:r>
            <a:r>
              <a:rPr lang="ar-IQ" sz="2400" b="1" dirty="0" err="1" smtClean="0"/>
              <a:t>أكثرقدرة</a:t>
            </a:r>
            <a:r>
              <a:rPr lang="ar-IQ" sz="2400" b="1" dirty="0" smtClean="0"/>
              <a:t> </a:t>
            </a:r>
            <a:r>
              <a:rPr lang="ar-IQ" sz="2400" b="1" dirty="0"/>
              <a:t>على السيطرة على أفعاله وحركاته </a:t>
            </a:r>
            <a:r>
              <a:rPr lang="ar-IQ" sz="2400" b="1" dirty="0" smtClean="0"/>
              <a:t>.</a:t>
            </a:r>
          </a:p>
          <a:p>
            <a:r>
              <a:rPr lang="ar-IQ" sz="2400" b="1" dirty="0" smtClean="0"/>
              <a:t> </a:t>
            </a:r>
            <a:r>
              <a:rPr lang="ar-IQ" sz="2400" b="1" dirty="0"/>
              <a:t>٥ </a:t>
            </a:r>
            <a:r>
              <a:rPr lang="ar-IQ" sz="2400" b="1" dirty="0" smtClean="0"/>
              <a:t>- يدرك </a:t>
            </a:r>
            <a:r>
              <a:rPr lang="ar-IQ" sz="2400" b="1" dirty="0"/>
              <a:t>الطفل استقلالية جسمه عن البيئة المحيطة، إذ يتطور لديه الوعي </a:t>
            </a:r>
            <a:r>
              <a:rPr lang="ar-IQ" sz="2400" b="1" dirty="0" smtClean="0"/>
              <a:t>بمفهوم </a:t>
            </a:r>
            <a:r>
              <a:rPr lang="ar-IQ" sz="2400" b="1" dirty="0"/>
              <a:t>الذات </a:t>
            </a:r>
            <a:r>
              <a:rPr lang="ar-IQ" sz="2400" b="1" dirty="0" smtClean="0"/>
              <a:t>.</a:t>
            </a:r>
          </a:p>
          <a:p>
            <a:r>
              <a:rPr lang="ar-IQ" sz="2400" b="1" dirty="0" smtClean="0"/>
              <a:t> ٦ - .</a:t>
            </a:r>
            <a:r>
              <a:rPr lang="ar-IQ" sz="2400" b="1" dirty="0"/>
              <a:t>يدرك الطفل ظاهرة بقاء أو </a:t>
            </a:r>
            <a:r>
              <a:rPr lang="ar-IQ" sz="2400" b="1" dirty="0" smtClean="0"/>
              <a:t>ديمومة الأشياء.</a:t>
            </a:r>
          </a:p>
          <a:p>
            <a:r>
              <a:rPr lang="ar-IQ" sz="2400" b="1" dirty="0"/>
              <a:t>٧ </a:t>
            </a:r>
            <a:r>
              <a:rPr lang="ar-IQ" sz="2400" b="1" dirty="0" smtClean="0"/>
              <a:t>- .</a:t>
            </a:r>
            <a:r>
              <a:rPr lang="ar-IQ" sz="2400" b="1" dirty="0"/>
              <a:t>يتعرف الطفل على السبب والنتيجة من خلال ظاهرة التيقن التي من خلالها يكرر الطفل استجاباته للتأكد من أنها السبب في نتائج معينة </a:t>
            </a:r>
            <a:r>
              <a:rPr lang="ar-IQ" sz="2400" b="1" dirty="0" smtClean="0"/>
              <a:t>.</a:t>
            </a:r>
          </a:p>
          <a:p>
            <a:r>
              <a:rPr lang="ar-IQ" sz="2400" b="1" dirty="0" smtClean="0"/>
              <a:t> </a:t>
            </a:r>
            <a:r>
              <a:rPr lang="ar-IQ" sz="2400" b="1" dirty="0"/>
              <a:t>٨ </a:t>
            </a:r>
            <a:r>
              <a:rPr lang="ar-IQ" sz="2400" b="1" dirty="0" smtClean="0"/>
              <a:t>- .</a:t>
            </a:r>
            <a:r>
              <a:rPr lang="ar-IQ" sz="2400" b="1" dirty="0"/>
              <a:t>يكتسب الطفل بعض الرموز اللغوية ممثلا ذلك في اكتسابه لبعض المفردات اللغوية والتي في غالبها ترتبط </a:t>
            </a:r>
            <a:r>
              <a:rPr lang="ar-IQ" sz="2400" b="1" dirty="0" smtClean="0"/>
              <a:t>بأسماء </a:t>
            </a:r>
            <a:r>
              <a:rPr lang="ar-IQ" sz="2400" b="1" dirty="0"/>
              <a:t>الأشياء أو تعبر عن حالات معينة. وفي الغالب يستخدم هذه المفردات </a:t>
            </a:r>
            <a:r>
              <a:rPr lang="ar-IQ" sz="2400" b="1" dirty="0" err="1" smtClean="0"/>
              <a:t>للتعيبر</a:t>
            </a:r>
            <a:r>
              <a:rPr lang="ar-IQ" sz="2400" b="1" dirty="0" smtClean="0"/>
              <a:t> </a:t>
            </a:r>
            <a:r>
              <a:rPr lang="ar-IQ" sz="2400" b="1" dirty="0"/>
              <a:t>عن حاجاته ولا تشكل إحدى أدوات </a:t>
            </a:r>
            <a:r>
              <a:rPr lang="ar-IQ" sz="2400" b="1" dirty="0" err="1" smtClean="0"/>
              <a:t>التفكيي</a:t>
            </a:r>
            <a:r>
              <a:rPr lang="ar-IQ" sz="2400" b="1" dirty="0" smtClean="0"/>
              <a:t> </a:t>
            </a:r>
            <a:r>
              <a:rPr lang="ar-IQ" sz="2400" b="1" dirty="0"/>
              <a:t>لديه </a:t>
            </a:r>
            <a:endParaRPr lang="ar-IQ" sz="2400" b="1" dirty="0" smtClean="0"/>
          </a:p>
          <a:p>
            <a:endParaRPr lang="en-US" dirty="0"/>
          </a:p>
        </p:txBody>
      </p:sp>
    </p:spTree>
    <p:extLst>
      <p:ext uri="{BB962C8B-B14F-4D97-AF65-F5344CB8AC3E}">
        <p14:creationId xmlns:p14="http://schemas.microsoft.com/office/powerpoint/2010/main" val="2880420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84976" cy="6555641"/>
          </a:xfrm>
          <a:prstGeom prst="rect">
            <a:avLst/>
          </a:prstGeom>
        </p:spPr>
        <p:txBody>
          <a:bodyPr wrap="square">
            <a:spAutoFit/>
          </a:bodyPr>
          <a:lstStyle/>
          <a:p>
            <a:r>
              <a:rPr lang="ar-IQ" sz="2800" b="1" dirty="0" smtClean="0">
                <a:solidFill>
                  <a:srgbClr val="FF0000"/>
                </a:solidFill>
                <a:latin typeface="Noto Naskh Arabic UI"/>
              </a:rPr>
              <a:t>2- مرحلة </a:t>
            </a:r>
            <a:r>
              <a:rPr lang="ar-IQ" sz="2800" b="1" dirty="0">
                <a:solidFill>
                  <a:srgbClr val="FF0000"/>
                </a:solidFill>
                <a:latin typeface="Noto Naskh Arabic UI"/>
              </a:rPr>
              <a:t>التفكير التصويري</a:t>
            </a:r>
          </a:p>
          <a:p>
            <a:r>
              <a:rPr lang="ar-IQ" sz="2800" b="1" dirty="0">
                <a:solidFill>
                  <a:srgbClr val="222222"/>
                </a:solidFill>
                <a:latin typeface="Noto Naskh Arabic UI"/>
              </a:rPr>
              <a:t>تبدأ هذه المرحلة من عمر السنتين حتى السبع سنوات؛ فيستمر الطفل في هذه المرحلة في تطوير طرق تجريدية للتفكير، ويشمل ذلك تطوير مهاراته اللغوية واستخدام الكلمات والسلوكيات لتمثيل الأحداث التي مر بها سابقًا. ويعرض الطفل في هذه المرحلة خمس سلوكياتٍ رئيسيةٍ هي:</a:t>
            </a:r>
          </a:p>
          <a:p>
            <a:pPr>
              <a:buFont typeface="Arial"/>
              <a:buChar char="•"/>
            </a:pPr>
            <a:r>
              <a:rPr lang="ar-IQ" sz="2800" b="1" dirty="0">
                <a:solidFill>
                  <a:srgbClr val="FF0000"/>
                </a:solidFill>
                <a:latin typeface="Noto Naskh Arabic UI"/>
              </a:rPr>
              <a:t>التقليد:</a:t>
            </a:r>
            <a:r>
              <a:rPr lang="ar-IQ" sz="2800" b="1" dirty="0">
                <a:solidFill>
                  <a:srgbClr val="222222"/>
                </a:solidFill>
                <a:latin typeface="Noto Naskh Arabic UI"/>
              </a:rPr>
              <a:t> إذ يبدأ الطفل في هذه المرحلة تقليد سلوكيات الأشخاص حتى إن لم يكن الشخص الذي يقلده الطفل موجودًا أمامه.</a:t>
            </a:r>
          </a:p>
          <a:p>
            <a:pPr>
              <a:buFont typeface="Arial"/>
              <a:buChar char="•"/>
            </a:pPr>
            <a:r>
              <a:rPr lang="ar-IQ" sz="2800" b="1" dirty="0">
                <a:solidFill>
                  <a:srgbClr val="FF0000"/>
                </a:solidFill>
                <a:latin typeface="Noto Naskh Arabic UI"/>
              </a:rPr>
              <a:t>الترميز:</a:t>
            </a:r>
            <a:r>
              <a:rPr lang="ar-IQ" sz="2800" b="1" dirty="0">
                <a:solidFill>
                  <a:srgbClr val="222222"/>
                </a:solidFill>
                <a:latin typeface="Noto Naskh Arabic UI"/>
              </a:rPr>
              <a:t> يبدأ الطفل باستخدام الكائنات كرموزٍ وإسقاط خصائص كائن على آخر، مثل قيام الطفل بتمثيل العصا على أنها سيف.</a:t>
            </a:r>
          </a:p>
          <a:p>
            <a:pPr>
              <a:buFont typeface="Arial"/>
              <a:buChar char="•"/>
            </a:pPr>
            <a:r>
              <a:rPr lang="ar-IQ" sz="2800" b="1" dirty="0">
                <a:solidFill>
                  <a:srgbClr val="FF0000"/>
                </a:solidFill>
                <a:latin typeface="Noto Naskh Arabic UI"/>
              </a:rPr>
              <a:t>الرسم:</a:t>
            </a:r>
            <a:r>
              <a:rPr lang="ar-IQ" sz="2800" b="1" dirty="0">
                <a:solidFill>
                  <a:srgbClr val="222222"/>
                </a:solidFill>
                <a:latin typeface="Noto Naskh Arabic UI"/>
              </a:rPr>
              <a:t> ينطوي على كل من التقليد والترميز، فيبدأ الطفل بتطوير مهاراته التجريدية بدقةٍ أكبرٍ.</a:t>
            </a:r>
          </a:p>
          <a:p>
            <a:pPr>
              <a:buFont typeface="Arial"/>
              <a:buChar char="•"/>
            </a:pPr>
            <a:r>
              <a:rPr lang="ar-IQ" sz="2800" b="1" dirty="0">
                <a:solidFill>
                  <a:srgbClr val="FF0000"/>
                </a:solidFill>
                <a:latin typeface="Noto Naskh Arabic UI"/>
              </a:rPr>
              <a:t>التصوير الذهني:</a:t>
            </a:r>
            <a:r>
              <a:rPr lang="ar-IQ" sz="2800" b="1" dirty="0">
                <a:solidFill>
                  <a:srgbClr val="222222"/>
                </a:solidFill>
                <a:latin typeface="Noto Naskh Arabic UI"/>
              </a:rPr>
              <a:t> يمكن للطفل تصور العديد من الكائنات في عقله بالإضافة إلى ربط هذه الأشياء مع أسمائها.</a:t>
            </a:r>
          </a:p>
          <a:p>
            <a:pPr>
              <a:buFont typeface="Arial"/>
              <a:buChar char="•"/>
            </a:pPr>
            <a:r>
              <a:rPr lang="ar-IQ" sz="2800" b="1" dirty="0">
                <a:solidFill>
                  <a:srgbClr val="FF0000"/>
                </a:solidFill>
                <a:latin typeface="Noto Naskh Arabic UI"/>
              </a:rPr>
              <a:t>التوصيف اللفظي للأحداث:</a:t>
            </a:r>
            <a:r>
              <a:rPr lang="ar-IQ" sz="2800" b="1" dirty="0">
                <a:solidFill>
                  <a:srgbClr val="222222"/>
                </a:solidFill>
                <a:latin typeface="Noto Naskh Arabic UI"/>
              </a:rPr>
              <a:t> يمكن للطفل استخدام اللغة لوصف وتمثيل الأحداث أو الأشخاص أو الكائنات.</a:t>
            </a:r>
            <a:endParaRPr lang="ar-IQ" sz="2800" b="1" i="0" dirty="0">
              <a:solidFill>
                <a:srgbClr val="222222"/>
              </a:solidFill>
              <a:effectLst/>
              <a:latin typeface="Noto Naskh Arabic UI"/>
            </a:endParaRPr>
          </a:p>
        </p:txBody>
      </p:sp>
    </p:spTree>
    <p:extLst>
      <p:ext uri="{BB962C8B-B14F-4D97-AF65-F5344CB8AC3E}">
        <p14:creationId xmlns:p14="http://schemas.microsoft.com/office/powerpoint/2010/main" val="31882502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3825" y="980728"/>
            <a:ext cx="8640960" cy="4832092"/>
          </a:xfrm>
          <a:prstGeom prst="rect">
            <a:avLst/>
          </a:prstGeom>
        </p:spPr>
        <p:txBody>
          <a:bodyPr wrap="square">
            <a:spAutoFit/>
          </a:bodyPr>
          <a:lstStyle/>
          <a:p>
            <a:r>
              <a:rPr lang="ar-IQ" sz="2800" b="1" dirty="0" smtClean="0">
                <a:solidFill>
                  <a:srgbClr val="FF0000"/>
                </a:solidFill>
                <a:latin typeface="Noto Naskh Arabic UI"/>
              </a:rPr>
              <a:t>3- مرحلة </a:t>
            </a:r>
            <a:r>
              <a:rPr lang="ar-IQ" sz="2800" b="1" dirty="0">
                <a:solidFill>
                  <a:srgbClr val="FF0000"/>
                </a:solidFill>
                <a:latin typeface="Noto Naskh Arabic UI"/>
              </a:rPr>
              <a:t>العمليات المادية المحسوسة</a:t>
            </a:r>
          </a:p>
          <a:p>
            <a:pPr algn="just"/>
            <a:r>
              <a:rPr lang="ar-IQ" sz="2800" b="1" dirty="0">
                <a:solidFill>
                  <a:srgbClr val="222222"/>
                </a:solidFill>
                <a:latin typeface="Noto Naskh Arabic UI"/>
              </a:rPr>
              <a:t>تبدأ هذه المرحلة من عمر السبع سنوات حتى 11 سنة. وتعتبر هذه المرحلة نقطة التحول الرئيسية في مراحل النمو المعرفي للطفل، ويصبح فيها الطفل أقل أنانيةً وأكثر عقلانيةً.</a:t>
            </a:r>
          </a:p>
          <a:p>
            <a:pPr algn="just"/>
            <a:r>
              <a:rPr lang="ar-IQ" sz="2800" b="1" dirty="0">
                <a:solidFill>
                  <a:srgbClr val="222222"/>
                </a:solidFill>
                <a:latin typeface="Noto Naskh Arabic UI"/>
              </a:rPr>
              <a:t>يكتسب الطفل في هذه المرحلة القدرة على تطوير وتطبيق قواعدٍ منطقيةٍ وملموسةٍ على الكائنات، ويشمل ذلك القدرة على تصنيف الكائنات في مجموعاتٍ ومجموعاتٍ فرعية، بالإضافة إلى القدرة على فهم الأمور المنطقية كالطول والوزن والفهم والحفظ. على سبيل المثال، يصبح الطفل قادرًا على إدراك أن مظهر الماء يتغير عند وضعه في زجاجة صغيرة أو كبيرة، واسعة أو ضيقة، إلا أن الماء نفسه لا يتغير بل يبقى محافظًا على نفسه.</a:t>
            </a:r>
            <a:endParaRPr lang="ar-IQ" sz="2800" b="1" i="0" dirty="0">
              <a:solidFill>
                <a:srgbClr val="222222"/>
              </a:solidFill>
              <a:effectLst/>
              <a:latin typeface="Noto Naskh Arabic UI"/>
            </a:endParaRPr>
          </a:p>
        </p:txBody>
      </p:sp>
    </p:spTree>
    <p:extLst>
      <p:ext uri="{BB962C8B-B14F-4D97-AF65-F5344CB8AC3E}">
        <p14:creationId xmlns:p14="http://schemas.microsoft.com/office/powerpoint/2010/main" val="7101877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24744"/>
            <a:ext cx="8424936" cy="4031873"/>
          </a:xfrm>
          <a:prstGeom prst="rect">
            <a:avLst/>
          </a:prstGeom>
        </p:spPr>
        <p:txBody>
          <a:bodyPr wrap="square">
            <a:spAutoFit/>
          </a:bodyPr>
          <a:lstStyle/>
          <a:p>
            <a:r>
              <a:rPr lang="ar-IQ" sz="3200" b="1" dirty="0" smtClean="0">
                <a:solidFill>
                  <a:srgbClr val="FF0000"/>
                </a:solidFill>
                <a:latin typeface="Noto Naskh Arabic UI"/>
              </a:rPr>
              <a:t>4- مرحلة </a:t>
            </a:r>
            <a:r>
              <a:rPr lang="ar-IQ" sz="3200" b="1" dirty="0">
                <a:solidFill>
                  <a:srgbClr val="FF0000"/>
                </a:solidFill>
                <a:latin typeface="Noto Naskh Arabic UI"/>
              </a:rPr>
              <a:t>العمليات المجردة</a:t>
            </a:r>
          </a:p>
          <a:p>
            <a:r>
              <a:rPr lang="ar-IQ" sz="3200" b="1" dirty="0">
                <a:solidFill>
                  <a:srgbClr val="222222"/>
                </a:solidFill>
                <a:latin typeface="Noto Naskh Arabic UI"/>
              </a:rPr>
              <a:t>هي المرحلة الممتدة من 11 عامًا إلى الكبر، ويتعلم الأطفال فيها استخدام المنطق وخلق النظريات.</a:t>
            </a:r>
          </a:p>
          <a:p>
            <a:r>
              <a:rPr lang="ar-IQ" sz="3200" b="1" dirty="0">
                <a:solidFill>
                  <a:srgbClr val="222222"/>
                </a:solidFill>
                <a:latin typeface="Noto Naskh Arabic UI"/>
              </a:rPr>
              <a:t>وتعتبر المرحلة النهائية من التطور المعرفي، ويتعلم فيها الطفل قواعد أكثر تطورًا من المنطق تمكنه من استخدام أدوارٍ منطقيةٍ لفهم المواضيع المجردة وحل المشاكل، كما يصبح قادرًا على تحليل البيئة ويتجاوز حدود فهم الأشياء والحقائق ليصل إلى البحث عن حلولٍ </a:t>
            </a:r>
            <a:r>
              <a:rPr lang="ar-IQ" sz="3200" b="1" dirty="0" smtClean="0">
                <a:solidFill>
                  <a:srgbClr val="222222"/>
                </a:solidFill>
                <a:latin typeface="Noto Naskh Arabic UI"/>
              </a:rPr>
              <a:t>للمشاكل.</a:t>
            </a:r>
            <a:endParaRPr lang="ar-IQ" sz="3200" b="1" i="0" dirty="0">
              <a:solidFill>
                <a:srgbClr val="222222"/>
              </a:solidFill>
              <a:effectLst/>
              <a:latin typeface="Noto Naskh Arabic UI"/>
            </a:endParaRPr>
          </a:p>
        </p:txBody>
      </p:sp>
    </p:spTree>
    <p:extLst>
      <p:ext uri="{BB962C8B-B14F-4D97-AF65-F5344CB8AC3E}">
        <p14:creationId xmlns:p14="http://schemas.microsoft.com/office/powerpoint/2010/main" val="15461360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260648"/>
            <a:ext cx="8424936" cy="5693866"/>
          </a:xfrm>
          <a:prstGeom prst="rect">
            <a:avLst/>
          </a:prstGeom>
        </p:spPr>
        <p:txBody>
          <a:bodyPr wrap="square">
            <a:spAutoFit/>
          </a:bodyPr>
          <a:lstStyle/>
          <a:p>
            <a:r>
              <a:rPr lang="ar-IQ" sz="2800" b="1" dirty="0" smtClean="0">
                <a:solidFill>
                  <a:srgbClr val="FF0000"/>
                </a:solidFill>
              </a:rPr>
              <a:t>وفيما </a:t>
            </a:r>
            <a:r>
              <a:rPr lang="ar-IQ" sz="2800" b="1" dirty="0">
                <a:solidFill>
                  <a:srgbClr val="FF0000"/>
                </a:solidFill>
              </a:rPr>
              <a:t>يلي أهم الخصائص المميزة لهذه المرحلة : </a:t>
            </a:r>
            <a:endParaRPr lang="ar-IQ" sz="2800" b="1" dirty="0" smtClean="0">
              <a:solidFill>
                <a:srgbClr val="FF0000"/>
              </a:solidFill>
            </a:endParaRPr>
          </a:p>
          <a:p>
            <a:r>
              <a:rPr lang="ar-IQ" sz="2800" b="1" dirty="0" smtClean="0"/>
              <a:t>أولا</a:t>
            </a:r>
            <a:r>
              <a:rPr lang="ar-IQ" sz="2800" b="1" dirty="0"/>
              <a:t>: يدرك أن الأساليب </a:t>
            </a:r>
            <a:r>
              <a:rPr lang="ar-IQ" sz="2800" b="1" dirty="0" smtClean="0"/>
              <a:t>والأنماط التفكيرية </a:t>
            </a:r>
            <a:r>
              <a:rPr lang="ar-IQ" sz="2800" b="1" dirty="0"/>
              <a:t>في المراحل السابقة قد لا تفي بالغرض لحل العديد من المشكلات، لذلك يقل </a:t>
            </a:r>
            <a:r>
              <a:rPr lang="ar-IQ" sz="2800" b="1" dirty="0" smtClean="0"/>
              <a:t>اعتماده </a:t>
            </a:r>
            <a:r>
              <a:rPr lang="ar-IQ" sz="2800" b="1" dirty="0"/>
              <a:t>على الأساليب المرتبطة بالمعالجات المادية، ويصبح أكرث </a:t>
            </a:r>
            <a:r>
              <a:rPr lang="ar-IQ" sz="2800" b="1" dirty="0" smtClean="0"/>
              <a:t>اعتمادا </a:t>
            </a:r>
            <a:r>
              <a:rPr lang="ar-IQ" sz="2800" b="1" dirty="0"/>
              <a:t>على أساليب </a:t>
            </a:r>
            <a:r>
              <a:rPr lang="ar-IQ" sz="2800" b="1" dirty="0" smtClean="0"/>
              <a:t>التفكير </a:t>
            </a:r>
            <a:r>
              <a:rPr lang="ar-IQ" sz="2800" b="1" dirty="0"/>
              <a:t>المجرد . </a:t>
            </a:r>
            <a:endParaRPr lang="ar-IQ" sz="2800" b="1" dirty="0" smtClean="0"/>
          </a:p>
          <a:p>
            <a:r>
              <a:rPr lang="ar-IQ" sz="2800" b="1" dirty="0" smtClean="0"/>
              <a:t>ثانيا</a:t>
            </a:r>
            <a:r>
              <a:rPr lang="ar-IQ" sz="2800" b="1" dirty="0"/>
              <a:t>: تنمو القدرة لديه على وضع الفروض وإجراء </a:t>
            </a:r>
            <a:r>
              <a:rPr lang="ar-IQ" sz="2800" b="1" dirty="0" smtClean="0"/>
              <a:t>المحاكمات </a:t>
            </a:r>
            <a:r>
              <a:rPr lang="ar-IQ" sz="2800" b="1" dirty="0"/>
              <a:t>العقلية والاختبار لهذه الفروض للتأكد من صدقها أو عدمه، فهو يلجأ إلى الاستدلال العقلي كمحك رئيسي للوصول إلى نتائج معينة. ويتضح ذلك جليا في زيادة قدراته على عمل الاستدلالات والاستنتاجات المنطقية بعيدا عن الأشياء أو الموضوعات المادية </a:t>
            </a:r>
            <a:r>
              <a:rPr lang="ar-IQ" sz="2800" b="1" dirty="0" smtClean="0"/>
              <a:t>.</a:t>
            </a:r>
          </a:p>
          <a:p>
            <a:r>
              <a:rPr lang="ar-IQ" sz="2800" b="1" dirty="0" smtClean="0"/>
              <a:t> </a:t>
            </a:r>
            <a:r>
              <a:rPr lang="ar-IQ" sz="2800" b="1" dirty="0"/>
              <a:t>ثالثا: تنمو القدرة على </a:t>
            </a:r>
            <a:r>
              <a:rPr lang="ar-IQ" sz="2800" b="1" dirty="0" smtClean="0"/>
              <a:t>التفكير المنظم </a:t>
            </a:r>
            <a:r>
              <a:rPr lang="ar-IQ" sz="2800" b="1" dirty="0"/>
              <a:t>والبحث في جميع الأسباب المحتملة لحدوث ظاهرة ما، فهو يفكر </a:t>
            </a:r>
            <a:r>
              <a:rPr lang="ar-IQ" sz="2800" b="1" dirty="0" smtClean="0"/>
              <a:t>فيما </a:t>
            </a:r>
            <a:r>
              <a:rPr lang="ar-IQ" sz="2800" b="1" dirty="0"/>
              <a:t>وراء الحاضر ويركز على العلاقات </a:t>
            </a:r>
            <a:r>
              <a:rPr lang="ar-IQ" sz="2800" b="1" dirty="0" smtClean="0"/>
              <a:t>أكثر </a:t>
            </a:r>
            <a:r>
              <a:rPr lang="ar-IQ" sz="2800" b="1" dirty="0"/>
              <a:t>من </a:t>
            </a:r>
            <a:r>
              <a:rPr lang="ar-IQ" sz="2800" b="1" dirty="0" smtClean="0"/>
              <a:t>المحتوى. </a:t>
            </a:r>
            <a:endParaRPr lang="en-US" sz="2800" b="1" dirty="0"/>
          </a:p>
        </p:txBody>
      </p:sp>
    </p:spTree>
    <p:extLst>
      <p:ext uri="{BB962C8B-B14F-4D97-AF65-F5344CB8AC3E}">
        <p14:creationId xmlns:p14="http://schemas.microsoft.com/office/powerpoint/2010/main" val="17622600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640960" cy="5016758"/>
          </a:xfrm>
          <a:prstGeom prst="rect">
            <a:avLst/>
          </a:prstGeom>
        </p:spPr>
        <p:txBody>
          <a:bodyPr wrap="square">
            <a:spAutoFit/>
          </a:bodyPr>
          <a:lstStyle/>
          <a:p>
            <a:r>
              <a:rPr lang="ar-IQ" sz="3200" b="1" dirty="0"/>
              <a:t>رابعا: منو القدرات على التعليل </a:t>
            </a:r>
            <a:r>
              <a:rPr lang="ar-IQ" sz="3200" b="1" dirty="0" smtClean="0"/>
              <a:t>الاستقرائي </a:t>
            </a:r>
            <a:r>
              <a:rPr lang="ar-IQ" sz="3200" b="1" dirty="0"/>
              <a:t>والذي يتجلى في استخدام بعض الملاحظات المحددة للوصول إلى </a:t>
            </a:r>
            <a:r>
              <a:rPr lang="ar-IQ" sz="3200" b="1" dirty="0" smtClean="0"/>
              <a:t>تعميمات </a:t>
            </a:r>
            <a:r>
              <a:rPr lang="ar-IQ" sz="3200" b="1" dirty="0"/>
              <a:t>ومبادئ معينة؛ أي التفكري الذي يسري من الجزء إلى الكل، كذلك التفكري الاستنتاجي الذي يتمثل في الوصول إلى وقائع وأحداث جزئية من خلال القواعد </a:t>
            </a:r>
            <a:r>
              <a:rPr lang="ar-IQ" sz="3200" b="1" dirty="0" smtClean="0"/>
              <a:t>والتعميمات </a:t>
            </a:r>
            <a:r>
              <a:rPr lang="ar-IQ" sz="3200" b="1" dirty="0"/>
              <a:t>. </a:t>
            </a:r>
            <a:endParaRPr lang="ar-IQ" sz="3200" b="1" dirty="0" smtClean="0"/>
          </a:p>
          <a:p>
            <a:r>
              <a:rPr lang="ar-IQ" sz="3200" b="1" dirty="0" smtClean="0"/>
              <a:t>خامسا</a:t>
            </a:r>
            <a:r>
              <a:rPr lang="ar-IQ" sz="3200" b="1" dirty="0"/>
              <a:t>: مع نهاية هذه المرحلة تنمو لدى الفرد مفاهيم المساحة والحرارة والسرعة والحجم والكثافة، ويبدأ بتكوين المفاهيم المجردة التي ليس لها </a:t>
            </a:r>
            <a:r>
              <a:rPr lang="ar-IQ" sz="3200" b="1" dirty="0" smtClean="0"/>
              <a:t>تمثيل </a:t>
            </a:r>
            <a:r>
              <a:rPr lang="ar-IQ" sz="3200" b="1" dirty="0"/>
              <a:t>مادي محسوس في الواقع، </a:t>
            </a:r>
            <a:r>
              <a:rPr lang="ar-IQ" sz="3200" b="1" dirty="0" smtClean="0"/>
              <a:t>وإنما </a:t>
            </a:r>
            <a:r>
              <a:rPr lang="ar-IQ" sz="3200" b="1" dirty="0"/>
              <a:t>يستدل عليها من خلال </a:t>
            </a:r>
            <a:r>
              <a:rPr lang="ar-IQ" sz="3200" b="1" dirty="0" smtClean="0"/>
              <a:t>معانيها </a:t>
            </a:r>
            <a:r>
              <a:rPr lang="ar-IQ" sz="3200" b="1" dirty="0"/>
              <a:t>أو الآثار الدالة عليها كمفاهيم العدل والحرية والأمانة </a:t>
            </a:r>
            <a:r>
              <a:rPr lang="ar-IQ" sz="3200" b="1" dirty="0" smtClean="0"/>
              <a:t>والديمقراطية </a:t>
            </a:r>
            <a:r>
              <a:rPr lang="ar-IQ" sz="3200" b="1" dirty="0"/>
              <a:t>وغريها </a:t>
            </a:r>
            <a:r>
              <a:rPr lang="ar-IQ" sz="3200" b="1" dirty="0" smtClean="0"/>
              <a:t>.</a:t>
            </a:r>
            <a:endParaRPr lang="en-US" sz="3200" b="1" dirty="0"/>
          </a:p>
        </p:txBody>
      </p:sp>
    </p:spTree>
    <p:extLst>
      <p:ext uri="{BB962C8B-B14F-4D97-AF65-F5344CB8AC3E}">
        <p14:creationId xmlns:p14="http://schemas.microsoft.com/office/powerpoint/2010/main" val="30869227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856984" cy="6381234"/>
          </a:xfrm>
          <a:prstGeom prst="rect">
            <a:avLst/>
          </a:prstGeom>
        </p:spPr>
        <p:txBody>
          <a:bodyPr wrap="square">
            <a:spAutoFit/>
          </a:bodyPr>
          <a:lstStyle/>
          <a:p>
            <a:pPr algn="just">
              <a:spcAft>
                <a:spcPts val="1000"/>
              </a:spcAft>
            </a:pPr>
            <a:r>
              <a:rPr lang="ar-IQ" sz="2800" b="1" dirty="0" smtClean="0">
                <a:solidFill>
                  <a:srgbClr val="FF0000"/>
                </a:solidFill>
                <a:ea typeface="Times New Roman"/>
                <a:cs typeface="Simplified Arabic"/>
              </a:rPr>
              <a:t>- </a:t>
            </a:r>
            <a:r>
              <a:rPr lang="ar-SA" sz="2800" b="1" dirty="0" smtClean="0">
                <a:solidFill>
                  <a:srgbClr val="FF0000"/>
                </a:solidFill>
                <a:ea typeface="Times New Roman"/>
                <a:cs typeface="Simplified Arabic"/>
              </a:rPr>
              <a:t>مفهوم </a:t>
            </a:r>
            <a:r>
              <a:rPr lang="ar-SA" sz="2800" b="1" dirty="0">
                <a:solidFill>
                  <a:srgbClr val="FF0000"/>
                </a:solidFill>
                <a:ea typeface="Times New Roman"/>
                <a:cs typeface="Simplified Arabic"/>
              </a:rPr>
              <a:t>النمو( </a:t>
            </a:r>
            <a:r>
              <a:rPr lang="en-US" sz="2800" b="1" dirty="0">
                <a:solidFill>
                  <a:srgbClr val="FF0000"/>
                </a:solidFill>
                <a:latin typeface="Simplified Arabic"/>
                <a:ea typeface="Times New Roman"/>
                <a:cs typeface="Arial"/>
              </a:rPr>
              <a:t>growth</a:t>
            </a:r>
            <a:r>
              <a:rPr lang="ar-IQ" sz="2800" b="1" dirty="0">
                <a:solidFill>
                  <a:srgbClr val="FF0000"/>
                </a:solidFill>
                <a:ea typeface="Times New Roman"/>
                <a:cs typeface="Simplified Arabic"/>
              </a:rPr>
              <a:t> </a:t>
            </a:r>
            <a:r>
              <a:rPr lang="ar-IQ" sz="2800" b="1" dirty="0" smtClean="0">
                <a:solidFill>
                  <a:srgbClr val="FF0000"/>
                </a:solidFill>
                <a:ea typeface="Times New Roman"/>
                <a:cs typeface="Simplified Arabic"/>
              </a:rPr>
              <a:t>)</a:t>
            </a:r>
            <a:r>
              <a:rPr lang="ar-IQ" sz="2800" b="1" dirty="0" smtClean="0">
                <a:solidFill>
                  <a:srgbClr val="FF0000"/>
                </a:solidFill>
                <a:ea typeface="Times New Roman"/>
                <a:cs typeface="Arial"/>
              </a:rPr>
              <a:t>  </a:t>
            </a:r>
            <a:r>
              <a:rPr lang="ar-IQ" sz="2800" b="1" dirty="0" smtClean="0">
                <a:ea typeface="Times New Roman"/>
                <a:cs typeface="Arial"/>
              </a:rPr>
              <a:t>:</a:t>
            </a:r>
            <a:r>
              <a:rPr lang="ar-IQ" sz="2800" b="1" dirty="0" smtClean="0">
                <a:ea typeface="Times New Roman"/>
                <a:cs typeface="Simplified Arabic"/>
              </a:rPr>
              <a:t>النمو </a:t>
            </a:r>
            <a:r>
              <a:rPr lang="ar-IQ" sz="2800" b="1" dirty="0">
                <a:ea typeface="Times New Roman"/>
                <a:cs typeface="Simplified Arabic"/>
              </a:rPr>
              <a:t>بمعناه النفسي يعني ( مجموعة التغيرات الجسمية والفسيولوجية من حيث الطول والوزن والحجم والتغيرات التي تحدث في أجهزة الجسم المختلفة والتغيرات العقلية المعرفية والتغيرات السلوكية الانفعالية والاجتماعية التي يمر بها الفرد في مراحل نموه المختلفة ) . </a:t>
            </a:r>
            <a:endParaRPr lang="en-US" sz="2800" b="1" dirty="0">
              <a:ea typeface="Times New Roman"/>
              <a:cs typeface="Arial"/>
            </a:endParaRPr>
          </a:p>
          <a:p>
            <a:pPr marL="342900" lvl="0" indent="-342900" algn="just">
              <a:spcAft>
                <a:spcPts val="1000"/>
              </a:spcAft>
              <a:buFont typeface="Symbol"/>
              <a:buChar char=""/>
            </a:pPr>
            <a:r>
              <a:rPr lang="ar-IQ" sz="2800" b="1" dirty="0">
                <a:ea typeface="Times New Roman"/>
                <a:cs typeface="Simplified Arabic"/>
              </a:rPr>
              <a:t>جوانب النمو : للنمو مظهران رئيسان يحددان الاتجاه في دراسة علم نفس النمو هما :- </a:t>
            </a:r>
            <a:r>
              <a:rPr lang="ar-IQ" sz="2800" b="1" dirty="0" smtClean="0">
                <a:ea typeface="Times New Roman"/>
                <a:cs typeface="Simplified Arabic"/>
              </a:rPr>
              <a:t>  </a:t>
            </a:r>
            <a:r>
              <a:rPr lang="ar-IQ" sz="2800" b="1" dirty="0" smtClean="0">
                <a:solidFill>
                  <a:srgbClr val="FF0000"/>
                </a:solidFill>
                <a:ea typeface="Times New Roman"/>
                <a:cs typeface="Simplified Arabic"/>
              </a:rPr>
              <a:t>1- </a:t>
            </a:r>
            <a:r>
              <a:rPr lang="ar-IQ" sz="2800" b="1" dirty="0">
                <a:solidFill>
                  <a:srgbClr val="FF0000"/>
                </a:solidFill>
                <a:ea typeface="Times New Roman"/>
                <a:cs typeface="Simplified Arabic"/>
              </a:rPr>
              <a:t>النمو العضوي ( التكويني أو البنائي ) </a:t>
            </a:r>
            <a:r>
              <a:rPr lang="ar-IQ" sz="2800" b="1" dirty="0">
                <a:ea typeface="Times New Roman"/>
                <a:cs typeface="Simplified Arabic"/>
              </a:rPr>
              <a:t>يتمثل في التغيرات العضوية والجسمية من حيث صفات الجسم الخاصة كالطول والوزن , والنمو الفسيولوجي من حيث نمو أجهزة الجسم المختلفة مثل الجهاز العصبي والجهاز الدوري والتنفسي والقلب ... الخ , والنمو الحسي وهكذا . </a:t>
            </a:r>
            <a:endParaRPr lang="en-US" sz="2800" b="1" dirty="0">
              <a:ea typeface="Times New Roman"/>
              <a:cs typeface="Arial"/>
            </a:endParaRPr>
          </a:p>
          <a:p>
            <a:pPr algn="just">
              <a:spcAft>
                <a:spcPts val="1000"/>
              </a:spcAft>
            </a:pPr>
            <a:r>
              <a:rPr lang="ar-IQ" sz="2800" b="1" dirty="0">
                <a:ea typeface="Times New Roman"/>
                <a:cs typeface="Simplified Arabic"/>
              </a:rPr>
              <a:t>2</a:t>
            </a:r>
            <a:r>
              <a:rPr lang="ar-IQ" sz="2800" b="1" dirty="0">
                <a:solidFill>
                  <a:srgbClr val="FF0000"/>
                </a:solidFill>
                <a:ea typeface="Times New Roman"/>
                <a:cs typeface="Simplified Arabic"/>
              </a:rPr>
              <a:t>- النمو الوظيفي ( السلوكي ) </a:t>
            </a:r>
            <a:r>
              <a:rPr lang="ar-IQ" sz="2800" b="1" dirty="0">
                <a:ea typeface="Times New Roman"/>
                <a:cs typeface="Simplified Arabic"/>
              </a:rPr>
              <a:t>يتمثل بنمو الوظائف النفسية التي تتمثل في تزايد القدرة </a:t>
            </a:r>
            <a:r>
              <a:rPr lang="ar-IQ" sz="2800" b="1" dirty="0" smtClean="0">
                <a:ea typeface="Times New Roman"/>
                <a:cs typeface="Simplified Arabic"/>
              </a:rPr>
              <a:t>على </a:t>
            </a:r>
            <a:r>
              <a:rPr lang="ar-IQ" sz="2800" b="1" dirty="0">
                <a:ea typeface="Times New Roman"/>
                <a:cs typeface="Simplified Arabic"/>
              </a:rPr>
              <a:t>التعلم والتذكر والاستنتاج وحل المشكلات والإبداع  والاستقرار الانفعالي والنمو الاجتماعي والنمو الحركي والنمو الأخلاقي ...  الخ في مراحل النمو المختلفة .</a:t>
            </a:r>
            <a:endParaRPr lang="en-US" sz="2800" b="1" dirty="0">
              <a:ea typeface="Times New Roman"/>
              <a:cs typeface="Arial"/>
            </a:endParaRPr>
          </a:p>
        </p:txBody>
      </p:sp>
    </p:spTree>
    <p:extLst>
      <p:ext uri="{BB962C8B-B14F-4D97-AF65-F5344CB8AC3E}">
        <p14:creationId xmlns:p14="http://schemas.microsoft.com/office/powerpoint/2010/main" val="15840509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6554" y="1196752"/>
            <a:ext cx="8496944" cy="5632311"/>
          </a:xfrm>
          <a:prstGeom prst="rect">
            <a:avLst/>
          </a:prstGeom>
        </p:spPr>
        <p:txBody>
          <a:bodyPr wrap="square">
            <a:spAutoFit/>
          </a:bodyPr>
          <a:lstStyle/>
          <a:p>
            <a:r>
              <a:rPr lang="ar-IQ" sz="2400" b="1" dirty="0"/>
              <a:t>افتراضات النظرية البنائية حول التعلم </a:t>
            </a:r>
            <a:r>
              <a:rPr lang="en-US" sz="2400" b="1" dirty="0" smtClean="0"/>
              <a:t>: </a:t>
            </a:r>
            <a:endParaRPr lang="ar-IQ" sz="2400" b="1" dirty="0" smtClean="0"/>
          </a:p>
          <a:p>
            <a:r>
              <a:rPr lang="ar-IQ" sz="2400" b="1" dirty="0" smtClean="0"/>
              <a:t>- يثري </a:t>
            </a:r>
            <a:r>
              <a:rPr lang="ar-IQ" sz="2400" b="1" dirty="0" err="1"/>
              <a:t>بياجيه</a:t>
            </a:r>
            <a:r>
              <a:rPr lang="ar-IQ" sz="2400" b="1" dirty="0"/>
              <a:t> العديد من المسائل حول موضوع التعلم، فهو لا يؤمن بأن التعلم هو مجرد </a:t>
            </a:r>
            <a:r>
              <a:rPr lang="ar-IQ" sz="2400" b="1" dirty="0" err="1" smtClean="0"/>
              <a:t>تغرالتغير</a:t>
            </a:r>
            <a:r>
              <a:rPr lang="ar-IQ" sz="2400" b="1" dirty="0" smtClean="0"/>
              <a:t> </a:t>
            </a:r>
            <a:r>
              <a:rPr lang="ar-IQ" sz="2400" b="1" dirty="0"/>
              <a:t>الذي ينشأ عن عمليات التأمل </a:t>
            </a:r>
            <a:r>
              <a:rPr lang="ar-IQ" sz="2400" b="1" dirty="0" smtClean="0"/>
              <a:t>المعرفي وحول </a:t>
            </a:r>
            <a:r>
              <a:rPr lang="ar-IQ" sz="2400" b="1" dirty="0"/>
              <a:t>علاقة التعزيز بالسلوك، فهو يرى بأن المعززات الخارجية التي </a:t>
            </a:r>
            <a:r>
              <a:rPr lang="ar-IQ" sz="2400" b="1" dirty="0" smtClean="0"/>
              <a:t>تأتي </a:t>
            </a:r>
            <a:r>
              <a:rPr lang="ar-IQ" sz="2400" b="1" dirty="0"/>
              <a:t>من البيئة كالهدايا والألعاب والحلوى </a:t>
            </a:r>
            <a:r>
              <a:rPr lang="ar-IQ" sz="2400" b="1" dirty="0" smtClean="0"/>
              <a:t>وغيرها لا </a:t>
            </a:r>
            <a:r>
              <a:rPr lang="ar-IQ" sz="2400" b="1" dirty="0"/>
              <a:t>تشكل عاملا </a:t>
            </a:r>
            <a:r>
              <a:rPr lang="ar-IQ" sz="2400" b="1" dirty="0" smtClean="0"/>
              <a:t>حاسما </a:t>
            </a:r>
            <a:r>
              <a:rPr lang="ar-IQ" sz="2400" b="1" dirty="0"/>
              <a:t>للتعلم، في </a:t>
            </a:r>
            <a:r>
              <a:rPr lang="ar-IQ" sz="2400" b="1" dirty="0" smtClean="0"/>
              <a:t>حين </a:t>
            </a:r>
            <a:r>
              <a:rPr lang="ar-IQ" sz="2400" b="1" dirty="0"/>
              <a:t>أن التعزيز الحقيقي هو ذلك الذي ينبع عن أفكار الفرد عن ذاته . </a:t>
            </a:r>
            <a:endParaRPr lang="ar-IQ" sz="2400" b="1" dirty="0" smtClean="0"/>
          </a:p>
          <a:p>
            <a:pPr marL="342900" indent="-342900">
              <a:buFontTx/>
              <a:buChar char="-"/>
            </a:pPr>
            <a:r>
              <a:rPr lang="ar-IQ" sz="2400" b="1" dirty="0" smtClean="0"/>
              <a:t>ويرى </a:t>
            </a:r>
            <a:r>
              <a:rPr lang="ar-IQ" sz="2400" b="1" dirty="0" err="1"/>
              <a:t>بياجيه</a:t>
            </a:r>
            <a:r>
              <a:rPr lang="ar-IQ" sz="2400" b="1" dirty="0"/>
              <a:t> أن التعلم عملية تقوم على الوعي وتحكمها قواعد خاصة؛ فالأداء لدى الفرد لا يتحسن وفقا لعدد من المحاولات التي يقوم بها، </a:t>
            </a:r>
            <a:r>
              <a:rPr lang="ar-IQ" sz="2400" b="1" dirty="0" smtClean="0"/>
              <a:t>وإنما اعتمادا </a:t>
            </a:r>
            <a:r>
              <a:rPr lang="ar-IQ" sz="2400" b="1" dirty="0"/>
              <a:t>على قدراته في التوصل إلى قاعدة أو معنى عام، </a:t>
            </a:r>
            <a:endParaRPr lang="ar-IQ" sz="2400" b="1" dirty="0" smtClean="0"/>
          </a:p>
          <a:p>
            <a:pPr marL="342900" indent="-342900">
              <a:buFontTx/>
              <a:buChar char="-"/>
            </a:pPr>
            <a:r>
              <a:rPr lang="ar-IQ" sz="2400" b="1" dirty="0" smtClean="0"/>
              <a:t>وبذلك </a:t>
            </a:r>
            <a:r>
              <a:rPr lang="ar-IQ" sz="2400" b="1" dirty="0"/>
              <a:t>يرى </a:t>
            </a:r>
            <a:r>
              <a:rPr lang="ar-IQ" sz="2400" b="1" dirty="0" err="1"/>
              <a:t>بياجيه</a:t>
            </a:r>
            <a:r>
              <a:rPr lang="ar-IQ" sz="2400" b="1" dirty="0"/>
              <a:t> أن الفرد لا يتعلم استجابات، </a:t>
            </a:r>
            <a:r>
              <a:rPr lang="ar-IQ" sz="2400" b="1" dirty="0" smtClean="0"/>
              <a:t>وإنما </a:t>
            </a:r>
            <a:r>
              <a:rPr lang="ar-IQ" sz="2400" b="1" dirty="0"/>
              <a:t>يشكل مخططات أو بنى معرفية في </a:t>
            </a:r>
            <a:r>
              <a:rPr lang="ar-IQ" sz="2400" b="1" dirty="0" smtClean="0"/>
              <a:t>ضوئها </a:t>
            </a:r>
            <a:r>
              <a:rPr lang="ar-IQ" sz="2400" b="1" dirty="0"/>
              <a:t>تتحدد </a:t>
            </a:r>
            <a:r>
              <a:rPr lang="ar-IQ" sz="2400" b="1" dirty="0" smtClean="0"/>
              <a:t>الأنماط </a:t>
            </a:r>
            <a:r>
              <a:rPr lang="ar-IQ" sz="2400" b="1" dirty="0"/>
              <a:t>السلوكية المناسبة </a:t>
            </a:r>
            <a:r>
              <a:rPr lang="ar-IQ" sz="2400" b="1" dirty="0" smtClean="0"/>
              <a:t>.</a:t>
            </a:r>
            <a:endParaRPr lang="ar-IQ" sz="2400" b="1" dirty="0"/>
          </a:p>
          <a:p>
            <a:pPr marL="342900" indent="-342900">
              <a:buFontTx/>
              <a:buChar char="-"/>
            </a:pPr>
            <a:r>
              <a:rPr lang="ar-IQ" sz="2400" b="1" dirty="0" smtClean="0"/>
              <a:t> فيما يتعلق بمحددات </a:t>
            </a:r>
            <a:r>
              <a:rPr lang="ar-IQ" sz="2400" b="1" dirty="0"/>
              <a:t>التعلم، فهو يرفض اعتبار التعزيز أو العقاب (الحوادث البيئية الخارجية) على أنها محددات للسلوك كام هو الحال عند </a:t>
            </a:r>
            <a:r>
              <a:rPr lang="ar-IQ" sz="2400" b="1" dirty="0" err="1" smtClean="0"/>
              <a:t>سكنر</a:t>
            </a:r>
            <a:r>
              <a:rPr lang="ar-IQ" sz="2400" b="1" dirty="0" smtClean="0"/>
              <a:t>، </a:t>
            </a:r>
            <a:r>
              <a:rPr lang="ar-IQ" sz="2400" b="1" dirty="0"/>
              <a:t>أو أن الحاجة إلى خفض الدافع هو المحدد </a:t>
            </a:r>
            <a:r>
              <a:rPr lang="ar-IQ" sz="2400" b="1" dirty="0" smtClean="0"/>
              <a:t>كما </a:t>
            </a:r>
            <a:r>
              <a:rPr lang="ar-IQ" sz="2400" b="1" dirty="0"/>
              <a:t>هو الحال في نظرية هل، بل يعتبر عامل التوازن هو العامل الخاص المحدد للتعلم والسلوك </a:t>
            </a:r>
            <a:r>
              <a:rPr lang="ar-IQ" sz="2400" dirty="0" smtClean="0"/>
              <a:t>.</a:t>
            </a:r>
            <a:endParaRPr lang="en-US" sz="2400" b="1" dirty="0" smtClean="0"/>
          </a:p>
        </p:txBody>
      </p:sp>
    </p:spTree>
    <p:extLst>
      <p:ext uri="{BB962C8B-B14F-4D97-AF65-F5344CB8AC3E}">
        <p14:creationId xmlns:p14="http://schemas.microsoft.com/office/powerpoint/2010/main" val="29060287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2136339"/>
            <a:ext cx="8928992" cy="4154984"/>
          </a:xfrm>
          <a:prstGeom prst="rect">
            <a:avLst/>
          </a:prstGeom>
        </p:spPr>
        <p:txBody>
          <a:bodyPr wrap="square">
            <a:spAutoFit/>
          </a:bodyPr>
          <a:lstStyle/>
          <a:p>
            <a:pPr marL="342900" indent="-342900">
              <a:buFontTx/>
              <a:buChar char="-"/>
            </a:pPr>
            <a:r>
              <a:rPr lang="ar-IQ" sz="2400" b="1" dirty="0" smtClean="0"/>
              <a:t>يؤكد </a:t>
            </a:r>
            <a:r>
              <a:rPr lang="ar-IQ" sz="2400" b="1" dirty="0" err="1"/>
              <a:t>بياجيه</a:t>
            </a:r>
            <a:r>
              <a:rPr lang="ar-IQ" sz="2400" b="1" dirty="0"/>
              <a:t> أن التعلم هو حالة خاصة من حالات النمو، إذ يتوقف تعلم بعض الخبرات </a:t>
            </a:r>
            <a:r>
              <a:rPr lang="ar-IQ" sz="2400" b="1" dirty="0" err="1" smtClean="0"/>
              <a:t>والأنمناط</a:t>
            </a:r>
            <a:r>
              <a:rPr lang="ar-IQ" sz="2400" b="1" dirty="0" smtClean="0"/>
              <a:t> </a:t>
            </a:r>
            <a:r>
              <a:rPr lang="ar-IQ" sz="2400" b="1" dirty="0"/>
              <a:t>السلوكية على حدوث </a:t>
            </a:r>
            <a:r>
              <a:rPr lang="ar-IQ" sz="2400" b="1" dirty="0" err="1" smtClean="0"/>
              <a:t>تغيريت</a:t>
            </a:r>
            <a:r>
              <a:rPr lang="ar-IQ" sz="2400" b="1" dirty="0" smtClean="0"/>
              <a:t> </a:t>
            </a:r>
            <a:r>
              <a:rPr lang="ar-IQ" sz="2400" b="1" dirty="0"/>
              <a:t>أو تطور في البنى والعمليات المعرفية لدى الفرد. فالطفل مثلا لا يستطيع </a:t>
            </a:r>
            <a:r>
              <a:rPr lang="ar-IQ" sz="2400" b="1" dirty="0" smtClean="0"/>
              <a:t>تفسير </a:t>
            </a:r>
            <a:r>
              <a:rPr lang="ar-IQ" sz="2400" b="1" dirty="0"/>
              <a:t>العديد من المواقف ما مل يطور أو يكتسب مفهوم التعويض أو </a:t>
            </a:r>
            <a:r>
              <a:rPr lang="ar-IQ" sz="2400" b="1" dirty="0" err="1"/>
              <a:t>المقلوبية</a:t>
            </a:r>
            <a:r>
              <a:rPr lang="ar-IQ" sz="2400" b="1" dirty="0"/>
              <a:t> مثلا. ويتوقف تطور </a:t>
            </a:r>
            <a:r>
              <a:rPr lang="ar-IQ" sz="2400" b="1" dirty="0" err="1"/>
              <a:t>المعكوسية</a:t>
            </a:r>
            <a:r>
              <a:rPr lang="ar-IQ" sz="2400" b="1" dirty="0"/>
              <a:t> أو </a:t>
            </a:r>
            <a:r>
              <a:rPr lang="ar-IQ" sz="2400" b="1" dirty="0" err="1"/>
              <a:t>المقلوبية</a:t>
            </a:r>
            <a:r>
              <a:rPr lang="ar-IQ" sz="2400" b="1" dirty="0"/>
              <a:t> على قدرة الدماغ على إنتاج نظام معلومات متكامل ومترابط يربط بني الأجزاء المتناثرة من المعلومات، ويتم ذلك من خلال عملية تسمى بالتجريد </a:t>
            </a:r>
            <a:r>
              <a:rPr lang="ar-IQ" sz="2400" b="1" dirty="0" smtClean="0"/>
              <a:t>التأمل.</a:t>
            </a:r>
            <a:r>
              <a:rPr lang="ar-IQ" sz="2400" dirty="0"/>
              <a:t> </a:t>
            </a:r>
            <a:endParaRPr lang="ar-IQ" sz="2400" dirty="0" smtClean="0"/>
          </a:p>
          <a:p>
            <a:pPr marL="342900" indent="-342900">
              <a:buFontTx/>
              <a:buChar char="-"/>
            </a:pPr>
            <a:r>
              <a:rPr lang="ar-IQ" sz="2400" b="1" dirty="0" smtClean="0"/>
              <a:t>ويرى </a:t>
            </a:r>
            <a:r>
              <a:rPr lang="ar-IQ" sz="2400" b="1" dirty="0" err="1"/>
              <a:t>بياجيه</a:t>
            </a:r>
            <a:r>
              <a:rPr lang="ar-IQ" sz="2400" b="1" dirty="0"/>
              <a:t> أن التعلم ليس مجرد اكتساب خبرات ومعارف جديدة فحسب، بل يتضمن زيادة الوعي والحساسية لدى الفرد للطريقة التي تستطيع من خلالها أنشطته وأفكاره الإسهام في تكوين بناء معرفي </a:t>
            </a:r>
            <a:r>
              <a:rPr lang="ar-IQ" sz="2400" b="1" dirty="0" err="1" smtClean="0"/>
              <a:t>أكثرمرونة</a:t>
            </a:r>
            <a:r>
              <a:rPr lang="ar-IQ" sz="2400" b="1" dirty="0" smtClean="0"/>
              <a:t> </a:t>
            </a:r>
            <a:r>
              <a:rPr lang="ar-IQ" sz="2400" b="1" dirty="0"/>
              <a:t>وتكيفا مع هذا </a:t>
            </a:r>
            <a:r>
              <a:rPr lang="ar-IQ" sz="2400" b="1" dirty="0" smtClean="0"/>
              <a:t>العالم. </a:t>
            </a:r>
            <a:r>
              <a:rPr lang="ar-IQ" sz="2400" b="1" dirty="0"/>
              <a:t>وبهذا المنظور فإن التعلم يرتبط بالمعرفة عن الإجراءات والأساليب التي يستخدمها الفرد في تفاعلاته مع الأشياء وليس المعرفة عن الأشياء بحد </a:t>
            </a:r>
            <a:r>
              <a:rPr lang="ar-IQ" sz="2400" b="1" dirty="0" smtClean="0"/>
              <a:t>ذاتها.</a:t>
            </a:r>
            <a:endParaRPr lang="en-US" sz="2400" b="1" dirty="0"/>
          </a:p>
        </p:txBody>
      </p:sp>
    </p:spTree>
    <p:extLst>
      <p:ext uri="{BB962C8B-B14F-4D97-AF65-F5344CB8AC3E}">
        <p14:creationId xmlns:p14="http://schemas.microsoft.com/office/powerpoint/2010/main" val="14639791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3973" y="260648"/>
            <a:ext cx="8784976" cy="5262979"/>
          </a:xfrm>
          <a:prstGeom prst="rect">
            <a:avLst/>
          </a:prstGeom>
        </p:spPr>
        <p:txBody>
          <a:bodyPr wrap="square">
            <a:spAutoFit/>
          </a:bodyPr>
          <a:lstStyle/>
          <a:p>
            <a:pPr marL="342900" indent="-342900">
              <a:buFontTx/>
              <a:buChar char="-"/>
            </a:pPr>
            <a:r>
              <a:rPr lang="ar-IQ" sz="2400" b="1" dirty="0" smtClean="0"/>
              <a:t>يختلف </a:t>
            </a:r>
            <a:r>
              <a:rPr lang="ar-IQ" sz="2400" b="1" dirty="0" err="1"/>
              <a:t>بياجيه</a:t>
            </a:r>
            <a:r>
              <a:rPr lang="ar-IQ" sz="2400" b="1" dirty="0"/>
              <a:t> مع وجهة النظر السلوكية التي ترى أن الارتباطات تتشكل بني استجابات </a:t>
            </a:r>
            <a:r>
              <a:rPr lang="ar-IQ" sz="2400" b="1" dirty="0" smtClean="0"/>
              <a:t>ومثيرات </a:t>
            </a:r>
            <a:r>
              <a:rPr lang="ar-IQ" sz="2400" b="1" dirty="0"/>
              <a:t>يتم إدراكها على نحو مباشر؛ فهو يفترض أن الإدراك الحسي يتم توجيهه من قبل العمليات المعرفية، وأن مثل هذه العمليات بالأصل ليست ناتجة عن الإدراك الحسي. وبذلك فهو يرى أن القدرة على التفكري في الأشياء </a:t>
            </a:r>
            <a:r>
              <a:rPr lang="ar-IQ" sz="2400" b="1" dirty="0" smtClean="0"/>
              <a:t>بما </a:t>
            </a:r>
            <a:r>
              <a:rPr lang="ar-IQ" sz="2400" b="1" dirty="0"/>
              <a:t>هي ليست عليه أمر ضروري للإدراك ذي المعنى، </a:t>
            </a:r>
            <a:r>
              <a:rPr lang="ar-IQ" sz="2400" b="1" dirty="0" smtClean="0"/>
              <a:t>فالمثيرات </a:t>
            </a:r>
            <a:r>
              <a:rPr lang="ar-IQ" sz="2400" b="1" dirty="0"/>
              <a:t>لا يتم </a:t>
            </a:r>
            <a:r>
              <a:rPr lang="ar-IQ" sz="2400" b="1" dirty="0" smtClean="0"/>
              <a:t>تمييزها </a:t>
            </a:r>
            <a:r>
              <a:rPr lang="ar-IQ" sz="2400" b="1" dirty="0"/>
              <a:t>على نحو حسي مباشر، وإمنا من خلال عمليات معرفية تتمثل في إعطاء معاين لها عن طريق اعتبار ما ينبغي أن تكون عليه مثل هذه </a:t>
            </a:r>
            <a:r>
              <a:rPr lang="ar-IQ" sz="2400" b="1" dirty="0" smtClean="0"/>
              <a:t>المثيرات، اهتم </a:t>
            </a:r>
            <a:r>
              <a:rPr lang="ar-IQ" sz="2400" b="1" dirty="0" err="1"/>
              <a:t>بياجيه</a:t>
            </a:r>
            <a:r>
              <a:rPr lang="ar-IQ" sz="2400" b="1" dirty="0"/>
              <a:t> بالكيفية التي من خلالها </a:t>
            </a:r>
            <a:r>
              <a:rPr lang="ar-IQ" sz="2400" b="1" dirty="0" smtClean="0"/>
              <a:t>يتغير </a:t>
            </a:r>
            <a:r>
              <a:rPr lang="ar-IQ" sz="2400" b="1" dirty="0"/>
              <a:t>أسلوب المتعلم في فهم المشكلة التي </a:t>
            </a:r>
            <a:r>
              <a:rPr lang="ar-IQ" sz="2400" b="1" dirty="0" err="1"/>
              <a:t>يواجهها</a:t>
            </a:r>
            <a:r>
              <a:rPr lang="ar-IQ" sz="2400" b="1" dirty="0"/>
              <a:t>، فهو لا ينظر إلى التعلم على أنه عملية آلية بسيطة تتمثل في تشكيل ارتباطات </a:t>
            </a:r>
            <a:r>
              <a:rPr lang="ar-IQ" sz="2400" b="1" dirty="0" smtClean="0"/>
              <a:t>بين مثيرات </a:t>
            </a:r>
            <a:r>
              <a:rPr lang="ar-IQ" sz="2400" b="1" dirty="0"/>
              <a:t>واستجابات تقوى أو تضعف وفقا للخبرة المعززة أو فرص التدريب، ولكن يعتبره عملية خلق عضوية تعتمد على التفكري؛ فهو يرى أن التعلم هو تعلم إجراءات جديدة . </a:t>
            </a:r>
            <a:endParaRPr lang="ar-IQ" sz="2400" b="1" dirty="0" smtClean="0"/>
          </a:p>
          <a:p>
            <a:pPr marL="342900" indent="-342900">
              <a:buFontTx/>
              <a:buChar char="-"/>
            </a:pPr>
            <a:r>
              <a:rPr lang="ar-IQ" sz="2400" b="1" dirty="0" smtClean="0"/>
              <a:t>يؤكد </a:t>
            </a:r>
            <a:r>
              <a:rPr lang="ar-IQ" sz="2400" b="1" dirty="0" err="1"/>
              <a:t>بياجيه</a:t>
            </a:r>
            <a:r>
              <a:rPr lang="ar-IQ" sz="2400" b="1" dirty="0"/>
              <a:t> على ما يسمى بالتعلم القائم على المعنى لأنه من </a:t>
            </a:r>
            <a:r>
              <a:rPr lang="ar-IQ" sz="2400" b="1" dirty="0" smtClean="0"/>
              <a:t>أكثر </a:t>
            </a:r>
            <a:r>
              <a:rPr lang="ar-IQ" sz="2400" b="1" dirty="0"/>
              <a:t>الأنواع </a:t>
            </a:r>
            <a:r>
              <a:rPr lang="ar-IQ" sz="2400" b="1" dirty="0" smtClean="0"/>
              <a:t>ديمومة </a:t>
            </a:r>
            <a:r>
              <a:rPr lang="ar-IQ" sz="2400" b="1" dirty="0"/>
              <a:t>وانتقالا، ويرى أن مثل هذا التعلم يتطلب نوعا من التنظيم </a:t>
            </a:r>
            <a:r>
              <a:rPr lang="ar-IQ" sz="2400" b="1" dirty="0" smtClean="0"/>
              <a:t>الذاتي </a:t>
            </a:r>
            <a:r>
              <a:rPr lang="ar-IQ" sz="2400" b="1" dirty="0"/>
              <a:t>النشط الذي من خلاله يستطيع الفرد </a:t>
            </a:r>
            <a:r>
              <a:rPr lang="ar-IQ" sz="2400" b="1" dirty="0" smtClean="0"/>
              <a:t>تمثل </a:t>
            </a:r>
            <a:r>
              <a:rPr lang="ar-IQ" sz="2400" b="1" dirty="0"/>
              <a:t>هذا </a:t>
            </a:r>
            <a:r>
              <a:rPr lang="ar-IQ" sz="2400" b="1" dirty="0" smtClean="0"/>
              <a:t>العالم </a:t>
            </a:r>
            <a:r>
              <a:rPr lang="ar-IQ" sz="2400" b="1" dirty="0"/>
              <a:t>وإعادة إنتاجه في </a:t>
            </a:r>
            <a:r>
              <a:rPr lang="ar-IQ" sz="2400" b="1" dirty="0" smtClean="0"/>
              <a:t>أنماط </a:t>
            </a:r>
            <a:r>
              <a:rPr lang="ar-IQ" sz="2400" b="1" dirty="0"/>
              <a:t>فكرية خلاقة جديدة </a:t>
            </a:r>
            <a:r>
              <a:rPr lang="ar-IQ" sz="2400" b="1" dirty="0" smtClean="0"/>
              <a:t>.</a:t>
            </a:r>
            <a:endParaRPr lang="en-US" sz="2400" b="1" dirty="0"/>
          </a:p>
        </p:txBody>
      </p:sp>
    </p:spTree>
    <p:extLst>
      <p:ext uri="{BB962C8B-B14F-4D97-AF65-F5344CB8AC3E}">
        <p14:creationId xmlns:p14="http://schemas.microsoft.com/office/powerpoint/2010/main" val="461966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548680"/>
            <a:ext cx="8280920" cy="5570756"/>
          </a:xfrm>
          <a:prstGeom prst="rect">
            <a:avLst/>
          </a:prstGeom>
        </p:spPr>
        <p:txBody>
          <a:bodyPr wrap="square">
            <a:spAutoFit/>
          </a:bodyPr>
          <a:lstStyle/>
          <a:p>
            <a:r>
              <a:rPr lang="ar-IQ" sz="3600" b="1" dirty="0">
                <a:solidFill>
                  <a:srgbClr val="FF0000"/>
                </a:solidFill>
              </a:rPr>
              <a:t>مزايا </a:t>
            </a:r>
            <a:r>
              <a:rPr lang="ar-IQ" sz="3600" b="1" dirty="0" smtClean="0">
                <a:solidFill>
                  <a:srgbClr val="FF0000"/>
                </a:solidFill>
              </a:rPr>
              <a:t>التمثيل الرياضي </a:t>
            </a:r>
            <a:r>
              <a:rPr lang="ar-IQ" sz="3600" b="1" dirty="0">
                <a:solidFill>
                  <a:srgbClr val="FF0000"/>
                </a:solidFill>
              </a:rPr>
              <a:t>كما يراها ليفين: </a:t>
            </a:r>
            <a:endParaRPr lang="ar-IQ" sz="3600" b="1" dirty="0" smtClean="0">
              <a:solidFill>
                <a:srgbClr val="FF0000"/>
              </a:solidFill>
            </a:endParaRPr>
          </a:p>
          <a:p>
            <a:pPr algn="just"/>
            <a:r>
              <a:rPr lang="ar-IQ" sz="3200" b="1" dirty="0" smtClean="0"/>
              <a:t>1-التمثيل </a:t>
            </a:r>
            <a:r>
              <a:rPr lang="ar-IQ" sz="3200" b="1" dirty="0"/>
              <a:t>الرياضي يقتضي صياغة دقيقة على حين يتزايد احتمال عدم الدقة </a:t>
            </a:r>
            <a:r>
              <a:rPr lang="ar-IQ" sz="3200" b="1" dirty="0" smtClean="0"/>
              <a:t>والإبهام </a:t>
            </a:r>
            <a:r>
              <a:rPr lang="ar-IQ" sz="3200" b="1" dirty="0"/>
              <a:t>في التعريفات اللفظية</a:t>
            </a:r>
            <a:r>
              <a:rPr lang="ar-IQ" sz="3200" b="1" dirty="0" smtClean="0"/>
              <a:t>.</a:t>
            </a:r>
          </a:p>
          <a:p>
            <a:pPr algn="just"/>
            <a:r>
              <a:rPr lang="ar-IQ" sz="3200" b="1" dirty="0" smtClean="0"/>
              <a:t> </a:t>
            </a:r>
            <a:r>
              <a:rPr lang="ar-IQ" sz="3200" b="1" dirty="0"/>
              <a:t>2 -يمكن استخدام التمثيل الرياضي في إبراز المعلومات الهامة، باستخدامه في عمليات رياضية مختلفة </a:t>
            </a:r>
            <a:r>
              <a:rPr lang="ar-IQ" sz="3200" b="1" dirty="0" smtClean="0"/>
              <a:t>( </a:t>
            </a:r>
            <a:r>
              <a:rPr lang="ar-IQ" sz="3200" b="1" dirty="0"/>
              <a:t>التماس أطوال ا</a:t>
            </a:r>
            <a:r>
              <a:rPr lang="ar-IQ" sz="3200" b="1" dirty="0" smtClean="0"/>
              <a:t>لمجهولات </a:t>
            </a:r>
            <a:r>
              <a:rPr lang="ar-IQ" sz="3200" b="1" dirty="0"/>
              <a:t>– كتابة </a:t>
            </a:r>
            <a:r>
              <a:rPr lang="ar-IQ" sz="3200" b="1" dirty="0" smtClean="0"/>
              <a:t>المعادلات </a:t>
            </a:r>
            <a:r>
              <a:rPr lang="ar-IQ" sz="3200" b="1" dirty="0"/>
              <a:t>المنطقية التي تربط بين مختلف المفهومات- صياغة </a:t>
            </a:r>
            <a:r>
              <a:rPr lang="ar-IQ" sz="3200" b="1" dirty="0" smtClean="0"/>
              <a:t>العلاقة الوظيفية). </a:t>
            </a:r>
            <a:r>
              <a:rPr lang="ar-IQ" sz="3200" b="1" dirty="0"/>
              <a:t>في حين إن الكلمات تقود إلى المزيد من الكلمات</a:t>
            </a:r>
            <a:r>
              <a:rPr lang="ar-IQ" sz="3200" b="1" dirty="0" smtClean="0"/>
              <a:t>.</a:t>
            </a:r>
          </a:p>
          <a:p>
            <a:pPr algn="just"/>
            <a:r>
              <a:rPr lang="ar-IQ" sz="3200" b="1" dirty="0" smtClean="0"/>
              <a:t> </a:t>
            </a:r>
            <a:r>
              <a:rPr lang="ar-IQ" sz="3200" b="1" dirty="0"/>
              <a:t>3 -الرياضيات التي يستخدمها ليفين ذات طبيعة غير مترية، تصف في جوهرها </a:t>
            </a:r>
            <a:r>
              <a:rPr lang="ar-IQ" sz="3200" b="1" dirty="0" smtClean="0"/>
              <a:t>العلاقات والاتصالات </a:t>
            </a:r>
            <a:r>
              <a:rPr lang="ar-IQ" sz="3200" b="1" dirty="0"/>
              <a:t>القائمة بين </a:t>
            </a:r>
            <a:r>
              <a:rPr lang="ar-IQ" sz="3200" b="1" dirty="0" smtClean="0"/>
              <a:t>المجالات </a:t>
            </a:r>
            <a:r>
              <a:rPr lang="ar-IQ" sz="3200" b="1" dirty="0"/>
              <a:t>المكانية دون </a:t>
            </a:r>
            <a:r>
              <a:rPr lang="ar-IQ" sz="3200" b="1" dirty="0" smtClean="0"/>
              <a:t>مراعاة </a:t>
            </a:r>
            <a:r>
              <a:rPr lang="ar-IQ" sz="3200" b="1" dirty="0"/>
              <a:t>الحجم والشكل</a:t>
            </a:r>
            <a:r>
              <a:rPr lang="ar-IQ" sz="3200" dirty="0"/>
              <a:t>.</a:t>
            </a:r>
            <a:endParaRPr lang="en-US" sz="3200" dirty="0"/>
          </a:p>
        </p:txBody>
      </p:sp>
    </p:spTree>
    <p:extLst>
      <p:ext uri="{BB962C8B-B14F-4D97-AF65-F5344CB8AC3E}">
        <p14:creationId xmlns:p14="http://schemas.microsoft.com/office/powerpoint/2010/main" val="9790048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783432"/>
            <a:ext cx="8200428" cy="3539430"/>
          </a:xfrm>
          <a:prstGeom prst="rect">
            <a:avLst/>
          </a:prstGeom>
        </p:spPr>
        <p:txBody>
          <a:bodyPr wrap="square">
            <a:spAutoFit/>
          </a:bodyPr>
          <a:lstStyle/>
          <a:p>
            <a:pPr algn="r" rtl="0"/>
            <a:r>
              <a:rPr lang="ar-IQ" sz="3200" b="1" dirty="0" smtClean="0">
                <a:solidFill>
                  <a:srgbClr val="FF0000"/>
                </a:solidFill>
                <a:latin typeface="Droid Arabic Kufi"/>
              </a:rPr>
              <a:t>- النظرية المعرفية </a:t>
            </a:r>
            <a:r>
              <a:rPr lang="ar-IQ" sz="3200" b="1" dirty="0">
                <a:solidFill>
                  <a:srgbClr val="FF0000"/>
                </a:solidFill>
                <a:latin typeface="Droid Arabic Kufi"/>
              </a:rPr>
              <a:t>أن حدوث المعرفة يمر عبر استراتيجية متتالية في الزمن وتتلخص فيما يلي</a:t>
            </a:r>
            <a:r>
              <a:rPr lang="ar-IQ" sz="3200" b="1" dirty="0">
                <a:solidFill>
                  <a:srgbClr val="333333"/>
                </a:solidFill>
                <a:latin typeface="Droid Arabic Kufi"/>
              </a:rPr>
              <a:t>:</a:t>
            </a:r>
          </a:p>
          <a:p>
            <a:pPr algn="r" rtl="0"/>
            <a:r>
              <a:rPr lang="ar-IQ" sz="3200" b="1" dirty="0" smtClean="0">
                <a:solidFill>
                  <a:srgbClr val="333333"/>
                </a:solidFill>
                <a:latin typeface="droid arabic naskh"/>
              </a:rPr>
              <a:t>1</a:t>
            </a:r>
            <a:r>
              <a:rPr lang="ar-IQ" sz="3200" b="1" dirty="0" smtClean="0">
                <a:solidFill>
                  <a:srgbClr val="92D050"/>
                </a:solidFill>
                <a:latin typeface="droid arabic naskh"/>
              </a:rPr>
              <a:t>- الانتباه </a:t>
            </a:r>
            <a:r>
              <a:rPr lang="ar-IQ" sz="3200" b="1" dirty="0">
                <a:solidFill>
                  <a:srgbClr val="92D050"/>
                </a:solidFill>
                <a:latin typeface="droid arabic naskh"/>
              </a:rPr>
              <a:t>الانتقائي للمعلومات</a:t>
            </a:r>
            <a:r>
              <a:rPr lang="ar-IQ" sz="3200" b="1" dirty="0">
                <a:solidFill>
                  <a:srgbClr val="333333"/>
                </a:solidFill>
                <a:latin typeface="droid arabic naskh"/>
              </a:rPr>
              <a:t>.</a:t>
            </a:r>
          </a:p>
          <a:p>
            <a:pPr algn="r" rtl="0"/>
            <a:r>
              <a:rPr lang="ar-IQ" sz="3200" b="1" dirty="0" smtClean="0">
                <a:solidFill>
                  <a:schemeClr val="accent2">
                    <a:lumMod val="75000"/>
                  </a:schemeClr>
                </a:solidFill>
                <a:latin typeface="droid arabic naskh"/>
              </a:rPr>
              <a:t>2- التفسير </a:t>
            </a:r>
            <a:r>
              <a:rPr lang="ar-IQ" sz="3200" b="1" dirty="0">
                <a:solidFill>
                  <a:schemeClr val="accent2">
                    <a:lumMod val="75000"/>
                  </a:schemeClr>
                </a:solidFill>
                <a:latin typeface="droid arabic naskh"/>
              </a:rPr>
              <a:t>الانتقائي للمعلومات</a:t>
            </a:r>
            <a:r>
              <a:rPr lang="ar-IQ" sz="3200" b="1" dirty="0">
                <a:solidFill>
                  <a:srgbClr val="333333"/>
                </a:solidFill>
                <a:latin typeface="droid arabic naskh"/>
              </a:rPr>
              <a:t>.</a:t>
            </a:r>
          </a:p>
          <a:p>
            <a:pPr algn="r" rtl="0"/>
            <a:r>
              <a:rPr lang="ar-IQ" sz="3200" b="1" dirty="0" smtClean="0">
                <a:solidFill>
                  <a:srgbClr val="333333"/>
                </a:solidFill>
                <a:latin typeface="droid arabic naskh"/>
              </a:rPr>
              <a:t>3- </a:t>
            </a:r>
            <a:r>
              <a:rPr lang="ar-IQ" sz="3200" b="1" dirty="0" smtClean="0">
                <a:solidFill>
                  <a:srgbClr val="FF0000"/>
                </a:solidFill>
                <a:latin typeface="droid arabic naskh"/>
              </a:rPr>
              <a:t>إعادة </a:t>
            </a:r>
            <a:r>
              <a:rPr lang="ar-IQ" sz="3200" b="1" dirty="0">
                <a:solidFill>
                  <a:srgbClr val="FF0000"/>
                </a:solidFill>
                <a:latin typeface="droid arabic naskh"/>
              </a:rPr>
              <a:t>صياغة المعلومات، وبناء معرفة جديدة</a:t>
            </a:r>
            <a:r>
              <a:rPr lang="ar-IQ" sz="3200" b="1" dirty="0">
                <a:solidFill>
                  <a:srgbClr val="333333"/>
                </a:solidFill>
                <a:latin typeface="droid arabic naskh"/>
              </a:rPr>
              <a:t>.</a:t>
            </a:r>
          </a:p>
          <a:p>
            <a:pPr algn="r" rtl="0"/>
            <a:r>
              <a:rPr lang="ar-IQ" sz="3200" b="1" dirty="0" smtClean="0">
                <a:solidFill>
                  <a:srgbClr val="00B0F0"/>
                </a:solidFill>
                <a:latin typeface="droid arabic naskh"/>
              </a:rPr>
              <a:t>4- الاحتفاظ </a:t>
            </a:r>
            <a:r>
              <a:rPr lang="ar-IQ" sz="3200" b="1" dirty="0">
                <a:solidFill>
                  <a:srgbClr val="00B0F0"/>
                </a:solidFill>
                <a:latin typeface="droid arabic naskh"/>
              </a:rPr>
              <a:t>بالمعلومات أو المعرفة المحصلة </a:t>
            </a:r>
            <a:r>
              <a:rPr lang="ar-IQ" sz="3200" b="1" dirty="0" smtClean="0">
                <a:solidFill>
                  <a:srgbClr val="00B0F0"/>
                </a:solidFill>
                <a:latin typeface="droid arabic naskh"/>
              </a:rPr>
              <a:t>بالذاكرة</a:t>
            </a:r>
            <a:r>
              <a:rPr lang="ar-IQ" sz="3200" b="1" dirty="0" smtClean="0">
                <a:solidFill>
                  <a:srgbClr val="333333"/>
                </a:solidFill>
                <a:latin typeface="droid arabic naskh"/>
              </a:rPr>
              <a:t>.</a:t>
            </a:r>
            <a:endParaRPr lang="ar-IQ" sz="3200" b="1" dirty="0">
              <a:solidFill>
                <a:srgbClr val="333333"/>
              </a:solidFill>
              <a:latin typeface="droid arabic naskh"/>
            </a:endParaRPr>
          </a:p>
          <a:p>
            <a:pPr algn="r" rtl="0"/>
            <a:r>
              <a:rPr lang="ar-IQ" sz="3200" dirty="0" smtClean="0">
                <a:solidFill>
                  <a:srgbClr val="0070C0"/>
                </a:solidFill>
                <a:latin typeface="droid arabic naskh"/>
              </a:rPr>
              <a:t>5- استرجاع </a:t>
            </a:r>
            <a:r>
              <a:rPr lang="ar-IQ" sz="3200" dirty="0">
                <a:solidFill>
                  <a:srgbClr val="0070C0"/>
                </a:solidFill>
                <a:latin typeface="droid arabic naskh"/>
              </a:rPr>
              <a:t>المعلومات عند الحاجة </a:t>
            </a:r>
            <a:r>
              <a:rPr lang="ar-IQ" sz="3200" dirty="0" smtClean="0">
                <a:solidFill>
                  <a:srgbClr val="0070C0"/>
                </a:solidFill>
                <a:latin typeface="droid arabic naskh"/>
              </a:rPr>
              <a:t>إليها</a:t>
            </a:r>
            <a:r>
              <a:rPr lang="ar-IQ" sz="3200" dirty="0" smtClean="0">
                <a:solidFill>
                  <a:srgbClr val="333333"/>
                </a:solidFill>
                <a:latin typeface="droid arabic naskh"/>
              </a:rPr>
              <a:t>.</a:t>
            </a:r>
            <a:endParaRPr lang="ar-IQ" sz="3200" b="0" i="0" dirty="0">
              <a:solidFill>
                <a:srgbClr val="333333"/>
              </a:solidFill>
              <a:effectLst/>
              <a:latin typeface="droid arabic naskh"/>
            </a:endParaRPr>
          </a:p>
        </p:txBody>
      </p:sp>
    </p:spTree>
    <p:extLst>
      <p:ext uri="{BB962C8B-B14F-4D97-AF65-F5344CB8AC3E}">
        <p14:creationId xmlns:p14="http://schemas.microsoft.com/office/powerpoint/2010/main" val="17865311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76672"/>
            <a:ext cx="8208912" cy="6401753"/>
          </a:xfrm>
          <a:prstGeom prst="rect">
            <a:avLst/>
          </a:prstGeom>
        </p:spPr>
        <p:txBody>
          <a:bodyPr wrap="square">
            <a:spAutoFit/>
          </a:bodyPr>
          <a:lstStyle/>
          <a:p>
            <a:r>
              <a:rPr lang="ar-IQ" sz="2800" b="1" dirty="0">
                <a:solidFill>
                  <a:srgbClr val="FF0000"/>
                </a:solidFill>
                <a:latin typeface="inherit"/>
              </a:rPr>
              <a:t>تفسير </a:t>
            </a:r>
            <a:r>
              <a:rPr lang="ar-IQ" sz="2800" b="1" dirty="0" err="1">
                <a:solidFill>
                  <a:srgbClr val="FF0000"/>
                </a:solidFill>
                <a:latin typeface="inherit"/>
              </a:rPr>
              <a:t>بياجيه</a:t>
            </a:r>
            <a:r>
              <a:rPr lang="ar-IQ" sz="2800" b="1" dirty="0">
                <a:solidFill>
                  <a:srgbClr val="FF0000"/>
                </a:solidFill>
                <a:latin typeface="inherit"/>
              </a:rPr>
              <a:t> للذكاء:</a:t>
            </a:r>
          </a:p>
          <a:p>
            <a:r>
              <a:rPr lang="ar-IQ" sz="2800" b="1" dirty="0">
                <a:latin typeface="inherit"/>
              </a:rPr>
              <a:t>- يفسر </a:t>
            </a:r>
            <a:r>
              <a:rPr lang="ar-IQ" sz="2800" b="1" dirty="0" err="1">
                <a:latin typeface="inherit"/>
              </a:rPr>
              <a:t>بياجيه</a:t>
            </a:r>
            <a:r>
              <a:rPr lang="ar-IQ" sz="2800" b="1" dirty="0">
                <a:latin typeface="inherit"/>
              </a:rPr>
              <a:t> الذكاء على أنه نوع من التوازن تسعى إليه كل التراكيب العقلية، أي: تحقيق الاتزان بين العمليات العقلية المتفاعلة داخل الإنسان "الملاءمة"، والظروف الحسية والاجتماعية من خارجه "التمثل".</a:t>
            </a:r>
          </a:p>
          <a:p>
            <a:r>
              <a:rPr lang="ar-IQ" sz="2800" b="1" dirty="0">
                <a:latin typeface="inherit"/>
              </a:rPr>
              <a:t>- نظرًا لأن المؤثرات البيئية المحيطة بالإنسان في تغير مستمر، وبالتالي فإن تفاعلها مع العمليات العقلية المتفاعلة في داخل الإنسان يبقى في تغير مستمر، وهذا يعني أن عملية إحداث التوازن عملية ديناميكية مستمرة لا تتحقق تمامًا أبدًا.</a:t>
            </a:r>
          </a:p>
          <a:p>
            <a:r>
              <a:rPr lang="ar-IQ" sz="2800" b="1" dirty="0">
                <a:latin typeface="inherit"/>
              </a:rPr>
              <a:t>- عملية التكيف أو التطور العقلي لا تحدث إذا جرى تمثيل المؤثرات الخارجية دون إحداث تغيير في البنية العقلية، كما أنها لا تحدث إذا كان الموقف أقل بكثير أو أكبر بكثير مما يحتاجه أو يقدر عليه المتعلم.</a:t>
            </a:r>
          </a:p>
          <a:p>
            <a:r>
              <a:rPr lang="ar-IQ" sz="2800" b="1" dirty="0">
                <a:latin typeface="inherit"/>
              </a:rPr>
              <a:t>- التطور العقلي يحدث لدى المتعلم إذا كان التناقض بين البنية العقلية والموقف الذي يجابهه المتعلم كافيًا لإثارة اهتمامه </a:t>
            </a:r>
            <a:r>
              <a:rPr lang="ar-IQ" b="1" dirty="0">
                <a:solidFill>
                  <a:srgbClr val="E4E6EB"/>
                </a:solidFill>
                <a:latin typeface="inherit"/>
              </a:rPr>
              <a:t>بحيث يدفعه إلى إيجاد حل لهذا الخلاف أو التناقض، وهذا ما يمكن أن نسميه الدافعية الداخلية للمتعلم.</a:t>
            </a:r>
            <a:endParaRPr lang="ar-IQ" b="1" i="0" dirty="0">
              <a:solidFill>
                <a:srgbClr val="E4E6EB"/>
              </a:solidFill>
              <a:effectLst/>
              <a:latin typeface="inherit"/>
            </a:endParaRPr>
          </a:p>
        </p:txBody>
      </p:sp>
    </p:spTree>
    <p:extLst>
      <p:ext uri="{BB962C8B-B14F-4D97-AF65-F5344CB8AC3E}">
        <p14:creationId xmlns:p14="http://schemas.microsoft.com/office/powerpoint/2010/main" val="10527124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301208"/>
            <a:ext cx="8305800" cy="1143000"/>
          </a:xfrm>
        </p:spPr>
        <p:txBody>
          <a:bodyPr>
            <a:normAutofit fontScale="90000"/>
          </a:bodyPr>
          <a:lstStyle/>
          <a:p>
            <a:pPr algn="r"/>
            <a:r>
              <a:rPr lang="ar-IQ" b="1" dirty="0" smtClean="0">
                <a:solidFill>
                  <a:srgbClr val="FF0000"/>
                </a:solidFill>
              </a:rPr>
              <a:t>التطبيقات التربوية لنظرية </a:t>
            </a:r>
            <a:r>
              <a:rPr lang="ar-IQ" b="1" dirty="0" err="1" smtClean="0">
                <a:solidFill>
                  <a:srgbClr val="FF0000"/>
                </a:solidFill>
              </a:rPr>
              <a:t>بياجية</a:t>
            </a:r>
            <a:r>
              <a:rPr lang="ar-IQ" b="1" dirty="0" smtClean="0">
                <a:solidFill>
                  <a:srgbClr val="FF0000"/>
                </a:solidFill>
              </a:rPr>
              <a:t> :</a:t>
            </a:r>
            <a:br>
              <a:rPr lang="ar-IQ" b="1" dirty="0" smtClean="0">
                <a:solidFill>
                  <a:srgbClr val="FF0000"/>
                </a:solidFill>
              </a:rPr>
            </a:br>
            <a:r>
              <a:rPr lang="ar-IQ" dirty="0" smtClean="0"/>
              <a:t>1</a:t>
            </a:r>
            <a:r>
              <a:rPr lang="ar-IQ" sz="3100" b="1" dirty="0" smtClean="0">
                <a:solidFill>
                  <a:schemeClr val="tx1"/>
                </a:solidFill>
              </a:rPr>
              <a:t>- على المعلم التعرف على خصائص الاطفال المعرفية ،بحيث يعدل في استراتيجياته التعليمية في اتباع طرق ملائمة ومتناسبة مع المرحلة العقلية التي يمر بها الطفل وهذا يمكنه من وضع اهداف تدريسية يستطيع تحقيقا :</a:t>
            </a:r>
            <a:br>
              <a:rPr lang="ar-IQ" sz="3100" b="1" dirty="0" smtClean="0">
                <a:solidFill>
                  <a:schemeClr val="tx1"/>
                </a:solidFill>
              </a:rPr>
            </a:br>
            <a:r>
              <a:rPr lang="ar-IQ" sz="3100" b="1" dirty="0" smtClean="0">
                <a:solidFill>
                  <a:schemeClr val="tx1"/>
                </a:solidFill>
              </a:rPr>
              <a:t>2- على مصمم المناهج ان يأخذ بعين الاعتبار وضع مناهج متفقة ومنسجمة مع النمو المعرفي لدى الاطفال .</a:t>
            </a:r>
            <a:br>
              <a:rPr lang="ar-IQ" sz="3100" b="1" dirty="0" smtClean="0">
                <a:solidFill>
                  <a:schemeClr val="tx1"/>
                </a:solidFill>
              </a:rPr>
            </a:br>
            <a:r>
              <a:rPr lang="ar-IQ" sz="3100" b="1" dirty="0" smtClean="0">
                <a:solidFill>
                  <a:schemeClr val="tx1"/>
                </a:solidFill>
              </a:rPr>
              <a:t>3- فيما يتعلق بالتقويم يجب ان تكون الاختبارات المدرسية متناسبة من ناحية تصميمها للمستوى العقلي الذي يمر به الاطفال بشكل شامل وواقعي .</a:t>
            </a:r>
            <a:br>
              <a:rPr lang="ar-IQ" sz="3100" b="1" dirty="0" smtClean="0">
                <a:solidFill>
                  <a:schemeClr val="tx1"/>
                </a:solidFill>
              </a:rPr>
            </a:br>
            <a:r>
              <a:rPr lang="ar-IQ" sz="3100" b="1" dirty="0" smtClean="0">
                <a:solidFill>
                  <a:schemeClr val="tx1"/>
                </a:solidFill>
              </a:rPr>
              <a:t>4- ايجاد نوع من التوازن بين الاطفال والبيئة وهذا يتم عن طريق الاختبارات التي تقيس المستوى العقلي عند الاطفال وهذا بدوره يشخص ضعف الاطفال ويجعلهم متوافقين مع البيئة الاجتماعية التي ينتمون اليها . </a:t>
            </a:r>
            <a:br>
              <a:rPr lang="ar-IQ" sz="3100" b="1" dirty="0" smtClean="0">
                <a:solidFill>
                  <a:schemeClr val="tx1"/>
                </a:solidFill>
              </a:rPr>
            </a:br>
            <a:r>
              <a:rPr lang="ar-IQ" sz="3100" dirty="0" smtClean="0"/>
              <a:t> </a:t>
            </a:r>
            <a:endParaRPr lang="en-US" sz="3100" dirty="0"/>
          </a:p>
        </p:txBody>
      </p:sp>
    </p:spTree>
    <p:extLst>
      <p:ext uri="{BB962C8B-B14F-4D97-AF65-F5344CB8AC3E}">
        <p14:creationId xmlns:p14="http://schemas.microsoft.com/office/powerpoint/2010/main" val="831077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20688"/>
            <a:ext cx="8496944" cy="7048083"/>
          </a:xfrm>
          <a:prstGeom prst="rect">
            <a:avLst/>
          </a:prstGeom>
        </p:spPr>
        <p:txBody>
          <a:bodyPr wrap="square">
            <a:spAutoFit/>
          </a:bodyPr>
          <a:lstStyle/>
          <a:p>
            <a:r>
              <a:rPr lang="ar-IQ" sz="3100" b="1" dirty="0">
                <a:latin typeface="Calibri"/>
                <a:ea typeface="+mj-ea"/>
                <a:cs typeface="Traditional Arabic"/>
              </a:rPr>
              <a:t>5- تشجيع الطالب على ممارسة </a:t>
            </a:r>
            <a:r>
              <a:rPr lang="ar-IQ" sz="3100" b="1" dirty="0" smtClean="0">
                <a:latin typeface="Calibri"/>
                <a:ea typeface="+mj-ea"/>
                <a:cs typeface="Traditional Arabic"/>
              </a:rPr>
              <a:t>التأمل </a:t>
            </a:r>
            <a:r>
              <a:rPr lang="ar-IQ" sz="3100" b="1" dirty="0">
                <a:latin typeface="Calibri"/>
                <a:ea typeface="+mj-ea"/>
                <a:cs typeface="Traditional Arabic"/>
              </a:rPr>
              <a:t>، ويتحقق ذلك من خلال التساؤل الذاتي ، مثل ان يسال الطالب نفسة ، هل ما تعلمته اليوم مفهوم بالنسبة لي ؟ وما الاشياء والمعلومات التي ركز عليها المعلم ؟ وما المعلومات الاكثر صعوبة في درس اليوم وكيف يمكن ان افهمها</a:t>
            </a:r>
            <a:r>
              <a:rPr lang="ar-IQ" sz="3100" b="1" dirty="0" smtClean="0">
                <a:latin typeface="Calibri"/>
                <a:ea typeface="+mj-ea"/>
                <a:cs typeface="Traditional Arabic"/>
              </a:rPr>
              <a:t>.</a:t>
            </a:r>
          </a:p>
          <a:p>
            <a:r>
              <a:rPr lang="ar-IQ" sz="3100" b="1" dirty="0" smtClean="0">
                <a:latin typeface="Calibri"/>
                <a:ea typeface="+mj-ea"/>
                <a:cs typeface="Traditional Arabic"/>
              </a:rPr>
              <a:t>6- ان المتعلم يجب ان يكون شيقا نشيطا ويقول </a:t>
            </a:r>
            <a:r>
              <a:rPr lang="ar-IQ" sz="3100" b="1" dirty="0" err="1" smtClean="0">
                <a:latin typeface="Calibri"/>
                <a:ea typeface="+mj-ea"/>
                <a:cs typeface="Traditional Arabic"/>
              </a:rPr>
              <a:t>بياجية</a:t>
            </a:r>
            <a:r>
              <a:rPr lang="ar-IQ" sz="3100" b="1" dirty="0" smtClean="0">
                <a:latin typeface="Calibri"/>
                <a:ea typeface="+mj-ea"/>
                <a:cs typeface="Traditional Arabic"/>
              </a:rPr>
              <a:t> في هذا المجال : ان الفائدة من الرئيسية لنظرية النمو المعرفي في مجال التعليم هي اتاحة الفرص اما م الطفل ليقوم بتعليم ذاتي ، فأننا لا نستطيع تنمية ذكاء الطفل بالتكلم معه فقط ول نستطيع ان نمارس التربية بشكل جيد ومتقن دون وضع الطفل في موقف تعليمي حيث يختبر بنفسة ويرى ما يحصل ويستخدم الرموز ويضع الاسئلة ويفتش عن اجاباته .</a:t>
            </a:r>
          </a:p>
          <a:p>
            <a:r>
              <a:rPr lang="ar-IQ" sz="3100" b="1" dirty="0" smtClean="0">
                <a:latin typeface="Calibri"/>
                <a:ea typeface="+mj-ea"/>
                <a:cs typeface="Traditional Arabic"/>
              </a:rPr>
              <a:t>7- اهمية التفاعل بين المتعلمين في المدرسة يعتقد </a:t>
            </a:r>
            <a:r>
              <a:rPr lang="ar-IQ" sz="3100" b="1" dirty="0" err="1" smtClean="0">
                <a:latin typeface="Calibri"/>
                <a:ea typeface="+mj-ea"/>
                <a:cs typeface="Traditional Arabic"/>
              </a:rPr>
              <a:t>بياجية</a:t>
            </a:r>
            <a:r>
              <a:rPr lang="ar-IQ" sz="3100" b="1" dirty="0" smtClean="0">
                <a:latin typeface="Calibri"/>
                <a:ea typeface="+mj-ea"/>
                <a:cs typeface="Traditional Arabic"/>
              </a:rPr>
              <a:t> ان النمو المعرفي يفترض ليس فقط تعاون الاطفال مع الراشدين ، ولكن تعاون الاطفال بينهم ايضا فان الطفل الذي لا نسمح له ان يرى نسبة ادراكية يبقى سجين وجهات نظر ثانوية بطيعة الحال،</a:t>
            </a:r>
            <a:r>
              <a:rPr lang="ar-IQ" sz="3100" dirty="0">
                <a:solidFill>
                  <a:srgbClr val="04617B"/>
                </a:solidFill>
                <a:latin typeface="Calibri"/>
                <a:ea typeface="+mj-ea"/>
                <a:cs typeface="Traditional Arabic"/>
              </a:rPr>
              <a:t/>
            </a:r>
            <a:br>
              <a:rPr lang="ar-IQ" sz="3100" dirty="0">
                <a:solidFill>
                  <a:srgbClr val="04617B"/>
                </a:solidFill>
                <a:latin typeface="Calibri"/>
                <a:ea typeface="+mj-ea"/>
                <a:cs typeface="Traditional Arabic"/>
              </a:rPr>
            </a:br>
            <a:endParaRPr lang="en-US" dirty="0"/>
          </a:p>
        </p:txBody>
      </p:sp>
    </p:spTree>
    <p:extLst>
      <p:ext uri="{BB962C8B-B14F-4D97-AF65-F5344CB8AC3E}">
        <p14:creationId xmlns:p14="http://schemas.microsoft.com/office/powerpoint/2010/main" val="25485064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789040"/>
            <a:ext cx="8305800" cy="1143000"/>
          </a:xfrm>
        </p:spPr>
        <p:txBody>
          <a:bodyPr>
            <a:noAutofit/>
          </a:bodyPr>
          <a:lstStyle/>
          <a:p>
            <a:pPr algn="r"/>
            <a:r>
              <a:rPr lang="ar-IQ" sz="3200" b="1" dirty="0" smtClean="0">
                <a:solidFill>
                  <a:schemeClr val="tx1"/>
                </a:solidFill>
              </a:rPr>
              <a:t>فالصراع في الآراء بين الاطفال يجعلهم يدركون مباشرة جهات نظر مختلفة دون </a:t>
            </a:r>
            <a:br>
              <a:rPr lang="ar-IQ" sz="3200" b="1" dirty="0" smtClean="0">
                <a:solidFill>
                  <a:schemeClr val="tx1"/>
                </a:solidFill>
              </a:rPr>
            </a:br>
            <a:r>
              <a:rPr lang="ar-IQ" sz="3200" b="1" dirty="0" smtClean="0">
                <a:solidFill>
                  <a:schemeClr val="tx1"/>
                </a:solidFill>
              </a:rPr>
              <a:t>انفعال او كره .</a:t>
            </a:r>
            <a:br>
              <a:rPr lang="ar-IQ" sz="3200" b="1" dirty="0" smtClean="0">
                <a:solidFill>
                  <a:schemeClr val="tx1"/>
                </a:solidFill>
              </a:rPr>
            </a:br>
            <a:r>
              <a:rPr lang="ar-IQ" sz="3200" b="1" dirty="0" smtClean="0">
                <a:solidFill>
                  <a:schemeClr val="tx1"/>
                </a:solidFill>
              </a:rPr>
              <a:t>8- افضلية العمل العقلي المبني على التجربة المباشرة وليس على اللغة ، وقد سجل المعلمون تقدما ملحوظا عند عطائهم الاولوية للتجربة الحسية على الكلمات وعلى العكس ، ففي الحضانة يتم تعليم الطفل اللغة ويهمل نقاط الاستدلال التي يستخدمها الطفل في المدرسة الثانوية ينسخون الكتاب حتى يستطيعون الاجابة عن الاسئلة في الامتحان </a:t>
            </a:r>
            <a:r>
              <a:rPr lang="ar-IQ" sz="3200" b="1" dirty="0" smtClean="0"/>
              <a:t>.</a:t>
            </a:r>
            <a:endParaRPr lang="en-US" sz="3200" b="1" dirty="0"/>
          </a:p>
        </p:txBody>
      </p:sp>
    </p:spTree>
    <p:extLst>
      <p:ext uri="{BB962C8B-B14F-4D97-AF65-F5344CB8AC3E}">
        <p14:creationId xmlns:p14="http://schemas.microsoft.com/office/powerpoint/2010/main" val="18793921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6916" y="0"/>
            <a:ext cx="8949580" cy="6617196"/>
          </a:xfrm>
          <a:prstGeom prst="rect">
            <a:avLst/>
          </a:prstGeom>
        </p:spPr>
        <p:txBody>
          <a:bodyPr wrap="square">
            <a:spAutoFit/>
          </a:bodyPr>
          <a:lstStyle/>
          <a:p>
            <a:pPr algn="just"/>
            <a:r>
              <a:rPr lang="ar-IQ" sz="3200" b="1" dirty="0">
                <a:solidFill>
                  <a:srgbClr val="FF0000"/>
                </a:solidFill>
                <a:latin typeface="Noto Sans Kufi Arabic"/>
              </a:rPr>
              <a:t>مشاكل نظرية </a:t>
            </a:r>
            <a:r>
              <a:rPr lang="ar-IQ" sz="3200" b="1" dirty="0" err="1">
                <a:solidFill>
                  <a:srgbClr val="FF0000"/>
                </a:solidFill>
                <a:latin typeface="Noto Sans Kufi Arabic"/>
              </a:rPr>
              <a:t>بياجيه</a:t>
            </a:r>
            <a:endParaRPr lang="ar-IQ" sz="3200" b="1" dirty="0">
              <a:solidFill>
                <a:srgbClr val="FF0000"/>
              </a:solidFill>
              <a:latin typeface="Noto Sans Kufi Arabic"/>
            </a:endParaRPr>
          </a:p>
          <a:p>
            <a:pPr algn="just"/>
            <a:r>
              <a:rPr lang="ar-IQ" sz="2800" b="1" dirty="0">
                <a:solidFill>
                  <a:srgbClr val="2C2F34"/>
                </a:solidFill>
                <a:latin typeface="Noto Sans Kufi Arabic"/>
              </a:rPr>
              <a:t>– الكثير من الانتقادات لعمل </a:t>
            </a:r>
            <a:r>
              <a:rPr lang="ar-IQ" sz="2800" b="1" dirty="0" err="1">
                <a:solidFill>
                  <a:srgbClr val="2C2F34"/>
                </a:solidFill>
                <a:latin typeface="Noto Sans Kufi Arabic"/>
              </a:rPr>
              <a:t>بياجيه</a:t>
            </a:r>
            <a:r>
              <a:rPr lang="ar-IQ" sz="2800" b="1" dirty="0">
                <a:solidFill>
                  <a:srgbClr val="2C2F34"/>
                </a:solidFill>
                <a:latin typeface="Noto Sans Kufi Arabic"/>
              </a:rPr>
              <a:t> تتعلق بأساليب بحثه ، كان </a:t>
            </a:r>
            <a:r>
              <a:rPr lang="ar-IQ" sz="2800" b="1" dirty="0" err="1">
                <a:solidFill>
                  <a:srgbClr val="2C2F34"/>
                </a:solidFill>
                <a:latin typeface="Noto Sans Kufi Arabic"/>
              </a:rPr>
              <a:t>بياجيه</a:t>
            </a:r>
            <a:r>
              <a:rPr lang="ar-IQ" sz="2800" b="1" dirty="0">
                <a:solidFill>
                  <a:srgbClr val="2C2F34"/>
                </a:solidFill>
                <a:latin typeface="Noto Sans Kufi Arabic"/>
              </a:rPr>
              <a:t> مصدرًا رئيسيًا للإلهام للنظرية ، وهي ملاحظات لأبنائه الثلاثة ، بالإضافة إلى ذلك ، كان الأطفال الآخرون في عينة </a:t>
            </a:r>
            <a:r>
              <a:rPr lang="ar-IQ" sz="2800" b="1" dirty="0" err="1">
                <a:solidFill>
                  <a:srgbClr val="2C2F34"/>
                </a:solidFill>
                <a:latin typeface="Noto Sans Kufi Arabic"/>
              </a:rPr>
              <a:t>بياجيه</a:t>
            </a:r>
            <a:r>
              <a:rPr lang="ar-IQ" sz="2800" b="1" dirty="0">
                <a:solidFill>
                  <a:srgbClr val="2C2F34"/>
                </a:solidFill>
                <a:latin typeface="Noto Sans Kufi Arabic"/>
              </a:rPr>
              <a:t> البحثية الصغيرة جميعهم من محترفين متعلمين يتمتعون بمكانة اجتماعية واقتصادية عالية ، بسبب هذه العينة غير التمثيلية ، من الصعب تعميم نتائجه على عدد أكبر من السكان.</a:t>
            </a:r>
          </a:p>
          <a:p>
            <a:pPr algn="just"/>
            <a:r>
              <a:rPr lang="ar-IQ" sz="2800" b="1" dirty="0">
                <a:solidFill>
                  <a:srgbClr val="2C2F34"/>
                </a:solidFill>
                <a:latin typeface="Noto Sans Kufi Arabic"/>
              </a:rPr>
              <a:t>– منهجية البحث </a:t>
            </a:r>
            <a:r>
              <a:rPr lang="ar-IQ" sz="2800" b="1" dirty="0" err="1">
                <a:solidFill>
                  <a:srgbClr val="2C2F34"/>
                </a:solidFill>
                <a:latin typeface="Noto Sans Kufi Arabic"/>
              </a:rPr>
              <a:t>بياجيه</a:t>
            </a:r>
            <a:r>
              <a:rPr lang="ar-IQ" sz="2800" b="1" dirty="0">
                <a:solidFill>
                  <a:srgbClr val="2C2F34"/>
                </a:solidFill>
                <a:latin typeface="Noto Sans Kufi Arabic"/>
              </a:rPr>
              <a:t> هي أيضا مشكلة بسبب حقيقة أنه نادرا ما مفصلة كيف تم اختيار المشاركين ، معظم أعماله تتضمن القليل من التفاصيل الإحصائية حول كيفية وصوله إلى استنتاجاته.</a:t>
            </a:r>
          </a:p>
          <a:p>
            <a:pPr algn="just"/>
            <a:r>
              <a:rPr lang="ar-IQ" sz="2800" b="1" dirty="0">
                <a:solidFill>
                  <a:srgbClr val="2C2F34"/>
                </a:solidFill>
                <a:latin typeface="Noto Sans Kufi Arabic"/>
              </a:rPr>
              <a:t>– تكمن المشكلة الأخرى في نقص </a:t>
            </a:r>
            <a:r>
              <a:rPr lang="ar-IQ" sz="2800" b="1" dirty="0" err="1">
                <a:solidFill>
                  <a:srgbClr val="2C2F34"/>
                </a:solidFill>
                <a:latin typeface="Noto Sans Kufi Arabic"/>
              </a:rPr>
              <a:t>بياجيه</a:t>
            </a:r>
            <a:r>
              <a:rPr lang="ar-IQ" sz="2800" b="1" dirty="0">
                <a:solidFill>
                  <a:srgbClr val="2C2F34"/>
                </a:solidFill>
                <a:latin typeface="Noto Sans Kufi Arabic"/>
              </a:rPr>
              <a:t> في المتغيرات المحددة بوضوح من الناحية التشغيلية ، من أجل تكرار ملاحظاته وقياس موضوعي كيف يؤدي أحد المتغيرات إلى تغييرات في آخر ، يحتاج الباحثون إلى تعريفات محددة للغاية لكل متغير ، يفتقر الكثير من المصطلحات المتعلقة بنظرية </a:t>
            </a:r>
            <a:r>
              <a:rPr lang="ar-IQ" sz="2800" b="1" dirty="0" err="1">
                <a:solidFill>
                  <a:srgbClr val="2C2F34"/>
                </a:solidFill>
                <a:latin typeface="Noto Sans Kufi Arabic"/>
              </a:rPr>
              <a:t>بياجيه</a:t>
            </a:r>
            <a:r>
              <a:rPr lang="ar-IQ" sz="2800" b="1" dirty="0">
                <a:solidFill>
                  <a:srgbClr val="2C2F34"/>
                </a:solidFill>
                <a:latin typeface="Noto Sans Kufi Arabic"/>
              </a:rPr>
              <a:t> إلى هذه التعريفات التشغيلية ، لذلك من الصعب للغاية على الباحثين تكرار عمله بدقة.</a:t>
            </a:r>
            <a:endParaRPr lang="ar-IQ" sz="2800" b="1" i="0" dirty="0">
              <a:solidFill>
                <a:srgbClr val="2C2F34"/>
              </a:solidFill>
              <a:effectLst/>
              <a:latin typeface="Noto Sans Kufi Arabic"/>
            </a:endParaRPr>
          </a:p>
        </p:txBody>
      </p:sp>
    </p:spTree>
    <p:extLst>
      <p:ext uri="{BB962C8B-B14F-4D97-AF65-F5344CB8AC3E}">
        <p14:creationId xmlns:p14="http://schemas.microsoft.com/office/powerpoint/2010/main" val="4856714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539552" y="332656"/>
            <a:ext cx="8280920" cy="6032421"/>
          </a:xfrm>
          <a:prstGeom prst="rect">
            <a:avLst/>
          </a:prstGeom>
        </p:spPr>
        <p:txBody>
          <a:bodyPr wrap="square">
            <a:spAutoFit/>
          </a:bodyPr>
          <a:lstStyle/>
          <a:p>
            <a:r>
              <a:rPr lang="ar-IQ" sz="3200" b="1" dirty="0" smtClean="0">
                <a:solidFill>
                  <a:srgbClr val="FF0000"/>
                </a:solidFill>
                <a:latin typeface="dubai23-medium"/>
              </a:rPr>
              <a:t>الانتقادات التي وجهت لنظرية جان </a:t>
            </a:r>
            <a:r>
              <a:rPr lang="ar-IQ" sz="3200" b="1" dirty="0" err="1" smtClean="0">
                <a:solidFill>
                  <a:srgbClr val="FF0000"/>
                </a:solidFill>
                <a:latin typeface="dubai23-medium"/>
              </a:rPr>
              <a:t>بياجية</a:t>
            </a:r>
            <a:r>
              <a:rPr lang="ar-IQ" sz="3200" b="1" dirty="0" smtClean="0">
                <a:solidFill>
                  <a:srgbClr val="FF0000"/>
                </a:solidFill>
                <a:latin typeface="dubai23-medium"/>
              </a:rPr>
              <a:t> :</a:t>
            </a:r>
          </a:p>
          <a:p>
            <a:endParaRPr lang="ar-IQ" b="1" dirty="0">
              <a:solidFill>
                <a:srgbClr val="2C2F34"/>
              </a:solidFill>
              <a:latin typeface="dubai23-medium"/>
            </a:endParaRPr>
          </a:p>
          <a:p>
            <a:r>
              <a:rPr lang="ar-IQ" sz="2400" b="1" dirty="0" smtClean="0">
                <a:solidFill>
                  <a:srgbClr val="2C2F34"/>
                </a:solidFill>
                <a:latin typeface="dubai23-medium"/>
              </a:rPr>
              <a:t>أ-</a:t>
            </a:r>
            <a:r>
              <a:rPr lang="ar-IQ" sz="2400" b="1" dirty="0">
                <a:solidFill>
                  <a:srgbClr val="2C2F34"/>
                </a:solidFill>
                <a:latin typeface="dubai23-medium"/>
              </a:rPr>
              <a:t> لم يكن تحديد المراحل النمائية هدفاً في حد ذاته عند </a:t>
            </a:r>
            <a:r>
              <a:rPr lang="ar-IQ" sz="2400" b="1" dirty="0" err="1">
                <a:solidFill>
                  <a:srgbClr val="2C2F34"/>
                </a:solidFill>
                <a:latin typeface="dubai23-medium"/>
              </a:rPr>
              <a:t>بياجيه</a:t>
            </a:r>
            <a:r>
              <a:rPr lang="ar-IQ" sz="2400" b="1" dirty="0">
                <a:solidFill>
                  <a:srgbClr val="2C2F34"/>
                </a:solidFill>
                <a:latin typeface="dubai23-medium"/>
              </a:rPr>
              <a:t> ، لكنه في حقيقة الأمر كان يحاول اكتشاف التغيرات الكيفية المميزة لتفكير الطفل والفرق بينه وبين تفكير الشخص البالغ .</a:t>
            </a:r>
          </a:p>
          <a:p>
            <a:r>
              <a:rPr lang="ar-IQ" sz="2400" b="1" dirty="0" smtClean="0">
                <a:solidFill>
                  <a:srgbClr val="2C2F34"/>
                </a:solidFill>
                <a:latin typeface="dubai23-medium"/>
              </a:rPr>
              <a:t>ب - </a:t>
            </a:r>
            <a:r>
              <a:rPr lang="ar-IQ" sz="2400" b="1" dirty="0">
                <a:solidFill>
                  <a:srgbClr val="2C2F34"/>
                </a:solidFill>
                <a:latin typeface="dubai23-medium"/>
              </a:rPr>
              <a:t>يرى </a:t>
            </a:r>
            <a:r>
              <a:rPr lang="ar-IQ" sz="2400" b="1" dirty="0" err="1">
                <a:solidFill>
                  <a:srgbClr val="2C2F34"/>
                </a:solidFill>
                <a:latin typeface="dubai23-medium"/>
              </a:rPr>
              <a:t>بياجيه</a:t>
            </a:r>
            <a:r>
              <a:rPr lang="ar-IQ" sz="2400" b="1" dirty="0">
                <a:solidFill>
                  <a:srgbClr val="2C2F34"/>
                </a:solidFill>
                <a:latin typeface="dubai23-medium"/>
              </a:rPr>
              <a:t> أن تحديد مراحل النمو ما هي إلا عملية تجريد واستخلاص للفروق الظاهرة في سلسلة شاملة من التغير ، وتتوقف هذه العملية على الطريقة التي ينظر بها عالم نفس النمو إلى هذه التغيرات .</a:t>
            </a:r>
          </a:p>
          <a:p>
            <a:r>
              <a:rPr lang="ar-IQ" sz="2400" b="1" dirty="0">
                <a:solidFill>
                  <a:srgbClr val="2C2F34"/>
                </a:solidFill>
                <a:latin typeface="dubai23-medium"/>
              </a:rPr>
              <a:t> </a:t>
            </a:r>
          </a:p>
          <a:p>
            <a:r>
              <a:rPr lang="ar-IQ" sz="2400" b="1" dirty="0">
                <a:solidFill>
                  <a:srgbClr val="2C2F34"/>
                </a:solidFill>
                <a:latin typeface="dubai23-medium"/>
              </a:rPr>
              <a:t>ج- يسلم </a:t>
            </a:r>
            <a:r>
              <a:rPr lang="ar-IQ" sz="2400" b="1" dirty="0" err="1">
                <a:solidFill>
                  <a:srgbClr val="2C2F34"/>
                </a:solidFill>
                <a:latin typeface="dubai23-medium"/>
              </a:rPr>
              <a:t>بياجيه</a:t>
            </a:r>
            <a:r>
              <a:rPr lang="ar-IQ" sz="2400" b="1" dirty="0">
                <a:solidFill>
                  <a:srgbClr val="2C2F34"/>
                </a:solidFill>
                <a:latin typeface="dubai23-medium"/>
              </a:rPr>
              <a:t> بأن عملية النمو العقلي متصلة ومتدرجة ومستمرة وفي نفس الوقت فهي تنتظم في تتابع يمكن الكشف عنه من مرحلة لأخرى ، كما يمكن بيان المراحل الانتقالية بين كل مرحلة وأخرى تالية لها .</a:t>
            </a:r>
          </a:p>
          <a:p>
            <a:r>
              <a:rPr lang="ar-IQ" sz="2400" b="1" dirty="0">
                <a:solidFill>
                  <a:srgbClr val="2C2F34"/>
                </a:solidFill>
                <a:latin typeface="dubai23-medium"/>
              </a:rPr>
              <a:t>هـ- يربط </a:t>
            </a:r>
            <a:r>
              <a:rPr lang="ar-IQ" sz="2400" b="1" dirty="0" err="1">
                <a:solidFill>
                  <a:srgbClr val="2C2F34"/>
                </a:solidFill>
                <a:latin typeface="dubai23-medium"/>
              </a:rPr>
              <a:t>بياجيه</a:t>
            </a:r>
            <a:r>
              <a:rPr lang="ar-IQ" sz="2400" b="1" dirty="0">
                <a:solidFill>
                  <a:srgbClr val="2C2F34"/>
                </a:solidFill>
                <a:latin typeface="dubai23-medium"/>
              </a:rPr>
              <a:t> بين تحديده للمراحل المختلفة وما يميز كل مرحلة منها من بنى معرفية وبين مفهومه عن </a:t>
            </a:r>
            <a:r>
              <a:rPr lang="ar-IQ" sz="2400" b="1" dirty="0" err="1">
                <a:solidFill>
                  <a:srgbClr val="2C2F34"/>
                </a:solidFill>
                <a:latin typeface="dubai23-medium"/>
              </a:rPr>
              <a:t>الإتزانية</a:t>
            </a:r>
            <a:r>
              <a:rPr lang="ar-IQ" sz="2400" b="1" dirty="0">
                <a:solidFill>
                  <a:srgbClr val="2C2F34"/>
                </a:solidFill>
                <a:latin typeface="dubai23-medium"/>
              </a:rPr>
              <a:t> التي يعدها مفتاح إحداث كل تطور في النمو العقلي المعرفي ، بحيث أصبح مفهوم المرحلة قابلاً للامتداد والتوسع ليشمل كل جوانب النمو </a:t>
            </a:r>
            <a:r>
              <a:rPr lang="ar-IQ" sz="2400" dirty="0">
                <a:solidFill>
                  <a:srgbClr val="2C2F34"/>
                </a:solidFill>
                <a:latin typeface="dubai23-medium"/>
              </a:rPr>
              <a:t>.</a:t>
            </a:r>
            <a:endParaRPr lang="ar-IQ" sz="2400" b="0" i="0" dirty="0">
              <a:solidFill>
                <a:srgbClr val="2C2F34"/>
              </a:solidFill>
              <a:effectLst/>
              <a:latin typeface="dubai23-medium"/>
            </a:endParaRPr>
          </a:p>
        </p:txBody>
      </p:sp>
    </p:spTree>
    <p:extLst>
      <p:ext uri="{BB962C8B-B14F-4D97-AF65-F5344CB8AC3E}">
        <p14:creationId xmlns:p14="http://schemas.microsoft.com/office/powerpoint/2010/main" val="5502487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4324" y="332656"/>
            <a:ext cx="8712968" cy="6109365"/>
          </a:xfrm>
          <a:prstGeom prst="rect">
            <a:avLst/>
          </a:prstGeom>
        </p:spPr>
        <p:txBody>
          <a:bodyPr wrap="square">
            <a:spAutoFit/>
          </a:bodyPr>
          <a:lstStyle/>
          <a:p>
            <a:pPr marL="342900" lvl="0" indent="-342900" algn="just">
              <a:lnSpc>
                <a:spcPct val="150000"/>
              </a:lnSpc>
              <a:buSzPts val="2200"/>
              <a:buFont typeface="Arial"/>
              <a:buChar char="-"/>
              <a:tabLst>
                <a:tab pos="1979930" algn="l"/>
              </a:tabLst>
            </a:pPr>
            <a:r>
              <a:rPr lang="ar-SA" sz="2800" b="1" dirty="0">
                <a:latin typeface="Times New Roman"/>
                <a:ea typeface="Calibri"/>
                <a:cs typeface="Times New Roman"/>
              </a:rPr>
              <a:t>القيسي ، رؤوف محمود </a:t>
            </a:r>
            <a:r>
              <a:rPr lang="ar-IQ" sz="2800" b="1" dirty="0" smtClean="0">
                <a:latin typeface="Times New Roman"/>
                <a:ea typeface="Calibri"/>
                <a:cs typeface="Times New Roman"/>
              </a:rPr>
              <a:t>، </a:t>
            </a:r>
            <a:r>
              <a:rPr lang="ar-SA" sz="2800" b="1" dirty="0" smtClean="0">
                <a:latin typeface="Times New Roman"/>
                <a:ea typeface="Calibri"/>
                <a:cs typeface="Times New Roman"/>
              </a:rPr>
              <a:t>علم </a:t>
            </a:r>
            <a:r>
              <a:rPr lang="ar-SA" sz="2800" b="1" dirty="0">
                <a:latin typeface="Times New Roman"/>
                <a:ea typeface="Calibri"/>
                <a:cs typeface="Times New Roman"/>
              </a:rPr>
              <a:t>النفس التربوي . مطابع دار دجلة ، عمان </a:t>
            </a:r>
            <a:r>
              <a:rPr lang="ar-IQ" sz="2800" b="1" dirty="0" smtClean="0">
                <a:latin typeface="Times New Roman"/>
                <a:ea typeface="Calibri"/>
                <a:cs typeface="Times New Roman"/>
              </a:rPr>
              <a:t>،</a:t>
            </a:r>
            <a:r>
              <a:rPr lang="ar-SA" sz="2800" b="1" dirty="0" smtClean="0">
                <a:solidFill>
                  <a:prstClr val="black"/>
                </a:solidFill>
                <a:latin typeface="Times New Roman"/>
                <a:ea typeface="Calibri"/>
                <a:cs typeface="Times New Roman"/>
              </a:rPr>
              <a:t> 200</a:t>
            </a:r>
            <a:r>
              <a:rPr lang="ar-IQ" sz="2800" b="1" dirty="0" smtClean="0">
                <a:solidFill>
                  <a:prstClr val="black"/>
                </a:solidFill>
                <a:latin typeface="Times New Roman"/>
                <a:ea typeface="Calibri"/>
                <a:cs typeface="Times New Roman"/>
              </a:rPr>
              <a:t>8م</a:t>
            </a:r>
          </a:p>
          <a:p>
            <a:pPr lvl="0"/>
            <a:r>
              <a:rPr lang="ar-IQ" sz="2800" b="1" dirty="0" smtClean="0">
                <a:solidFill>
                  <a:prstClr val="black"/>
                </a:solidFill>
                <a:latin typeface="Calibri"/>
                <a:ea typeface="+mj-ea"/>
                <a:cs typeface="Times New Roman"/>
              </a:rPr>
              <a:t>- </a:t>
            </a:r>
            <a:r>
              <a:rPr lang="ar-IQ" sz="2800" b="1" dirty="0">
                <a:solidFill>
                  <a:prstClr val="black"/>
                </a:solidFill>
                <a:latin typeface="Calibri"/>
                <a:ea typeface="+mj-ea"/>
                <a:cs typeface="Times New Roman"/>
              </a:rPr>
              <a:t>زغلول ، عماد عبد الرحيم ، نظريات التعلم ، ط1، دار الشروق ،عمان ،2010م</a:t>
            </a:r>
          </a:p>
          <a:p>
            <a:pPr marL="342900" lvl="0" indent="-342900" algn="just">
              <a:lnSpc>
                <a:spcPct val="150000"/>
              </a:lnSpc>
              <a:buSzPts val="2200"/>
              <a:buFont typeface="Arial"/>
              <a:buChar char="-"/>
              <a:tabLst>
                <a:tab pos="1979930" algn="l"/>
              </a:tabLst>
            </a:pPr>
            <a:r>
              <a:rPr lang="en-US" sz="2800" b="1" dirty="0">
                <a:solidFill>
                  <a:prstClr val="black"/>
                </a:solidFill>
                <a:latin typeface="Times New Roman"/>
                <a:ea typeface="Calibri"/>
                <a:cs typeface="Times New Roman"/>
                <a:hlinkClick r:id="rId2"/>
              </a:rPr>
              <a:t>https://</a:t>
            </a:r>
            <a:r>
              <a:rPr lang="en-US" sz="2800" b="1" dirty="0" smtClean="0">
                <a:solidFill>
                  <a:prstClr val="black"/>
                </a:solidFill>
                <a:latin typeface="Times New Roman"/>
                <a:ea typeface="Calibri"/>
                <a:cs typeface="Times New Roman"/>
                <a:hlinkClick r:id="rId2"/>
              </a:rPr>
              <a:t>www.almrsal.com/post/838202</a:t>
            </a:r>
            <a:endParaRPr lang="ar-IQ" sz="2800" b="1" dirty="0" smtClean="0">
              <a:solidFill>
                <a:prstClr val="black"/>
              </a:solidFill>
              <a:latin typeface="Times New Roman"/>
              <a:ea typeface="Calibri"/>
              <a:cs typeface="Times New Roman"/>
            </a:endParaRPr>
          </a:p>
          <a:p>
            <a:pPr marL="342900" lvl="0" indent="-342900" algn="just">
              <a:lnSpc>
                <a:spcPct val="150000"/>
              </a:lnSpc>
              <a:buSzPts val="2200"/>
              <a:buFont typeface="Arial"/>
              <a:buChar char="-"/>
              <a:tabLst>
                <a:tab pos="1979930" algn="l"/>
              </a:tabLst>
            </a:pPr>
            <a:r>
              <a:rPr lang="en-US" sz="2800" b="1" dirty="0" smtClean="0">
                <a:solidFill>
                  <a:prstClr val="black"/>
                </a:solidFill>
                <a:latin typeface="Times New Roman"/>
                <a:ea typeface="Calibri"/>
                <a:cs typeface="Times New Roman"/>
              </a:rPr>
              <a:t>https</a:t>
            </a:r>
            <a:r>
              <a:rPr lang="en-US" sz="2800" b="1" dirty="0">
                <a:solidFill>
                  <a:prstClr val="black"/>
                </a:solidFill>
                <a:latin typeface="Times New Roman"/>
                <a:ea typeface="Calibri"/>
                <a:cs typeface="Times New Roman"/>
              </a:rPr>
              <a:t>://</a:t>
            </a:r>
            <a:r>
              <a:rPr lang="en-US" sz="2800" b="1" dirty="0" smtClean="0">
                <a:solidFill>
                  <a:prstClr val="black"/>
                </a:solidFill>
                <a:latin typeface="Times New Roman"/>
                <a:ea typeface="Calibri"/>
                <a:cs typeface="Times New Roman"/>
              </a:rPr>
              <a:t>www.almrsal.com/post/972662</a:t>
            </a:r>
            <a:endParaRPr lang="ar-IQ" sz="2800" b="1" dirty="0" smtClean="0">
              <a:solidFill>
                <a:prstClr val="black"/>
              </a:solidFill>
              <a:latin typeface="Times New Roman"/>
              <a:ea typeface="Calibri"/>
              <a:cs typeface="Times New Roman"/>
            </a:endParaRPr>
          </a:p>
          <a:p>
            <a:pPr marL="342900" lvl="0" indent="-342900" algn="just">
              <a:lnSpc>
                <a:spcPct val="150000"/>
              </a:lnSpc>
              <a:buSzPts val="2200"/>
              <a:buFont typeface="Arial"/>
              <a:buChar char="-"/>
              <a:tabLst>
                <a:tab pos="1979930" algn="l"/>
              </a:tabLst>
            </a:pPr>
            <a:r>
              <a:rPr lang="ar-SA" sz="2800" b="1" dirty="0" smtClean="0">
                <a:latin typeface="Times New Roman"/>
                <a:ea typeface="Calibri"/>
                <a:cs typeface="Times New Roman"/>
              </a:rPr>
              <a:t>أبو </a:t>
            </a:r>
            <a:r>
              <a:rPr lang="ar-SA" sz="2800" b="1" dirty="0">
                <a:latin typeface="Times New Roman"/>
                <a:ea typeface="Calibri"/>
                <a:cs typeface="Times New Roman"/>
              </a:rPr>
              <a:t>حطب، فؤاد، و صادق، آمال</a:t>
            </a:r>
            <a:r>
              <a:rPr lang="en-US" sz="2800" b="1" dirty="0">
                <a:latin typeface="Times New Roman"/>
                <a:ea typeface="Calibri"/>
                <a:cs typeface="Times New Roman"/>
              </a:rPr>
              <a:t> </a:t>
            </a:r>
            <a:r>
              <a:rPr lang="ar-IQ" sz="2800" b="1" dirty="0" smtClean="0">
                <a:latin typeface="Times New Roman"/>
                <a:ea typeface="Calibri"/>
                <a:cs typeface="Times New Roman"/>
              </a:rPr>
              <a:t>، </a:t>
            </a:r>
            <a:r>
              <a:rPr lang="ar-SA" sz="2800" b="1" dirty="0" smtClean="0">
                <a:latin typeface="Times New Roman"/>
                <a:ea typeface="Calibri"/>
                <a:cs typeface="Times New Roman"/>
              </a:rPr>
              <a:t>علم </a:t>
            </a:r>
            <a:r>
              <a:rPr lang="ar-SA" sz="2800" b="1" dirty="0">
                <a:latin typeface="Times New Roman"/>
                <a:ea typeface="Calibri"/>
                <a:cs typeface="Times New Roman"/>
              </a:rPr>
              <a:t>النفس التربوي، القاهرة</a:t>
            </a:r>
            <a:r>
              <a:rPr lang="en-US" sz="2800" b="1" dirty="0">
                <a:latin typeface="Times New Roman"/>
                <a:ea typeface="Calibri"/>
                <a:cs typeface="Times New Roman"/>
              </a:rPr>
              <a:t>: </a:t>
            </a:r>
            <a:r>
              <a:rPr lang="ar-SA" sz="2800" b="1" dirty="0">
                <a:latin typeface="Times New Roman"/>
                <a:ea typeface="Calibri"/>
                <a:cs typeface="Times New Roman"/>
              </a:rPr>
              <a:t>الأنجلو </a:t>
            </a:r>
            <a:r>
              <a:rPr lang="ar-SA" sz="2800" b="1" dirty="0" smtClean="0">
                <a:latin typeface="Times New Roman"/>
                <a:ea typeface="Calibri"/>
                <a:cs typeface="Times New Roman"/>
              </a:rPr>
              <a:t>المصري</a:t>
            </a:r>
            <a:r>
              <a:rPr lang="ar-IQ" sz="2800" b="1" dirty="0" smtClean="0">
                <a:latin typeface="Times New Roman"/>
                <a:ea typeface="Calibri"/>
                <a:cs typeface="Times New Roman"/>
              </a:rPr>
              <a:t>ة، 1996</a:t>
            </a:r>
            <a:r>
              <a:rPr lang="en-US" sz="2800" b="1" dirty="0" smtClean="0">
                <a:latin typeface="Times New Roman"/>
                <a:ea typeface="Calibri"/>
                <a:cs typeface="Times New Roman"/>
              </a:rPr>
              <a:t>.</a:t>
            </a:r>
            <a:r>
              <a:rPr lang="ar-IQ" sz="2800" b="1" dirty="0" smtClean="0">
                <a:latin typeface="Times New Roman"/>
                <a:ea typeface="Calibri"/>
                <a:cs typeface="Times New Roman"/>
              </a:rPr>
              <a:t>م</a:t>
            </a:r>
          </a:p>
          <a:p>
            <a:pPr lvl="0"/>
            <a:r>
              <a:rPr lang="ar-IQ" sz="2800" b="1" dirty="0" smtClean="0">
                <a:solidFill>
                  <a:prstClr val="black"/>
                </a:solidFill>
                <a:latin typeface="Calibri"/>
                <a:ea typeface="+mj-ea"/>
                <a:cs typeface="Times New Roman"/>
              </a:rPr>
              <a:t>- </a:t>
            </a:r>
            <a:r>
              <a:rPr lang="ar-IQ" sz="2800" b="1" dirty="0">
                <a:solidFill>
                  <a:prstClr val="black"/>
                </a:solidFill>
                <a:latin typeface="Calibri"/>
                <a:ea typeface="+mj-ea"/>
                <a:cs typeface="Times New Roman"/>
              </a:rPr>
              <a:t>الخفاف ، ايمان عباس ، نظريات التعلم والتعليم ،ط1، دار المناهج للنشر والتوزيع ، عمان ، 2013 </a:t>
            </a:r>
            <a:r>
              <a:rPr lang="en-US" sz="2800" b="1" dirty="0">
                <a:solidFill>
                  <a:prstClr val="black"/>
                </a:solidFill>
                <a:latin typeface="Calibri"/>
                <a:ea typeface="+mj-ea"/>
                <a:cs typeface="+mj-cs"/>
              </a:rPr>
              <a:t> </a:t>
            </a:r>
          </a:p>
          <a:p>
            <a:pPr marL="342900" lvl="0" indent="-342900" algn="just">
              <a:lnSpc>
                <a:spcPct val="150000"/>
              </a:lnSpc>
              <a:buSzPts val="2200"/>
              <a:buFont typeface="Arial"/>
              <a:buChar char="-"/>
              <a:tabLst>
                <a:tab pos="1979930" algn="l"/>
              </a:tabLst>
            </a:pPr>
            <a:endParaRPr lang="en-US" dirty="0">
              <a:effectLst/>
              <a:latin typeface="Times New Roman"/>
              <a:ea typeface="Calibri"/>
            </a:endParaRPr>
          </a:p>
        </p:txBody>
      </p:sp>
    </p:spTree>
    <p:extLst>
      <p:ext uri="{BB962C8B-B14F-4D97-AF65-F5344CB8AC3E}">
        <p14:creationId xmlns:p14="http://schemas.microsoft.com/office/powerpoint/2010/main" val="304411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50528" y="836712"/>
            <a:ext cx="8208912" cy="5016758"/>
          </a:xfrm>
          <a:prstGeom prst="rect">
            <a:avLst/>
          </a:prstGeom>
        </p:spPr>
        <p:txBody>
          <a:bodyPr wrap="square">
            <a:spAutoFit/>
          </a:bodyPr>
          <a:lstStyle/>
          <a:p>
            <a:pPr algn="just"/>
            <a:r>
              <a:rPr lang="ar-IQ" sz="3200" b="1" dirty="0">
                <a:solidFill>
                  <a:srgbClr val="FF0000"/>
                </a:solidFill>
              </a:rPr>
              <a:t>4 </a:t>
            </a:r>
            <a:r>
              <a:rPr lang="ar-IQ" sz="3200" b="1" dirty="0" smtClean="0">
                <a:solidFill>
                  <a:srgbClr val="FF0000"/>
                </a:solidFill>
              </a:rPr>
              <a:t>- بناء </a:t>
            </a:r>
            <a:r>
              <a:rPr lang="ar-IQ" sz="3200" b="1" dirty="0">
                <a:solidFill>
                  <a:srgbClr val="FF0000"/>
                </a:solidFill>
              </a:rPr>
              <a:t>الشخص: </a:t>
            </a:r>
            <a:endParaRPr lang="ar-IQ" sz="3200" b="1" dirty="0" smtClean="0">
              <a:solidFill>
                <a:srgbClr val="FF0000"/>
              </a:solidFill>
            </a:endParaRPr>
          </a:p>
          <a:p>
            <a:pPr algn="just"/>
            <a:r>
              <a:rPr lang="ar-IQ" sz="3200" b="1" dirty="0" smtClean="0">
                <a:solidFill>
                  <a:srgbClr val="92D050"/>
                </a:solidFill>
              </a:rPr>
              <a:t>اولا :</a:t>
            </a:r>
            <a:r>
              <a:rPr lang="ar-IQ" sz="3200" b="1" dirty="0" err="1" smtClean="0">
                <a:solidFill>
                  <a:srgbClr val="92D050"/>
                </a:solidFill>
              </a:rPr>
              <a:t>الاشخصية</a:t>
            </a:r>
            <a:r>
              <a:rPr lang="ar-IQ" sz="3200" b="1" dirty="0" smtClean="0">
                <a:solidFill>
                  <a:srgbClr val="92D050"/>
                </a:solidFill>
              </a:rPr>
              <a:t> </a:t>
            </a:r>
          </a:p>
          <a:p>
            <a:pPr algn="just"/>
            <a:r>
              <a:rPr lang="ar-IQ" sz="3200" b="1" dirty="0" smtClean="0"/>
              <a:t>في </a:t>
            </a:r>
            <a:r>
              <a:rPr lang="ar-IQ" sz="3200" b="1" dirty="0"/>
              <a:t>تعريفنا "الشخص</a:t>
            </a:r>
            <a:r>
              <a:rPr lang="ar-IQ" sz="3200" b="1" dirty="0">
                <a:solidFill>
                  <a:srgbClr val="FF0000"/>
                </a:solidFill>
              </a:rPr>
              <a:t>" كمفهوم بنائي يجب تمثيله ككيان منفصل عن كل </a:t>
            </a:r>
            <a:r>
              <a:rPr lang="ar-IQ" sz="3200" b="1" dirty="0" err="1">
                <a:solidFill>
                  <a:srgbClr val="FF0000"/>
                </a:solidFill>
              </a:rPr>
              <a:t>ماهو</a:t>
            </a:r>
            <a:r>
              <a:rPr lang="ar-IQ" sz="3200" b="1" dirty="0">
                <a:solidFill>
                  <a:srgbClr val="FF0000"/>
                </a:solidFill>
              </a:rPr>
              <a:t> موجود في العالم، يمكن ان يحدث هذا الفصل بواسطة الكلمات كما يفعل </a:t>
            </a:r>
            <a:r>
              <a:rPr lang="ar-IQ" sz="3200" b="1" dirty="0" smtClean="0"/>
              <a:t>( </a:t>
            </a:r>
            <a:r>
              <a:rPr lang="ar-IQ" sz="3200" b="1" dirty="0"/>
              <a:t>تعريف قاموس </a:t>
            </a:r>
            <a:r>
              <a:rPr lang="ar-IQ" sz="3200" b="1" dirty="0" smtClean="0"/>
              <a:t>وبستر) </a:t>
            </a:r>
            <a:r>
              <a:rPr lang="ar-IQ" sz="3200" b="1" dirty="0"/>
              <a:t>فالشخص هو: </a:t>
            </a:r>
            <a:r>
              <a:rPr lang="ar-IQ" sz="3200" b="1" dirty="0" smtClean="0"/>
              <a:t>(( </a:t>
            </a:r>
            <a:r>
              <a:rPr lang="ar-IQ" sz="3200" b="1" dirty="0"/>
              <a:t>كائن انساني – فرد </a:t>
            </a:r>
            <a:r>
              <a:rPr lang="ar-IQ" sz="3200" b="1" dirty="0" smtClean="0"/>
              <a:t>)) . </a:t>
            </a:r>
            <a:r>
              <a:rPr lang="ar-IQ" sz="3200" b="1" dirty="0"/>
              <a:t>كما يمكن أن يحدث الفصل بواسطة التمثيل المكاني هذا التمثيل يكون </a:t>
            </a:r>
            <a:r>
              <a:rPr lang="ar-IQ" sz="3200" b="1" dirty="0" smtClean="0"/>
              <a:t>قابل </a:t>
            </a:r>
            <a:r>
              <a:rPr lang="ar-IQ" sz="3200" b="1" dirty="0"/>
              <a:t>للمعالجة الرياضية، في حين </a:t>
            </a:r>
            <a:r>
              <a:rPr lang="ar-IQ" sz="3200" b="1" dirty="0" smtClean="0"/>
              <a:t>لا </a:t>
            </a:r>
            <a:r>
              <a:rPr lang="ar-IQ" sz="3200" b="1" dirty="0"/>
              <a:t>يمكن ذلك في التعريفات اللفظية لذا ً </a:t>
            </a:r>
            <a:r>
              <a:rPr lang="ar-IQ" sz="3200" b="1" dirty="0" smtClean="0"/>
              <a:t>يفضل </a:t>
            </a:r>
            <a:r>
              <a:rPr lang="ar-IQ" sz="3200" b="1" dirty="0"/>
              <a:t>ليفين تعريف </a:t>
            </a:r>
            <a:r>
              <a:rPr lang="ar-IQ" sz="3200" b="1" dirty="0">
                <a:solidFill>
                  <a:srgbClr val="92D050"/>
                </a:solidFill>
              </a:rPr>
              <a:t>مفهوماته البنائية بواسطة </a:t>
            </a:r>
            <a:r>
              <a:rPr lang="ar-IQ" sz="3200" b="1" dirty="0" smtClean="0">
                <a:solidFill>
                  <a:srgbClr val="92D050"/>
                </a:solidFill>
              </a:rPr>
              <a:t>العلاقات </a:t>
            </a:r>
            <a:r>
              <a:rPr lang="ar-IQ" sz="3200" b="1" dirty="0">
                <a:solidFill>
                  <a:srgbClr val="92D050"/>
                </a:solidFill>
              </a:rPr>
              <a:t>المكانية فيضفي على مفهوماته طابعا </a:t>
            </a:r>
            <a:r>
              <a:rPr lang="ar-IQ" sz="3200" b="1" dirty="0" smtClean="0">
                <a:solidFill>
                  <a:srgbClr val="92D050"/>
                </a:solidFill>
              </a:rPr>
              <a:t>رياضيا </a:t>
            </a:r>
            <a:r>
              <a:rPr lang="ar-IQ" sz="3200" dirty="0" smtClean="0"/>
              <a:t>.</a:t>
            </a:r>
            <a:endParaRPr lang="en-US" sz="3200" dirty="0"/>
          </a:p>
        </p:txBody>
      </p:sp>
    </p:spTree>
    <p:extLst>
      <p:ext uri="{BB962C8B-B14F-4D97-AF65-F5344CB8AC3E}">
        <p14:creationId xmlns:p14="http://schemas.microsoft.com/office/powerpoint/2010/main" val="3549055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764704"/>
            <a:ext cx="7416824" cy="3416320"/>
          </a:xfrm>
          <a:prstGeom prst="rect">
            <a:avLst/>
          </a:prstGeom>
        </p:spPr>
        <p:txBody>
          <a:bodyPr wrap="square">
            <a:spAutoFit/>
          </a:bodyPr>
          <a:lstStyle/>
          <a:p>
            <a:r>
              <a:rPr lang="ar-IQ" sz="2400" dirty="0" smtClean="0"/>
              <a:t>ان </a:t>
            </a:r>
            <a:r>
              <a:rPr lang="ar-IQ" sz="2400" dirty="0"/>
              <a:t>الفصل بين الشخص وبقية العالم يتم برسم شكل مغلق بغض النظر عن نوعية ذلك الشكل كأن يكون دائرة – مثلث- مربع- وحتى شكل غير منتظم. المهم أن يكون لذلك الشكل حدود مغلقة</a:t>
            </a:r>
            <a:r>
              <a:rPr lang="ar-IQ" sz="2400" dirty="0" smtClean="0"/>
              <a:t>.</a:t>
            </a:r>
          </a:p>
          <a:p>
            <a:endParaRPr lang="ar-IQ" sz="2400" dirty="0"/>
          </a:p>
          <a:p>
            <a:endParaRPr lang="ar-IQ" sz="2400" dirty="0" smtClean="0"/>
          </a:p>
          <a:p>
            <a:r>
              <a:rPr lang="ar-IQ" sz="2400" b="1" dirty="0" smtClean="0"/>
              <a:t>         لا – ش                   </a:t>
            </a:r>
            <a:r>
              <a:rPr lang="ar-IQ" sz="2400" dirty="0" smtClean="0"/>
              <a:t>الشخص          </a:t>
            </a:r>
            <a:r>
              <a:rPr lang="ar-IQ" sz="2400" b="1" dirty="0" smtClean="0"/>
              <a:t>لا - ش   </a:t>
            </a:r>
            <a:endParaRPr lang="ar-IQ" sz="2400" b="1" dirty="0"/>
          </a:p>
          <a:p>
            <a:endParaRPr lang="ar-IQ" sz="2400" dirty="0" smtClean="0"/>
          </a:p>
          <a:p>
            <a:endParaRPr lang="ar-IQ" sz="2400" dirty="0"/>
          </a:p>
          <a:p>
            <a:endParaRPr lang="en-US" sz="2400" dirty="0"/>
          </a:p>
        </p:txBody>
      </p:sp>
      <p:sp>
        <p:nvSpPr>
          <p:cNvPr id="3" name="شكل بيضاوي 2"/>
          <p:cNvSpPr/>
          <p:nvPr/>
        </p:nvSpPr>
        <p:spPr>
          <a:xfrm>
            <a:off x="4139952" y="2060848"/>
            <a:ext cx="1656184" cy="151216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800" b="1" dirty="0"/>
              <a:t>الشخص </a:t>
            </a:r>
            <a:r>
              <a:rPr lang="ar-IQ" sz="2800" b="1" dirty="0" smtClean="0"/>
              <a:t>(ش)</a:t>
            </a:r>
            <a:endParaRPr lang="en-US" sz="2800" b="1" dirty="0"/>
          </a:p>
        </p:txBody>
      </p:sp>
      <p:sp>
        <p:nvSpPr>
          <p:cNvPr id="5" name="مستطيل 4"/>
          <p:cNvSpPr/>
          <p:nvPr/>
        </p:nvSpPr>
        <p:spPr>
          <a:xfrm>
            <a:off x="323528" y="4077072"/>
            <a:ext cx="8208912" cy="1815882"/>
          </a:xfrm>
          <a:prstGeom prst="rect">
            <a:avLst/>
          </a:prstGeom>
        </p:spPr>
        <p:txBody>
          <a:bodyPr wrap="square">
            <a:spAutoFit/>
          </a:bodyPr>
          <a:lstStyle/>
          <a:p>
            <a:r>
              <a:rPr lang="ar-IQ" sz="2800" b="1" dirty="0"/>
              <a:t>وفي ضوء الرسم </a:t>
            </a:r>
            <a:r>
              <a:rPr lang="ar-IQ" sz="2800" b="1" dirty="0" smtClean="0"/>
              <a:t>أعلاه </a:t>
            </a:r>
            <a:r>
              <a:rPr lang="ar-IQ" sz="2800" b="1" dirty="0"/>
              <a:t>فان كل </a:t>
            </a:r>
            <a:r>
              <a:rPr lang="ar-IQ" sz="2800" b="1" dirty="0" smtClean="0"/>
              <a:t>ما يوجد </a:t>
            </a:r>
            <a:r>
              <a:rPr lang="ar-IQ" sz="2800" b="1" dirty="0"/>
              <a:t>داخل الحدود هو </a:t>
            </a:r>
            <a:r>
              <a:rPr lang="ar-IQ" sz="2800" b="1" dirty="0" smtClean="0"/>
              <a:t>( الشخص)، </a:t>
            </a:r>
            <a:r>
              <a:rPr lang="ar-IQ" sz="2800" b="1" dirty="0"/>
              <a:t>وكل ما هو خارج الحدود ً هو </a:t>
            </a:r>
            <a:r>
              <a:rPr lang="ar-IQ" sz="2800" b="1" dirty="0" smtClean="0"/>
              <a:t>( لا- ش). </a:t>
            </a:r>
            <a:r>
              <a:rPr lang="ar-IQ" sz="2800" b="1" dirty="0"/>
              <a:t>إن السمة الهامة الوحيدة في الشكل </a:t>
            </a:r>
            <a:r>
              <a:rPr lang="ar-IQ" sz="2800" b="1" dirty="0" smtClean="0"/>
              <a:t>اعلاه </a:t>
            </a:r>
            <a:r>
              <a:rPr lang="ar-IQ" sz="2800" b="1" dirty="0"/>
              <a:t>هي انه يصور لنا منطقة محددة تماما داخل منطقة أكبر منها. بهذا التصور الذهني نتوصل إلى ان هناك خاصيتين </a:t>
            </a:r>
            <a:r>
              <a:rPr lang="ar-IQ" sz="2800" b="1" dirty="0" smtClean="0"/>
              <a:t>للشخص:  </a:t>
            </a:r>
            <a:endParaRPr lang="en-US" sz="2800" b="1" dirty="0"/>
          </a:p>
        </p:txBody>
      </p:sp>
    </p:spTree>
    <p:extLst>
      <p:ext uri="{BB962C8B-B14F-4D97-AF65-F5344CB8AC3E}">
        <p14:creationId xmlns:p14="http://schemas.microsoft.com/office/powerpoint/2010/main" val="2677478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59127"/>
            <a:ext cx="8640960" cy="6494085"/>
          </a:xfrm>
          <a:prstGeom prst="rect">
            <a:avLst/>
          </a:prstGeom>
        </p:spPr>
        <p:txBody>
          <a:bodyPr wrap="square">
            <a:spAutoFit/>
          </a:bodyPr>
          <a:lstStyle/>
          <a:p>
            <a:pPr marL="514350" indent="-514350">
              <a:buAutoNum type="arabic1Minus"/>
            </a:pPr>
            <a:r>
              <a:rPr lang="ar-IQ" sz="3200" b="1" dirty="0" smtClean="0">
                <a:solidFill>
                  <a:srgbClr val="FF0000"/>
                </a:solidFill>
              </a:rPr>
              <a:t>خاصية </a:t>
            </a:r>
            <a:r>
              <a:rPr lang="ar-IQ" sz="3200" b="1" dirty="0">
                <a:solidFill>
                  <a:srgbClr val="FF0000"/>
                </a:solidFill>
              </a:rPr>
              <a:t>التمايز أو التفاضل </a:t>
            </a:r>
            <a:r>
              <a:rPr lang="en-US" sz="3200" b="1" dirty="0" smtClean="0">
                <a:solidFill>
                  <a:srgbClr val="FF0000"/>
                </a:solidFill>
              </a:rPr>
              <a:t>Differentiation </a:t>
            </a:r>
            <a:r>
              <a:rPr lang="ar-IQ" sz="3200" b="1" dirty="0" smtClean="0">
                <a:solidFill>
                  <a:srgbClr val="FF0000"/>
                </a:solidFill>
              </a:rPr>
              <a:t> </a:t>
            </a:r>
            <a:r>
              <a:rPr lang="ar-IQ" sz="3200" b="1" dirty="0" smtClean="0"/>
              <a:t>(فصله </a:t>
            </a:r>
            <a:r>
              <a:rPr lang="ar-IQ" sz="3200" b="1" dirty="0"/>
              <a:t>عن بقية العالم برسم حدود </a:t>
            </a:r>
            <a:r>
              <a:rPr lang="ar-IQ" sz="3200" b="1" dirty="0" smtClean="0"/>
              <a:t>مستمرة) </a:t>
            </a:r>
          </a:p>
          <a:p>
            <a:pPr marL="514350" indent="-514350">
              <a:buAutoNum type="arabic1Minus"/>
            </a:pPr>
            <a:r>
              <a:rPr lang="ar-IQ" sz="3200" b="1" dirty="0" smtClean="0">
                <a:solidFill>
                  <a:srgbClr val="FF0000"/>
                </a:solidFill>
              </a:rPr>
              <a:t>ب- </a:t>
            </a:r>
            <a:r>
              <a:rPr lang="ar-IQ" sz="3200" b="1" dirty="0">
                <a:solidFill>
                  <a:srgbClr val="FF0000"/>
                </a:solidFill>
              </a:rPr>
              <a:t>خاصية عالقة الجزء </a:t>
            </a:r>
            <a:r>
              <a:rPr lang="ar-IQ" sz="3200" b="1" dirty="0" smtClean="0">
                <a:solidFill>
                  <a:srgbClr val="FF0000"/>
                </a:solidFill>
              </a:rPr>
              <a:t>بالكل</a:t>
            </a:r>
            <a:r>
              <a:rPr lang="en-US" sz="3200" b="1" dirty="0" smtClean="0">
                <a:solidFill>
                  <a:srgbClr val="FF0000"/>
                </a:solidFill>
              </a:rPr>
              <a:t> </a:t>
            </a:r>
            <a:r>
              <a:rPr lang="ar-IQ" sz="3200" b="1" dirty="0" smtClean="0">
                <a:solidFill>
                  <a:srgbClr val="FF0000"/>
                </a:solidFill>
              </a:rPr>
              <a:t>وهي </a:t>
            </a:r>
            <a:r>
              <a:rPr lang="ar-IQ" sz="3200" b="1" dirty="0">
                <a:solidFill>
                  <a:srgbClr val="FF0000"/>
                </a:solidFill>
              </a:rPr>
              <a:t>وصفه داخل منطقة أكبر. ً في نفس الوقت داخل </a:t>
            </a:r>
            <a:r>
              <a:rPr lang="en-US" sz="3200" b="1" dirty="0" smtClean="0"/>
              <a:t>)</a:t>
            </a:r>
            <a:r>
              <a:rPr lang="ar-IQ" sz="3200" b="1" dirty="0" smtClean="0"/>
              <a:t> </a:t>
            </a:r>
            <a:r>
              <a:rPr lang="ar-IQ" sz="3200" b="1" dirty="0"/>
              <a:t>باختصار يمكن تمثيل الشخص بوصفه </a:t>
            </a:r>
            <a:r>
              <a:rPr lang="ar-IQ" sz="3200" b="1" dirty="0" smtClean="0"/>
              <a:t>منفصلا </a:t>
            </a:r>
            <a:r>
              <a:rPr lang="ar-IQ" sz="3200" b="1" dirty="0"/>
              <a:t>عن كل أكبر، ومندمجا هذا </a:t>
            </a:r>
            <a:r>
              <a:rPr lang="ar-IQ" sz="3200" b="1" dirty="0" smtClean="0"/>
              <a:t>الكل</a:t>
            </a:r>
            <a:r>
              <a:rPr lang="en-US" sz="3200" b="1" dirty="0" smtClean="0"/>
              <a:t>(</a:t>
            </a:r>
            <a:endParaRPr lang="ar-IQ" sz="3200" b="1" dirty="0" smtClean="0"/>
          </a:p>
          <a:p>
            <a:pPr marL="514350" indent="-514350">
              <a:buAutoNum type="arabic1Minus"/>
            </a:pPr>
            <a:endParaRPr lang="ar-IQ" sz="3200" b="1" dirty="0"/>
          </a:p>
          <a:p>
            <a:r>
              <a:rPr lang="ar-IQ" sz="3200" b="1" dirty="0" smtClean="0"/>
              <a:t> لا – سيكولوجي                                  لا - سيكولوجي</a:t>
            </a:r>
          </a:p>
          <a:p>
            <a:endParaRPr lang="ar-IQ" sz="3200" b="1" dirty="0" smtClean="0"/>
          </a:p>
          <a:p>
            <a:r>
              <a:rPr lang="ar-IQ" sz="3200" b="1" dirty="0" smtClean="0"/>
              <a:t>اذن </a:t>
            </a:r>
            <a:r>
              <a:rPr lang="ar-IQ" sz="3200" b="1" dirty="0"/>
              <a:t>تمثل المنطقة بين محيطي الشكلين البيئة النفسية ويرمز لها </a:t>
            </a:r>
            <a:r>
              <a:rPr lang="ar-IQ" sz="3200" b="1" dirty="0" smtClean="0"/>
              <a:t>(ب) </a:t>
            </a:r>
            <a:r>
              <a:rPr lang="ar-IQ" sz="3200" b="1" dirty="0"/>
              <a:t>، وتسمى المنطقة الكلية داخل الشكل البيضوي بحيز الحياة </a:t>
            </a:r>
            <a:r>
              <a:rPr lang="ar-IQ" sz="3200" b="1" dirty="0" smtClean="0"/>
              <a:t>(</a:t>
            </a:r>
            <a:r>
              <a:rPr lang="ar-IQ" sz="3200" b="1" dirty="0" err="1" smtClean="0"/>
              <a:t>ش+ب</a:t>
            </a:r>
            <a:r>
              <a:rPr lang="ar-IQ" sz="3200" b="1" dirty="0" smtClean="0"/>
              <a:t> </a:t>
            </a:r>
            <a:r>
              <a:rPr lang="ar-IQ" sz="3200" b="1" dirty="0"/>
              <a:t>= حيز </a:t>
            </a:r>
            <a:r>
              <a:rPr lang="ar-IQ" sz="3200" b="1" dirty="0" smtClean="0"/>
              <a:t>الحياة) والفراغ </a:t>
            </a:r>
            <a:r>
              <a:rPr lang="ar-IQ" sz="3200" b="1" dirty="0"/>
              <a:t>الموجود خارج الشكل </a:t>
            </a:r>
            <a:r>
              <a:rPr lang="ar-IQ" sz="3200" b="1" dirty="0" smtClean="0"/>
              <a:t>البيضوي </a:t>
            </a:r>
            <a:r>
              <a:rPr lang="ar-IQ" sz="3200" b="1" dirty="0"/>
              <a:t>يمثل الجوانب غير السيكولوجية في العالم وتسمى بالعالم الفيزيقي. </a:t>
            </a:r>
            <a:endParaRPr lang="en-US" sz="3200" b="1" dirty="0"/>
          </a:p>
        </p:txBody>
      </p:sp>
      <p:sp>
        <p:nvSpPr>
          <p:cNvPr id="3" name="شكل بيضاوي 2"/>
          <p:cNvSpPr/>
          <p:nvPr/>
        </p:nvSpPr>
        <p:spPr>
          <a:xfrm>
            <a:off x="3347864" y="3073152"/>
            <a:ext cx="3240360" cy="93610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2000" b="1" dirty="0"/>
              <a:t>ب </a:t>
            </a:r>
            <a:r>
              <a:rPr lang="ar-IQ" sz="2000" b="1" dirty="0" smtClean="0"/>
              <a:t>                       </a:t>
            </a:r>
            <a:r>
              <a:rPr lang="ar-IQ" sz="2000" b="1" dirty="0" err="1" smtClean="0"/>
              <a:t>ب</a:t>
            </a:r>
            <a:r>
              <a:rPr lang="ar-IQ" sz="2000" b="1" dirty="0" smtClean="0"/>
              <a:t> </a:t>
            </a:r>
            <a:endParaRPr lang="en-US" sz="2000" b="1" dirty="0"/>
          </a:p>
        </p:txBody>
      </p:sp>
      <p:sp>
        <p:nvSpPr>
          <p:cNvPr id="4" name="شكل بيضاوي 3"/>
          <p:cNvSpPr/>
          <p:nvPr/>
        </p:nvSpPr>
        <p:spPr>
          <a:xfrm>
            <a:off x="4788024" y="3429000"/>
            <a:ext cx="432048" cy="36004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t>ش</a:t>
            </a:r>
            <a:endParaRPr lang="en-US" b="1" dirty="0"/>
          </a:p>
        </p:txBody>
      </p:sp>
    </p:spTree>
    <p:extLst>
      <p:ext uri="{BB962C8B-B14F-4D97-AF65-F5344CB8AC3E}">
        <p14:creationId xmlns:p14="http://schemas.microsoft.com/office/powerpoint/2010/main" val="37564951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803</TotalTime>
  <Words>7459</Words>
  <Application>Microsoft Office PowerPoint</Application>
  <PresentationFormat>عرض على الشاشة (3:4)‏</PresentationFormat>
  <Paragraphs>222</Paragraphs>
  <Slides>67</Slides>
  <Notes>2</Notes>
  <HiddenSlides>0</HiddenSlides>
  <MMClips>0</MMClips>
  <ScaleCrop>false</ScaleCrop>
  <HeadingPairs>
    <vt:vector size="4" baseType="variant">
      <vt:variant>
        <vt:lpstr>نسق</vt:lpstr>
      </vt:variant>
      <vt:variant>
        <vt:i4>1</vt:i4>
      </vt:variant>
      <vt:variant>
        <vt:lpstr>عناوين الشرائح</vt:lpstr>
      </vt:variant>
      <vt:variant>
        <vt:i4>67</vt:i4>
      </vt:variant>
    </vt:vector>
  </HeadingPairs>
  <TitlesOfParts>
    <vt:vector size="68"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التطبيقات التربوية لنظرية بياجية : 1- على المعلم التعرف على خصائص الاطفال المعرفية ،بحيث يعدل في استراتيجياته التعليمية في اتباع طرق ملائمة ومتناسبة مع المرحلة العقلية التي يمر بها الطفل وهذا يمكنه من وضع اهداف تدريسية يستطيع تحقيقا : 2- على مصمم المناهج ان يأخذ بعين الاعتبار وضع مناهج متفقة ومنسجمة مع النمو المعرفي لدى الاطفال . 3- فيما يتعلق بالتقويم يجب ان تكون الاختبارات المدرسية متناسبة من ناحية تصميمها للمستوى العقلي الذي يمر به الاطفال بشكل شامل وواقعي . 4- ايجاد نوع من التوازن بين الاطفال والبيئة وهذا يتم عن طريق الاختبارات التي تقيس المستوى العقلي عند الاطفال وهذا بدوره يشخص ضعف الاطفال ويجعلهم متوافقين مع البيئة الاجتماعية التي ينتمون اليها .   </vt:lpstr>
      <vt:lpstr>عرض تقديمي في PowerPoint</vt:lpstr>
      <vt:lpstr>فالصراع في الآراء بين الاطفال يجعلهم يدركون مباشرة جهات نظر مختلفة دون  انفعال او كره . 8- افضلية العمل العقلي المبني على التجربة المباشرة وليس على اللغة ، وقد سجل المعلمون تقدما ملحوظا عند عطائهم الاولوية للتجربة الحسية على الكلمات وعلى العكس ، ففي الحضانة يتم تعليم الطفل اللغة ويهمل نقاط الاستدلال التي يستخدمها الطفل في المدرسة الثانوية ينسخون الكتاب حتى يستطيعون الاجابة عن الاسئلة في الامتحان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75</cp:revision>
  <dcterms:created xsi:type="dcterms:W3CDTF">2021-11-07T12:35:05Z</dcterms:created>
  <dcterms:modified xsi:type="dcterms:W3CDTF">2021-11-10T04:31:25Z</dcterms:modified>
</cp:coreProperties>
</file>