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79" r:id="rId3"/>
    <p:sldId id="281" r:id="rId4"/>
    <p:sldId id="280" r:id="rId5"/>
    <p:sldId id="257" r:id="rId6"/>
    <p:sldId id="258" r:id="rId7"/>
    <p:sldId id="259" r:id="rId8"/>
    <p:sldId id="260" r:id="rId9"/>
    <p:sldId id="261" r:id="rId10"/>
    <p:sldId id="262" r:id="rId11"/>
    <p:sldId id="263" r:id="rId12"/>
    <p:sldId id="264" r:id="rId13"/>
    <p:sldId id="265" r:id="rId14"/>
    <p:sldId id="266" r:id="rId15"/>
    <p:sldId id="267" r:id="rId16"/>
    <p:sldId id="268" r:id="rId17"/>
    <p:sldId id="274" r:id="rId18"/>
    <p:sldId id="275" r:id="rId19"/>
    <p:sldId id="276" r:id="rId20"/>
    <p:sldId id="269" r:id="rId21"/>
    <p:sldId id="270" r:id="rId22"/>
    <p:sldId id="271" r:id="rId23"/>
    <p:sldId id="272" r:id="rId24"/>
    <p:sldId id="273" r:id="rId25"/>
    <p:sldId id="283" r:id="rId26"/>
    <p:sldId id="285" r:id="rId27"/>
    <p:sldId id="286" r:id="rId28"/>
    <p:sldId id="287" r:id="rId29"/>
    <p:sldId id="288" r:id="rId30"/>
    <p:sldId id="289" r:id="rId31"/>
    <p:sldId id="290" r:id="rId32"/>
    <p:sldId id="291" r:id="rId33"/>
    <p:sldId id="292" r:id="rId34"/>
    <p:sldId id="293" r:id="rId35"/>
    <p:sldId id="277" r:id="rId36"/>
    <p:sldId id="284" r:id="rId37"/>
    <p:sldId id="278" r:id="rId38"/>
    <p:sldId id="282" r:id="rId39"/>
    <p:sldId id="294" r:id="rId40"/>
    <p:sldId id="295" r:id="rId41"/>
    <p:sldId id="296" r:id="rId42"/>
    <p:sldId id="313" r:id="rId43"/>
    <p:sldId id="297" r:id="rId44"/>
    <p:sldId id="298" r:id="rId45"/>
    <p:sldId id="299" r:id="rId46"/>
    <p:sldId id="300" r:id="rId47"/>
    <p:sldId id="301" r:id="rId48"/>
    <p:sldId id="302" r:id="rId49"/>
    <p:sldId id="303" r:id="rId50"/>
    <p:sldId id="314" r:id="rId51"/>
    <p:sldId id="312" r:id="rId52"/>
    <p:sldId id="304" r:id="rId53"/>
    <p:sldId id="305" r:id="rId54"/>
    <p:sldId id="306" r:id="rId55"/>
    <p:sldId id="307" r:id="rId56"/>
    <p:sldId id="315" r:id="rId57"/>
    <p:sldId id="308" r:id="rId58"/>
    <p:sldId id="309" r:id="rId59"/>
    <p:sldId id="311" r:id="rId60"/>
    <p:sldId id="316" r:id="rId61"/>
    <p:sldId id="317" r:id="rId62"/>
    <p:sldId id="318" r:id="rId63"/>
    <p:sldId id="319" r:id="rId64"/>
    <p:sldId id="320" r:id="rId65"/>
    <p:sldId id="321" r:id="rId66"/>
    <p:sldId id="322" r:id="rId67"/>
    <p:sldId id="310" r:id="rId6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نمط فاتح 1 - تمييز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p:scale>
          <a:sx n="80" d="100"/>
          <a:sy n="80" d="100"/>
        </p:scale>
        <p:origin x="-172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26/03/1443</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26/03/1443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26/03/1443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26/03/1443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26/03/1443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26/03/1443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26/03/1443</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26/03/1443</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26/03/1443</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26/03/1443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26/03/1443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26/03/1443</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hyperlink" Target="https://drasah.com/Description.aspx" TargetMode="Externa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836712"/>
            <a:ext cx="8352928" cy="5324535"/>
          </a:xfrm>
          <a:prstGeom prst="rect">
            <a:avLst/>
          </a:prstGeom>
        </p:spPr>
        <p:txBody>
          <a:bodyPr wrap="square">
            <a:spAutoFit/>
          </a:bodyPr>
          <a:lstStyle/>
          <a:p>
            <a:pPr algn="ctr"/>
            <a:r>
              <a:rPr lang="ar-IQ" sz="4000" b="1" dirty="0">
                <a:solidFill>
                  <a:srgbClr val="FF0000"/>
                </a:solidFill>
              </a:rPr>
              <a:t>المحاصرة </a:t>
            </a:r>
            <a:r>
              <a:rPr lang="ar-IQ" sz="4000" b="1" dirty="0" smtClean="0">
                <a:solidFill>
                  <a:srgbClr val="FF0000"/>
                </a:solidFill>
              </a:rPr>
              <a:t>الخامسة  </a:t>
            </a:r>
            <a:r>
              <a:rPr lang="ar-IQ" sz="4000" b="1" dirty="0">
                <a:solidFill>
                  <a:srgbClr val="FF0000"/>
                </a:solidFill>
              </a:rPr>
              <a:t/>
            </a:r>
            <a:br>
              <a:rPr lang="ar-IQ" sz="4000" b="1" dirty="0">
                <a:solidFill>
                  <a:srgbClr val="FF0000"/>
                </a:solidFill>
              </a:rPr>
            </a:br>
            <a:r>
              <a:rPr lang="ar-IQ" sz="4000" b="1" dirty="0">
                <a:solidFill>
                  <a:srgbClr val="FF0000"/>
                </a:solidFill>
              </a:rPr>
              <a:t>نظريات التعلم طلبة قسم التربية الفنية ماجستير </a:t>
            </a:r>
            <a:br>
              <a:rPr lang="ar-IQ" sz="4000" b="1" dirty="0">
                <a:solidFill>
                  <a:srgbClr val="FF0000"/>
                </a:solidFill>
              </a:rPr>
            </a:br>
            <a:r>
              <a:rPr lang="ar-IQ" sz="4000" b="1" dirty="0">
                <a:solidFill>
                  <a:srgbClr val="FF0000"/>
                </a:solidFill>
              </a:rPr>
              <a:t>طرائق تدريس التربية الفنية للعام الدراسي </a:t>
            </a:r>
            <a:br>
              <a:rPr lang="ar-IQ" sz="4000" b="1" dirty="0">
                <a:solidFill>
                  <a:srgbClr val="FF0000"/>
                </a:solidFill>
              </a:rPr>
            </a:br>
            <a:r>
              <a:rPr lang="ar-IQ" sz="4000" b="1" dirty="0">
                <a:solidFill>
                  <a:srgbClr val="FF0000"/>
                </a:solidFill>
              </a:rPr>
              <a:t>2021-2022</a:t>
            </a:r>
            <a:endParaRPr lang="ar-IQ" dirty="0" smtClean="0">
              <a:latin typeface="Arial"/>
              <a:ea typeface="Calibri"/>
            </a:endParaRPr>
          </a:p>
          <a:p>
            <a:pPr algn="ctr"/>
            <a:r>
              <a:rPr lang="en-US" sz="3600" b="1" dirty="0" smtClean="0">
                <a:latin typeface="Arial"/>
                <a:ea typeface="Calibri"/>
              </a:rPr>
              <a:t> </a:t>
            </a:r>
            <a:r>
              <a:rPr lang="ar-IQ" sz="3600" b="1" dirty="0">
                <a:latin typeface="Arial"/>
                <a:ea typeface="Calibri"/>
              </a:rPr>
              <a:t>نظرية الجشتالت  ماكس فرتيمر، نظرية التعلم بالعلامات الوظيفية او ما تسمى نظرية التعلم التوقعي او القصدي </a:t>
            </a:r>
            <a:endParaRPr lang="ar-IQ" sz="3600" b="1" dirty="0" smtClean="0">
              <a:latin typeface="Arial"/>
              <a:ea typeface="Calibri"/>
            </a:endParaRPr>
          </a:p>
          <a:p>
            <a:pPr algn="ctr"/>
            <a:r>
              <a:rPr lang="ar-IQ" sz="3600" b="1" dirty="0" smtClean="0">
                <a:latin typeface="Arial"/>
              </a:rPr>
              <a:t>اعداد </a:t>
            </a:r>
          </a:p>
          <a:p>
            <a:pPr algn="ctr"/>
            <a:r>
              <a:rPr lang="ar-IQ" sz="3600" b="1" dirty="0" smtClean="0">
                <a:latin typeface="Arial"/>
              </a:rPr>
              <a:t>الدكتور عطيه الدليمي </a:t>
            </a:r>
            <a:endParaRPr lang="en-US" sz="3600" b="1" dirty="0"/>
          </a:p>
        </p:txBody>
      </p:sp>
    </p:spTree>
    <p:extLst>
      <p:ext uri="{BB962C8B-B14F-4D97-AF65-F5344CB8AC3E}">
        <p14:creationId xmlns:p14="http://schemas.microsoft.com/office/powerpoint/2010/main" val="1162658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0"/>
            <a:ext cx="8928992" cy="6986528"/>
          </a:xfrm>
          <a:prstGeom prst="rect">
            <a:avLst/>
          </a:prstGeom>
        </p:spPr>
        <p:txBody>
          <a:bodyPr wrap="square">
            <a:spAutoFit/>
          </a:bodyPr>
          <a:lstStyle/>
          <a:p>
            <a:pPr algn="just"/>
            <a:r>
              <a:rPr lang="ar-IQ" sz="2800" b="1" dirty="0"/>
              <a:t>في مطلع العشرينات من القرن العشرين انتقلت أفكار هذه المدرسة إلى الولايات المتحدة الأمريكية ، حيث قام </a:t>
            </a:r>
            <a:r>
              <a:rPr lang="ar-IQ" sz="2800" b="1" dirty="0" err="1"/>
              <a:t>آر.إم</a:t>
            </a:r>
            <a:r>
              <a:rPr lang="ar-IQ" sz="2800" b="1" dirty="0"/>
              <a:t> اوجدن عام ١٩٢٤ بترجمة كتاب </a:t>
            </a:r>
            <a:r>
              <a:rPr lang="ar-IQ" sz="2800" b="1" dirty="0" err="1"/>
              <a:t>كوفكا</a:t>
            </a:r>
            <a:r>
              <a:rPr lang="ar-IQ" sz="2800" b="1" dirty="0"/>
              <a:t> </a:t>
            </a:r>
            <a:r>
              <a:rPr lang="ar-IQ" sz="2800" b="1" dirty="0" err="1"/>
              <a:t>كوهلر</a:t>
            </a:r>
            <a:r>
              <a:rPr lang="ar-IQ" sz="2800" b="1" dirty="0"/>
              <a:t> المعروف باسم </a:t>
            </a:r>
            <a:r>
              <a:rPr lang="ar-IQ" sz="2800" b="1" dirty="0" smtClean="0"/>
              <a:t>نمو </a:t>
            </a:r>
            <a:r>
              <a:rPr lang="ar-IQ" sz="2800" b="1" dirty="0"/>
              <a:t>العقل " </a:t>
            </a:r>
            <a:r>
              <a:rPr lang="en-US" sz="2800" b="1" dirty="0"/>
              <a:t>the of Growth The Mind "</a:t>
            </a:r>
            <a:r>
              <a:rPr lang="ar-IQ" sz="2800" b="1" dirty="0"/>
              <a:t>إلى اللغة الانجليزية، </a:t>
            </a:r>
            <a:r>
              <a:rPr lang="ar-IQ" sz="2800" b="1" dirty="0" smtClean="0"/>
              <a:t>كما تمت </a:t>
            </a:r>
            <a:r>
              <a:rPr lang="ar-IQ" sz="2800" b="1" dirty="0"/>
              <a:t>عام ١٩٢٥ ترجمة تجارب </a:t>
            </a:r>
            <a:r>
              <a:rPr lang="ar-IQ" sz="2800" b="1" dirty="0" err="1"/>
              <a:t>كوهلر</a:t>
            </a:r>
            <a:r>
              <a:rPr lang="ar-IQ" sz="2800" b="1" dirty="0"/>
              <a:t> على القردة، وهي ما تعرف بتجارب حل المشكلات "</a:t>
            </a:r>
            <a:r>
              <a:rPr lang="en-US" sz="2800" b="1" dirty="0"/>
              <a:t>Apes the of Mentality The ."</a:t>
            </a:r>
            <a:r>
              <a:rPr lang="ar-IQ" sz="2800" b="1" dirty="0"/>
              <a:t>وكان قبل ذلك؛ أي في عام ١٩٢٢ قد جرت ترجمة إحدى مقالات </a:t>
            </a:r>
            <a:r>
              <a:rPr lang="ar-IQ" sz="2800" b="1" dirty="0" err="1"/>
              <a:t>كوهلر</a:t>
            </a:r>
            <a:r>
              <a:rPr lang="ar-IQ" sz="2800" b="1" dirty="0"/>
              <a:t> ونشرها في المجلة السيكولوجية "</a:t>
            </a:r>
            <a:r>
              <a:rPr lang="en-US" sz="2800" b="1" dirty="0"/>
              <a:t>Bulletin Psychological "</a:t>
            </a:r>
            <a:r>
              <a:rPr lang="ar-IQ" sz="2800" b="1" dirty="0"/>
              <a:t>وكانت بعنوان الإدراك مقدمة للنظرية </a:t>
            </a:r>
            <a:r>
              <a:rPr lang="ar-IQ" sz="2800" b="1" dirty="0" err="1" smtClean="0"/>
              <a:t>الجشتالتية</a:t>
            </a:r>
            <a:r>
              <a:rPr lang="ar-IQ" sz="2800" b="1" dirty="0"/>
              <a:t>. </a:t>
            </a:r>
            <a:r>
              <a:rPr lang="ar-IQ" sz="2800" b="1" dirty="0" smtClean="0"/>
              <a:t>ومما </a:t>
            </a:r>
            <a:r>
              <a:rPr lang="ar-IQ" sz="2800" b="1" dirty="0"/>
              <a:t>ساهم أيضا في انتشار أفكار هذه المدرسة في أمريكا هو هجرة رواد هذه النظرية وهم ماكس </a:t>
            </a:r>
            <a:r>
              <a:rPr lang="ar-IQ" sz="2800" b="1" dirty="0" err="1"/>
              <a:t>وريثامير</a:t>
            </a:r>
            <a:r>
              <a:rPr lang="ar-IQ" sz="2800" b="1" dirty="0"/>
              <a:t> </a:t>
            </a:r>
            <a:r>
              <a:rPr lang="ar-IQ" sz="2800" b="1" dirty="0" err="1"/>
              <a:t>وكوفكا</a:t>
            </a:r>
            <a:r>
              <a:rPr lang="ar-IQ" sz="2800" b="1" dirty="0"/>
              <a:t> </a:t>
            </a:r>
            <a:r>
              <a:rPr lang="ar-IQ" sz="2800" b="1" dirty="0" err="1"/>
              <a:t>وكوهلر</a:t>
            </a:r>
            <a:r>
              <a:rPr lang="ar-IQ" sz="2800" b="1" dirty="0"/>
              <a:t> ومعهم </a:t>
            </a:r>
            <a:r>
              <a:rPr lang="ar-IQ" sz="2800" b="1" dirty="0" smtClean="0"/>
              <a:t>ليفين </a:t>
            </a:r>
            <a:r>
              <a:rPr lang="ar-IQ" sz="2800" b="1" dirty="0"/>
              <a:t>إليها بسبب اضطهاد </a:t>
            </a:r>
            <a:r>
              <a:rPr lang="ar-IQ" sz="2800" b="1" dirty="0" smtClean="0"/>
              <a:t>العلماء </a:t>
            </a:r>
            <a:r>
              <a:rPr lang="ar-IQ" sz="2800" b="1" dirty="0"/>
              <a:t>من قبل النازي هتلر، وقد بدأوا في نشر أفكار وفرضيات هذه النظرية. ولكن </a:t>
            </a:r>
            <a:r>
              <a:rPr lang="ar-IQ" sz="2800" b="1" dirty="0" smtClean="0"/>
              <a:t>لم </a:t>
            </a:r>
            <a:r>
              <a:rPr lang="ar-IQ" sz="2800" b="1" dirty="0"/>
              <a:t>تجد مثل هذه الأفكار تأييدا </a:t>
            </a:r>
            <a:r>
              <a:rPr lang="ar-IQ" sz="2800" b="1" dirty="0" smtClean="0"/>
              <a:t>كبيرا </a:t>
            </a:r>
            <a:r>
              <a:rPr lang="ar-IQ" sz="2800" b="1" dirty="0"/>
              <a:t>بسبب سوء الفهم. فقد ساد الاعتقاد هناك أن النظرية </a:t>
            </a:r>
            <a:r>
              <a:rPr lang="ar-IQ" sz="2800" b="1" dirty="0" err="1" smtClean="0"/>
              <a:t>الجشتالتية</a:t>
            </a:r>
            <a:r>
              <a:rPr lang="ar-IQ" sz="2800" b="1" dirty="0" smtClean="0"/>
              <a:t> </a:t>
            </a:r>
            <a:r>
              <a:rPr lang="ar-IQ" sz="2800" b="1" dirty="0"/>
              <a:t>تعنى بالدرجة الأولى </a:t>
            </a:r>
            <a:r>
              <a:rPr lang="ar-IQ" sz="2800" b="1" dirty="0" smtClean="0"/>
              <a:t>بمجال </a:t>
            </a:r>
            <a:r>
              <a:rPr lang="ar-IQ" sz="2800" b="1" dirty="0"/>
              <a:t>الإدراك الحسي فقط، مع أنها في الواقع اهتمت </a:t>
            </a:r>
            <a:r>
              <a:rPr lang="ar-IQ" sz="2800" b="1" dirty="0" smtClean="0"/>
              <a:t>بمجالات </a:t>
            </a:r>
            <a:r>
              <a:rPr lang="ar-IQ" sz="2800" b="1" dirty="0"/>
              <a:t>أخرى مثل التفكري والمعرفة وحل المشكلات والشخصية وعلم النفس </a:t>
            </a:r>
            <a:r>
              <a:rPr lang="ar-IQ" sz="2800" b="1" dirty="0" smtClean="0"/>
              <a:t>الاجتماعي </a:t>
            </a:r>
            <a:r>
              <a:rPr lang="ar-IQ" sz="2800" b="1" dirty="0"/>
              <a:t>. </a:t>
            </a:r>
            <a:r>
              <a:rPr lang="ar-IQ" sz="2800" b="1" dirty="0" smtClean="0"/>
              <a:t>أعمال المؤسسين </a:t>
            </a:r>
            <a:r>
              <a:rPr lang="ar-IQ" sz="2800" b="1" dirty="0"/>
              <a:t>في الولايات المتحدة الأمريكية </a:t>
            </a:r>
            <a:endParaRPr lang="en-US" sz="2800" b="1" dirty="0"/>
          </a:p>
        </p:txBody>
      </p:sp>
    </p:spTree>
    <p:extLst>
      <p:ext uri="{BB962C8B-B14F-4D97-AF65-F5344CB8AC3E}">
        <p14:creationId xmlns:p14="http://schemas.microsoft.com/office/powerpoint/2010/main" val="3141879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908720"/>
            <a:ext cx="8280920" cy="5632311"/>
          </a:xfrm>
          <a:prstGeom prst="rect">
            <a:avLst/>
          </a:prstGeom>
        </p:spPr>
        <p:txBody>
          <a:bodyPr wrap="square">
            <a:spAutoFit/>
          </a:bodyPr>
          <a:lstStyle/>
          <a:p>
            <a:pPr algn="just"/>
            <a:r>
              <a:rPr lang="ar-IQ" sz="3600" b="1" dirty="0"/>
              <a:t>مع انتقال كل من ماكس </a:t>
            </a:r>
            <a:r>
              <a:rPr lang="ar-IQ" sz="3600" b="1" dirty="0" err="1" smtClean="0"/>
              <a:t>وريثماير</a:t>
            </a:r>
            <a:r>
              <a:rPr lang="ar-IQ" sz="3600" b="1" dirty="0" smtClean="0"/>
              <a:t> </a:t>
            </a:r>
            <a:r>
              <a:rPr lang="ar-IQ" sz="3600" b="1" dirty="0" err="1"/>
              <a:t>وكوفكا</a:t>
            </a:r>
            <a:r>
              <a:rPr lang="ar-IQ" sz="3600" b="1" dirty="0"/>
              <a:t> </a:t>
            </a:r>
            <a:r>
              <a:rPr lang="ar-IQ" sz="3600" b="1" dirty="0" err="1"/>
              <a:t>وكوهلر</a:t>
            </a:r>
            <a:r>
              <a:rPr lang="ar-IQ" sz="3600" b="1" dirty="0"/>
              <a:t> وليفني إلى الولايات المتحدة، أصبحت أمريكا المقر الرئيسي لنظرية </a:t>
            </a:r>
            <a:r>
              <a:rPr lang="ar-IQ" sz="3600" b="1" dirty="0" smtClean="0"/>
              <a:t>الجشتالت </a:t>
            </a:r>
            <a:r>
              <a:rPr lang="ar-IQ" sz="3600" b="1" dirty="0"/>
              <a:t>بالرغم من وجود المؤيدين لها في دول أخرى من </a:t>
            </a:r>
            <a:r>
              <a:rPr lang="ar-IQ" sz="3600" b="1" dirty="0" smtClean="0"/>
              <a:t>العالم </a:t>
            </a:r>
            <a:r>
              <a:rPr lang="ar-IQ" sz="3600" b="1" dirty="0"/>
              <a:t>كاليابان </a:t>
            </a:r>
            <a:r>
              <a:rPr lang="ar-IQ" sz="3600" b="1" dirty="0" err="1" smtClean="0"/>
              <a:t>وفلندا</a:t>
            </a:r>
            <a:r>
              <a:rPr lang="ar-IQ" sz="3600" b="1" dirty="0" smtClean="0"/>
              <a:t> </a:t>
            </a:r>
            <a:r>
              <a:rPr lang="ar-IQ" sz="3600" b="1" dirty="0"/>
              <a:t>وألمانيا وإيطاليا والهند </a:t>
            </a:r>
            <a:r>
              <a:rPr lang="ar-IQ" sz="3600" b="1" dirty="0" smtClean="0"/>
              <a:t>وغيرها </a:t>
            </a:r>
            <a:r>
              <a:rPr lang="ar-IQ" sz="3600" b="1" dirty="0"/>
              <a:t>من البلدان الأخرى، وتابع هؤلاء المنظرون الأربع أبحاثهم وتجاربهم المتعددة في مجال الإدراك وعمليات التنظيم </a:t>
            </a:r>
            <a:r>
              <a:rPr lang="ar-IQ" sz="3600" b="1" dirty="0" smtClean="0"/>
              <a:t>الإدراكي </a:t>
            </a:r>
            <a:r>
              <a:rPr lang="ar-IQ" sz="3600" b="1" dirty="0"/>
              <a:t>وفي مجالات السلوك </a:t>
            </a:r>
            <a:r>
              <a:rPr lang="ar-IQ" sz="3600" b="1" dirty="0" smtClean="0"/>
              <a:t>الاجتماعي </a:t>
            </a:r>
            <a:r>
              <a:rPr lang="ar-IQ" sz="3600" b="1" dirty="0" err="1"/>
              <a:t>ودينامات</a:t>
            </a:r>
            <a:r>
              <a:rPr lang="ar-IQ" sz="3600" b="1" dirty="0"/>
              <a:t> الجامعة وغريها من المواضيع الأخرى، </a:t>
            </a:r>
            <a:r>
              <a:rPr lang="ar-IQ" sz="3600" b="1" dirty="0" smtClean="0"/>
              <a:t>وفيما </a:t>
            </a:r>
            <a:r>
              <a:rPr lang="ar-IQ" sz="3600" b="1" dirty="0"/>
              <a:t>يلي عرض موجز </a:t>
            </a:r>
            <a:r>
              <a:rPr lang="ar-IQ" sz="3600" b="1" dirty="0" smtClean="0"/>
              <a:t>لمساهمات </a:t>
            </a:r>
            <a:r>
              <a:rPr lang="ar-IQ" sz="3600" b="1" dirty="0"/>
              <a:t>هؤلاء المنظرين </a:t>
            </a:r>
            <a:r>
              <a:rPr lang="ar-IQ" sz="3600" b="1" dirty="0" smtClean="0"/>
              <a:t>:</a:t>
            </a:r>
            <a:endParaRPr lang="en-US" sz="3600" b="1" dirty="0"/>
          </a:p>
        </p:txBody>
      </p:sp>
    </p:spTree>
    <p:extLst>
      <p:ext uri="{BB962C8B-B14F-4D97-AF65-F5344CB8AC3E}">
        <p14:creationId xmlns:p14="http://schemas.microsoft.com/office/powerpoint/2010/main" val="2005284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62200"/>
            <a:ext cx="8964488" cy="6617196"/>
          </a:xfrm>
          <a:prstGeom prst="rect">
            <a:avLst/>
          </a:prstGeom>
        </p:spPr>
        <p:txBody>
          <a:bodyPr wrap="square">
            <a:spAutoFit/>
          </a:bodyPr>
          <a:lstStyle/>
          <a:p>
            <a:pPr algn="just"/>
            <a:r>
              <a:rPr lang="ar-IQ" sz="3200" b="1" dirty="0">
                <a:solidFill>
                  <a:srgbClr val="FF0000"/>
                </a:solidFill>
              </a:rPr>
              <a:t>أ</a:t>
            </a:r>
            <a:r>
              <a:rPr lang="ar-IQ" sz="2800" b="1" dirty="0">
                <a:solidFill>
                  <a:srgbClr val="FF0000"/>
                </a:solidFill>
              </a:rPr>
              <a:t>ولا: ماكس </a:t>
            </a:r>
            <a:r>
              <a:rPr lang="ar-IQ" sz="2800" b="1" dirty="0" err="1">
                <a:solidFill>
                  <a:srgbClr val="FF0000"/>
                </a:solidFill>
              </a:rPr>
              <a:t>وريثامير</a:t>
            </a:r>
            <a:r>
              <a:rPr lang="ar-IQ" sz="2800" b="1" dirty="0">
                <a:solidFill>
                  <a:srgbClr val="FF0000"/>
                </a:solidFill>
              </a:rPr>
              <a:t> </a:t>
            </a:r>
            <a:r>
              <a:rPr lang="en-US" sz="2800" b="1" dirty="0">
                <a:solidFill>
                  <a:srgbClr val="FF0000"/>
                </a:solidFill>
              </a:rPr>
              <a:t>Wertheimer Max : </a:t>
            </a:r>
            <a:endParaRPr lang="ar-IQ" sz="2800" b="1" dirty="0" smtClean="0">
              <a:solidFill>
                <a:srgbClr val="FF0000"/>
              </a:solidFill>
            </a:endParaRPr>
          </a:p>
          <a:p>
            <a:pPr algn="just"/>
            <a:r>
              <a:rPr lang="ar-IQ" sz="2800" b="1" dirty="0" smtClean="0"/>
              <a:t>اتجه </a:t>
            </a:r>
            <a:r>
              <a:rPr lang="ar-IQ" sz="2800" b="1" dirty="0" err="1" smtClean="0"/>
              <a:t>وريثماير</a:t>
            </a:r>
            <a:r>
              <a:rPr lang="ar-IQ" sz="2800" b="1" dirty="0" smtClean="0"/>
              <a:t> </a:t>
            </a:r>
            <a:r>
              <a:rPr lang="ar-IQ" sz="2800" b="1" dirty="0"/>
              <a:t>إلى بيان تطبيقات نظرية </a:t>
            </a:r>
            <a:r>
              <a:rPr lang="ar-IQ" sz="2800" b="1" dirty="0" smtClean="0"/>
              <a:t>الجشتالت </a:t>
            </a:r>
            <a:r>
              <a:rPr lang="ar-IQ" sz="2800" b="1" dirty="0"/>
              <a:t>في مجال التربية وعمليات التعلم والتعليم، وقد ألف كتابا بهذا الشأن تحت عنوان </a:t>
            </a:r>
            <a:r>
              <a:rPr lang="ar-IQ" sz="2800" b="1" dirty="0" smtClean="0"/>
              <a:t>التفكير </a:t>
            </a:r>
            <a:r>
              <a:rPr lang="ar-IQ" sz="2800" b="1" dirty="0"/>
              <a:t>المنتج "</a:t>
            </a:r>
            <a:r>
              <a:rPr lang="en-US" sz="2800" b="1" dirty="0"/>
              <a:t>Thinking Productive "</a:t>
            </a:r>
            <a:r>
              <a:rPr lang="ar-IQ" sz="2800" b="1" dirty="0"/>
              <a:t>حيث نشر بعد وفاته </a:t>
            </a:r>
            <a:r>
              <a:rPr lang="ar-IQ" sz="2800" b="1" dirty="0" smtClean="0"/>
              <a:t>بعامين؛ </a:t>
            </a:r>
            <a:r>
              <a:rPr lang="ar-IQ" sz="2800" b="1" dirty="0"/>
              <a:t>أي عام ١٩٤٥ .وقد تعرض فيه لطبيعة حل المشكلات والأساليب المناسبة لتعليمها، واشتمل أيضا على العديد من الأمثلة على عملية الاستبصار كونها إحدى العلميات الهامة في حل المشكلات والتعلم . يرى </a:t>
            </a:r>
            <a:r>
              <a:rPr lang="ar-IQ" sz="2800" b="1" dirty="0" err="1" smtClean="0"/>
              <a:t>وريتماير</a:t>
            </a:r>
            <a:r>
              <a:rPr lang="ar-IQ" sz="2800" b="1" dirty="0" smtClean="0"/>
              <a:t> أن </a:t>
            </a:r>
            <a:r>
              <a:rPr lang="ar-IQ" sz="2800" b="1" dirty="0"/>
              <a:t>الادراك هو أساس عملية التعلم وليس مجرد تجميع من الارتباطات بني الأفكار، ويعتقد أن الأفراد </a:t>
            </a:r>
            <a:r>
              <a:rPr lang="ar-IQ" sz="2800" b="1" dirty="0" smtClean="0"/>
              <a:t>يملكون </a:t>
            </a:r>
            <a:r>
              <a:rPr lang="ar-IQ" sz="2800" b="1" dirty="0"/>
              <a:t>إدراكات كلية ذات معنى للبيئة المحيطة بهم، فكل شيء مكتمل بحد ذاته ويحمل معنى معني وذلك لأن الأشياء هي عبارة عن توليفه من الأجزاء المتكاملة والتي تترابط معا بطريقة ما لتشكيل الكل، ويرى أن الصيغة التي تربط الأجزاء معا ليست ذات صفة تجميعية فيها تعتمد الأجزاء على بعضها البعض، وإمنا هي ذات طابع </a:t>
            </a:r>
            <a:r>
              <a:rPr lang="ar-IQ" sz="2800" b="1" dirty="0" smtClean="0"/>
              <a:t>ديناميكي، </a:t>
            </a:r>
            <a:r>
              <a:rPr lang="ar-IQ" sz="2800" b="1" dirty="0"/>
              <a:t>إذ لا </a:t>
            </a:r>
            <a:r>
              <a:rPr lang="ar-IQ" sz="2800" b="1" dirty="0" smtClean="0"/>
              <a:t>يمكن </a:t>
            </a:r>
            <a:r>
              <a:rPr lang="ar-IQ" sz="2800" b="1" dirty="0"/>
              <a:t>الاستدلال على الكل من خلال مجموع الأجزاء، كام ترى المدرسة السلوكية، وإمنا من خلال الادراك لهذا الكل، </a:t>
            </a:r>
            <a:r>
              <a:rPr lang="ar-IQ" sz="2800" b="1" dirty="0" smtClean="0"/>
              <a:t>لأن </a:t>
            </a:r>
            <a:r>
              <a:rPr lang="ar-IQ" sz="2800" b="1" dirty="0"/>
              <a:t>الكل هو أكرث من مجموع الاجزاء التي يتكون منها </a:t>
            </a:r>
            <a:endParaRPr lang="en-US" sz="2800" b="1" dirty="0"/>
          </a:p>
        </p:txBody>
      </p:sp>
    </p:spTree>
    <p:extLst>
      <p:ext uri="{BB962C8B-B14F-4D97-AF65-F5344CB8AC3E}">
        <p14:creationId xmlns:p14="http://schemas.microsoft.com/office/powerpoint/2010/main" val="2358524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0648"/>
            <a:ext cx="8784976" cy="6186309"/>
          </a:xfrm>
          <a:prstGeom prst="rect">
            <a:avLst/>
          </a:prstGeom>
        </p:spPr>
        <p:txBody>
          <a:bodyPr wrap="square">
            <a:spAutoFit/>
          </a:bodyPr>
          <a:lstStyle/>
          <a:p>
            <a:pPr algn="just"/>
            <a:r>
              <a:rPr lang="ar-IQ" sz="3600" b="1" dirty="0">
                <a:solidFill>
                  <a:srgbClr val="FF0000"/>
                </a:solidFill>
              </a:rPr>
              <a:t>ثانيا: </a:t>
            </a:r>
            <a:r>
              <a:rPr lang="ar-IQ" sz="3600" b="1" dirty="0" err="1">
                <a:solidFill>
                  <a:srgbClr val="FF0000"/>
                </a:solidFill>
              </a:rPr>
              <a:t>ولفانج</a:t>
            </a:r>
            <a:r>
              <a:rPr lang="ar-IQ" sz="3600" b="1" dirty="0">
                <a:solidFill>
                  <a:srgbClr val="FF0000"/>
                </a:solidFill>
              </a:rPr>
              <a:t> </a:t>
            </a:r>
            <a:r>
              <a:rPr lang="ar-IQ" sz="3600" b="1" dirty="0" err="1" smtClean="0">
                <a:solidFill>
                  <a:srgbClr val="FF0000"/>
                </a:solidFill>
              </a:rPr>
              <a:t>لفجانج</a:t>
            </a:r>
            <a:r>
              <a:rPr lang="ar-IQ" sz="3600" b="1" dirty="0" smtClean="0">
                <a:solidFill>
                  <a:srgbClr val="FF0000"/>
                </a:solidFill>
              </a:rPr>
              <a:t> </a:t>
            </a:r>
            <a:r>
              <a:rPr lang="ar-IQ" sz="3600" b="1" dirty="0" err="1">
                <a:solidFill>
                  <a:srgbClr val="FF0000"/>
                </a:solidFill>
              </a:rPr>
              <a:t>كوهلر</a:t>
            </a:r>
            <a:r>
              <a:rPr lang="ar-IQ" sz="3600" b="1" dirty="0">
                <a:solidFill>
                  <a:srgbClr val="FF0000"/>
                </a:solidFill>
              </a:rPr>
              <a:t> </a:t>
            </a:r>
            <a:r>
              <a:rPr lang="en-US" sz="3600" b="1" dirty="0">
                <a:solidFill>
                  <a:srgbClr val="FF0000"/>
                </a:solidFill>
              </a:rPr>
              <a:t>Kohler Wolfgang :</a:t>
            </a:r>
            <a:r>
              <a:rPr lang="en-US" sz="3600" b="1" dirty="0"/>
              <a:t> </a:t>
            </a:r>
            <a:r>
              <a:rPr lang="ar-IQ" sz="3600" b="1" dirty="0"/>
              <a:t>أصبح </a:t>
            </a:r>
            <a:r>
              <a:rPr lang="ar-IQ" sz="3600" b="1" dirty="0" err="1"/>
              <a:t>كوهلر</a:t>
            </a:r>
            <a:r>
              <a:rPr lang="ar-IQ" sz="3600" b="1" dirty="0"/>
              <a:t> من أكرث </a:t>
            </a:r>
            <a:r>
              <a:rPr lang="ar-IQ" sz="3600" b="1" dirty="0" smtClean="0"/>
              <a:t>المتطرفين حماسة </a:t>
            </a:r>
            <a:r>
              <a:rPr lang="ar-IQ" sz="3600" b="1" dirty="0"/>
              <a:t>في الدفاع عن أفكار نظرية </a:t>
            </a:r>
            <a:r>
              <a:rPr lang="ar-IQ" sz="3600" b="1" dirty="0" smtClean="0"/>
              <a:t>الجشتالت</a:t>
            </a:r>
            <a:r>
              <a:rPr lang="ar-IQ" sz="3600" b="1" dirty="0"/>
              <a:t>، وقد ألف العديد من الكتب بهذا الصدد، كان أبرزها كتاب ( علم نفس </a:t>
            </a:r>
            <a:r>
              <a:rPr lang="ar-IQ" sz="3600" b="1" dirty="0" smtClean="0"/>
              <a:t>الجشتالت</a:t>
            </a:r>
            <a:r>
              <a:rPr lang="en-US" sz="3600" b="1" dirty="0"/>
              <a:t>Z </a:t>
            </a:r>
            <a:r>
              <a:rPr lang="ar-IQ" sz="3600" b="1" dirty="0"/>
              <a:t>الذي نشر عام ١٩٢٩ وتعرض فيه إلى افتراضات ومفاهيم نظرية </a:t>
            </a:r>
            <a:r>
              <a:rPr lang="ar-IQ" sz="3600" b="1" dirty="0" smtClean="0"/>
              <a:t>الجشتالت</a:t>
            </a:r>
            <a:r>
              <a:rPr lang="ar-IQ" sz="3600" b="1" dirty="0"/>
              <a:t>، وأوضح فيه أيضا المبدأ المعروف باسم </a:t>
            </a:r>
            <a:r>
              <a:rPr lang="ar-IQ" sz="3600" b="1" dirty="0" smtClean="0">
                <a:solidFill>
                  <a:srgbClr val="FF0000"/>
                </a:solidFill>
              </a:rPr>
              <a:t>التماثل </a:t>
            </a:r>
            <a:r>
              <a:rPr lang="ar-IQ" sz="3600" b="1" dirty="0">
                <a:solidFill>
                  <a:srgbClr val="FF0000"/>
                </a:solidFill>
              </a:rPr>
              <a:t>الشكلي "</a:t>
            </a:r>
            <a:r>
              <a:rPr lang="en-US" sz="3600" b="1" dirty="0"/>
              <a:t>Isomorphism </a:t>
            </a:r>
            <a:r>
              <a:rPr lang="en-US" sz="3600" b="1" dirty="0" smtClean="0"/>
              <a:t>«</a:t>
            </a:r>
            <a:r>
              <a:rPr lang="ar-IQ" sz="3600" b="1" dirty="0" smtClean="0"/>
              <a:t> والذي </a:t>
            </a:r>
            <a:r>
              <a:rPr lang="ar-IQ" sz="3600" b="1" dirty="0"/>
              <a:t>يعني أن بنية التجربة الظاهرية </a:t>
            </a:r>
            <a:r>
              <a:rPr lang="ar-IQ" sz="3600" b="1" dirty="0" smtClean="0"/>
              <a:t>تمتلك </a:t>
            </a:r>
            <a:r>
              <a:rPr lang="ar-IQ" sz="3600" b="1" dirty="0"/>
              <a:t>نفس الشكل الأساسي للأهداف الكامنة في الجهاز العصبي. بالإضافة إلى ذلك، تابع </a:t>
            </a:r>
            <a:r>
              <a:rPr lang="ar-IQ" sz="3600" b="1" dirty="0" err="1"/>
              <a:t>كوهلر</a:t>
            </a:r>
            <a:r>
              <a:rPr lang="ar-IQ" sz="3600" b="1" dirty="0"/>
              <a:t> تجاربه على القردة، وهي ما تعرف بتجارب حل المشكلات والاستبصار </a:t>
            </a:r>
            <a:r>
              <a:rPr lang="ar-IQ" sz="3600" b="1" dirty="0" smtClean="0"/>
              <a:t>.</a:t>
            </a:r>
            <a:endParaRPr lang="en-US" sz="3600" b="1" dirty="0"/>
          </a:p>
        </p:txBody>
      </p:sp>
    </p:spTree>
    <p:extLst>
      <p:ext uri="{BB962C8B-B14F-4D97-AF65-F5344CB8AC3E}">
        <p14:creationId xmlns:p14="http://schemas.microsoft.com/office/powerpoint/2010/main" val="3117680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47730" y="764704"/>
            <a:ext cx="8544750" cy="4585871"/>
          </a:xfrm>
          <a:prstGeom prst="rect">
            <a:avLst/>
          </a:prstGeom>
        </p:spPr>
        <p:txBody>
          <a:bodyPr wrap="square">
            <a:spAutoFit/>
          </a:bodyPr>
          <a:lstStyle/>
          <a:p>
            <a:pPr algn="just"/>
            <a:r>
              <a:rPr lang="ar-IQ" sz="3600" dirty="0">
                <a:solidFill>
                  <a:srgbClr val="FF0000"/>
                </a:solidFill>
              </a:rPr>
              <a:t>ثالثا: كريت </a:t>
            </a:r>
            <a:r>
              <a:rPr lang="ar-IQ" sz="3600" dirty="0" err="1">
                <a:solidFill>
                  <a:srgbClr val="FF0000"/>
                </a:solidFill>
              </a:rPr>
              <a:t>كوفكا</a:t>
            </a:r>
            <a:r>
              <a:rPr lang="ar-IQ" sz="3600" dirty="0">
                <a:solidFill>
                  <a:srgbClr val="FF0000"/>
                </a:solidFill>
              </a:rPr>
              <a:t> </a:t>
            </a:r>
            <a:r>
              <a:rPr lang="en-US" sz="3600" dirty="0" err="1">
                <a:solidFill>
                  <a:srgbClr val="FF0000"/>
                </a:solidFill>
              </a:rPr>
              <a:t>Koffka</a:t>
            </a:r>
            <a:r>
              <a:rPr lang="en-US" sz="3600" dirty="0">
                <a:solidFill>
                  <a:srgbClr val="FF0000"/>
                </a:solidFill>
              </a:rPr>
              <a:t> Kurt : </a:t>
            </a:r>
            <a:endParaRPr lang="ar-IQ" sz="3600" dirty="0" smtClean="0">
              <a:solidFill>
                <a:srgbClr val="FF0000"/>
              </a:solidFill>
            </a:endParaRPr>
          </a:p>
          <a:p>
            <a:pPr algn="just"/>
            <a:r>
              <a:rPr lang="ar-IQ" sz="3200" dirty="0" smtClean="0"/>
              <a:t>قام </a:t>
            </a:r>
            <a:r>
              <a:rPr lang="ar-IQ" sz="3200" dirty="0"/>
              <a:t>بالمشاركة مع عدد من طلابه في إجراء العديد من التجارب المرتبطة بالتفكري </a:t>
            </a:r>
            <a:r>
              <a:rPr lang="ar-IQ" sz="3200" dirty="0" err="1" smtClean="0"/>
              <a:t>الجشتالتي</a:t>
            </a:r>
            <a:r>
              <a:rPr lang="ar-IQ" sz="3200" dirty="0" smtClean="0"/>
              <a:t> </a:t>
            </a:r>
            <a:r>
              <a:rPr lang="ar-IQ" sz="3200" dirty="0"/>
              <a:t>وعمل على إعداد كتاب بعنوان مبادئ علم النفس </a:t>
            </a:r>
            <a:r>
              <a:rPr lang="ar-IQ" sz="3200" dirty="0" err="1" smtClean="0"/>
              <a:t>الجشتالتي</a:t>
            </a:r>
            <a:r>
              <a:rPr lang="ar-IQ" sz="3200" dirty="0" smtClean="0"/>
              <a:t> </a:t>
            </a:r>
            <a:r>
              <a:rPr lang="ar-IQ" sz="3200" dirty="0"/>
              <a:t>"</a:t>
            </a:r>
            <a:r>
              <a:rPr lang="en-US" sz="3200" dirty="0"/>
              <a:t>Psychology Gestalt of Principles The "</a:t>
            </a:r>
            <a:r>
              <a:rPr lang="ar-IQ" sz="3200" dirty="0"/>
              <a:t>وفيه قدم </a:t>
            </a:r>
            <a:r>
              <a:rPr lang="ar-IQ" sz="3200" dirty="0" err="1"/>
              <a:t>كوفكا</a:t>
            </a:r>
            <a:r>
              <a:rPr lang="ar-IQ" sz="3200" dirty="0"/>
              <a:t> تفصيلا واضحا لمفاهيم نظرية نظريات التعلم </a:t>
            </a:r>
            <a:r>
              <a:rPr lang="ar-IQ" sz="3200" dirty="0" smtClean="0"/>
              <a:t>الجشتالت</a:t>
            </a:r>
            <a:r>
              <a:rPr lang="ar-IQ" sz="3200" dirty="0"/>
              <a:t>، حيث لخص فيه نتائج التجارب والاسهامات التي قدمها منظرو نظرية </a:t>
            </a:r>
            <a:r>
              <a:rPr lang="ar-IQ" sz="3200" dirty="0" smtClean="0"/>
              <a:t>الجشتالت </a:t>
            </a:r>
            <a:r>
              <a:rPr lang="ar-IQ" sz="3200" dirty="0"/>
              <a:t>خلال ٢٥ عاما من ظهور هذه النظرية، وكان من </a:t>
            </a:r>
            <a:r>
              <a:rPr lang="ar-IQ" sz="3200" dirty="0" err="1"/>
              <a:t>اسهامته</a:t>
            </a:r>
            <a:r>
              <a:rPr lang="ar-IQ" sz="3200" dirty="0"/>
              <a:t> أن أضاف </a:t>
            </a:r>
            <a:r>
              <a:rPr lang="ar-IQ" sz="3200" dirty="0" smtClean="0"/>
              <a:t>1- </a:t>
            </a:r>
            <a:r>
              <a:rPr lang="ar-IQ" sz="3200" dirty="0" smtClean="0">
                <a:solidFill>
                  <a:srgbClr val="FF0000"/>
                </a:solidFill>
              </a:rPr>
              <a:t>مبدأ </a:t>
            </a:r>
            <a:r>
              <a:rPr lang="ar-IQ" sz="3200" dirty="0">
                <a:solidFill>
                  <a:srgbClr val="FF0000"/>
                </a:solidFill>
              </a:rPr>
              <a:t>التقارب </a:t>
            </a:r>
            <a:r>
              <a:rPr lang="ar-IQ" sz="3200" dirty="0" smtClean="0">
                <a:solidFill>
                  <a:srgbClr val="FF0000"/>
                </a:solidFill>
              </a:rPr>
              <a:t>2- مبدأ </a:t>
            </a:r>
            <a:r>
              <a:rPr lang="ar-IQ" sz="3200" dirty="0">
                <a:solidFill>
                  <a:srgbClr val="FF0000"/>
                </a:solidFill>
              </a:rPr>
              <a:t>الاغلاق </a:t>
            </a:r>
            <a:r>
              <a:rPr lang="ar-IQ" sz="3200" b="1" dirty="0">
                <a:solidFill>
                  <a:srgbClr val="FF0000"/>
                </a:solidFill>
              </a:rPr>
              <a:t>إلى نظرية </a:t>
            </a:r>
            <a:r>
              <a:rPr lang="ar-IQ" sz="3200" b="1" dirty="0" smtClean="0">
                <a:solidFill>
                  <a:srgbClr val="FF0000"/>
                </a:solidFill>
              </a:rPr>
              <a:t>الجشتالت </a:t>
            </a:r>
            <a:endParaRPr lang="en-US" sz="3200" b="1" dirty="0">
              <a:solidFill>
                <a:srgbClr val="FF0000"/>
              </a:solidFill>
            </a:endParaRPr>
          </a:p>
        </p:txBody>
      </p:sp>
    </p:spTree>
    <p:extLst>
      <p:ext uri="{BB962C8B-B14F-4D97-AF65-F5344CB8AC3E}">
        <p14:creationId xmlns:p14="http://schemas.microsoft.com/office/powerpoint/2010/main" val="2200056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6670" y="260648"/>
            <a:ext cx="8712968" cy="6247864"/>
          </a:xfrm>
          <a:prstGeom prst="rect">
            <a:avLst/>
          </a:prstGeom>
        </p:spPr>
        <p:txBody>
          <a:bodyPr wrap="square">
            <a:spAutoFit/>
          </a:bodyPr>
          <a:lstStyle/>
          <a:p>
            <a:r>
              <a:rPr lang="ar-IQ" sz="3600" b="1" dirty="0">
                <a:solidFill>
                  <a:srgbClr val="FF0000"/>
                </a:solidFill>
              </a:rPr>
              <a:t>رابعا: كورت ليفني </a:t>
            </a:r>
            <a:r>
              <a:rPr lang="en-US" sz="3600" b="1" dirty="0" err="1">
                <a:solidFill>
                  <a:srgbClr val="FF0000"/>
                </a:solidFill>
              </a:rPr>
              <a:t>Lewin</a:t>
            </a:r>
            <a:r>
              <a:rPr lang="en-US" sz="3600" b="1" dirty="0">
                <a:solidFill>
                  <a:srgbClr val="FF0000"/>
                </a:solidFill>
              </a:rPr>
              <a:t> Kurt : </a:t>
            </a:r>
            <a:r>
              <a:rPr lang="ar-IQ" sz="3600" b="1" dirty="0" smtClean="0">
                <a:solidFill>
                  <a:srgbClr val="FF0000"/>
                </a:solidFill>
              </a:rPr>
              <a:t> </a:t>
            </a:r>
          </a:p>
          <a:p>
            <a:r>
              <a:rPr lang="ar-IQ" sz="2800" b="1" dirty="0" smtClean="0"/>
              <a:t>اتجه </a:t>
            </a:r>
            <a:r>
              <a:rPr lang="ar-IQ" sz="2800" b="1" dirty="0"/>
              <a:t>ليفني إلى دراسة أثر نظرية </a:t>
            </a:r>
            <a:r>
              <a:rPr lang="ar-IQ" sz="2800" b="1" dirty="0" smtClean="0"/>
              <a:t>الجشتالت </a:t>
            </a:r>
            <a:r>
              <a:rPr lang="ar-IQ" sz="2800" b="1" dirty="0"/>
              <a:t>في مجالات الشخصية والدافعية وعلم النفس </a:t>
            </a:r>
            <a:r>
              <a:rPr lang="ar-IQ" sz="2800" b="1" dirty="0" smtClean="0"/>
              <a:t>الاجتماعي </a:t>
            </a:r>
            <a:r>
              <a:rPr lang="ar-IQ" sz="2800" b="1" dirty="0"/>
              <a:t>وقد طور مجموعة من المصطلحات والرموز لوصف الأشخاص في البيئات التي يعيشون فيها. استخدم </a:t>
            </a:r>
            <a:r>
              <a:rPr lang="ar-IQ" sz="2800" b="1" dirty="0" smtClean="0"/>
              <a:t>ليفين </a:t>
            </a:r>
            <a:r>
              <a:rPr lang="ar-IQ" sz="2800" b="1" dirty="0"/>
              <a:t>المنهج الرياضي في دراسة هؤلاء الأشخاص وأسس ما يعرف بعلم النفس </a:t>
            </a:r>
            <a:r>
              <a:rPr lang="ar-IQ" sz="2800" b="1" dirty="0" err="1"/>
              <a:t>الطبولوجي</a:t>
            </a:r>
            <a:r>
              <a:rPr lang="ar-IQ" sz="2800" b="1" dirty="0"/>
              <a:t>." - </a:t>
            </a:r>
            <a:r>
              <a:rPr lang="en-US" sz="2800" b="1" dirty="0"/>
              <a:t>Topological Psychology ، "</a:t>
            </a:r>
            <a:r>
              <a:rPr lang="ar-IQ" sz="2800" b="1" dirty="0"/>
              <a:t>والذي على أساسه صاغ </a:t>
            </a:r>
            <a:r>
              <a:rPr lang="ar-IQ" sz="2800" b="1" dirty="0" smtClean="0"/>
              <a:t>ليفين </a:t>
            </a:r>
            <a:r>
              <a:rPr lang="ar-IQ" sz="2800" b="1" dirty="0"/>
              <a:t>نظريته </a:t>
            </a:r>
            <a:r>
              <a:rPr lang="ar-IQ" sz="2800" b="1" dirty="0" err="1" smtClean="0"/>
              <a:t>المساة</a:t>
            </a:r>
            <a:r>
              <a:rPr lang="ar-IQ" sz="2800" b="1" dirty="0" smtClean="0"/>
              <a:t> </a:t>
            </a:r>
            <a:r>
              <a:rPr lang="ar-IQ" sz="2800" b="1" dirty="0"/>
              <a:t>بنظرية المجال ، وفيها يرى أن تحديد سلوك الشخص يتطلب موقفا عيانيا آنيا، لأن السلوك في أي لحظة يتحدد </a:t>
            </a:r>
            <a:r>
              <a:rPr lang="ar-IQ" sz="2800" b="1" dirty="0" smtClean="0"/>
              <a:t>بمجموع </a:t>
            </a:r>
            <a:r>
              <a:rPr lang="ar-IQ" sz="2800" b="1" dirty="0"/>
              <a:t>الوقائع أو البيئات النفسية التي يخبرها الفرد في تلك اللحظة. ففي نظرية المجال يرى </a:t>
            </a:r>
            <a:r>
              <a:rPr lang="ar-IQ" sz="2800" b="1" dirty="0" smtClean="0"/>
              <a:t>ليفين </a:t>
            </a:r>
            <a:r>
              <a:rPr lang="ar-IQ" sz="2800" b="1" dirty="0"/>
              <a:t>أن هناك عالما ميتافيزيقيا يقع خارج نطاق الإدراك الحسي، وعالما آخر فيزيقي يقع ضمن نطاق الإدراك الحسي، وضمن هذا العامل يوجد الشخص وهو محاط ببيئة نفسية (حيز الحياة) تشتمل على العديد من البيئات النفسية الفرعية التي تؤثر فيه على نحو متباين وتحدد سلوك الفرد، وذلك </a:t>
            </a:r>
            <a:r>
              <a:rPr lang="ar-IQ" sz="2800" b="1" dirty="0" smtClean="0"/>
              <a:t>كم هو </a:t>
            </a:r>
            <a:r>
              <a:rPr lang="ar-IQ" sz="2800" b="1" dirty="0"/>
              <a:t>مبني في الشكل التالي </a:t>
            </a:r>
            <a:r>
              <a:rPr lang="ar-IQ" sz="2800" b="1" dirty="0" smtClean="0"/>
              <a:t>:</a:t>
            </a:r>
            <a:endParaRPr lang="en-US" sz="2800" b="1" dirty="0"/>
          </a:p>
        </p:txBody>
      </p:sp>
    </p:spTree>
    <p:extLst>
      <p:ext uri="{BB962C8B-B14F-4D97-AF65-F5344CB8AC3E}">
        <p14:creationId xmlns:p14="http://schemas.microsoft.com/office/powerpoint/2010/main" val="499568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كل بيضاوي 1"/>
          <p:cNvSpPr/>
          <p:nvPr/>
        </p:nvSpPr>
        <p:spPr>
          <a:xfrm>
            <a:off x="4355976" y="2636912"/>
            <a:ext cx="3168352" cy="2808312"/>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3" name="شكل بيضاوي 2"/>
          <p:cNvSpPr/>
          <p:nvPr/>
        </p:nvSpPr>
        <p:spPr>
          <a:xfrm>
            <a:off x="5076056" y="3344416"/>
            <a:ext cx="1717340" cy="1393304"/>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4" name="شكل بيضاوي 3"/>
          <p:cNvSpPr/>
          <p:nvPr/>
        </p:nvSpPr>
        <p:spPr>
          <a:xfrm>
            <a:off x="5502678" y="3717032"/>
            <a:ext cx="864096" cy="64807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ar-IQ" sz="2400" b="1" dirty="0" smtClean="0">
                <a:solidFill>
                  <a:srgbClr val="FF0000"/>
                </a:solidFill>
              </a:rPr>
              <a:t>ش</a:t>
            </a:r>
            <a:endParaRPr lang="en-US" sz="2400" b="1" dirty="0">
              <a:solidFill>
                <a:srgbClr val="FF0000"/>
              </a:solidFill>
            </a:endParaRPr>
          </a:p>
        </p:txBody>
      </p:sp>
      <p:cxnSp>
        <p:nvCxnSpPr>
          <p:cNvPr id="6" name="رابط كسهم مستقيم 5"/>
          <p:cNvCxnSpPr/>
          <p:nvPr/>
        </p:nvCxnSpPr>
        <p:spPr>
          <a:xfrm flipH="1" flipV="1">
            <a:off x="3131840" y="2132856"/>
            <a:ext cx="2370838" cy="129614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7" name="مستطيل 6"/>
          <p:cNvSpPr/>
          <p:nvPr/>
        </p:nvSpPr>
        <p:spPr>
          <a:xfrm>
            <a:off x="467544" y="1556792"/>
            <a:ext cx="2520280" cy="797013"/>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IQ"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البيئات النفسية الفرعية </a:t>
            </a:r>
          </a:p>
          <a:p>
            <a:pPr algn="ctr"/>
            <a:r>
              <a:rPr lang="ar-IQ"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حيز البيئة )</a:t>
            </a:r>
            <a:endParaRPr lang="en-US" dirty="0"/>
          </a:p>
        </p:txBody>
      </p:sp>
      <p:cxnSp>
        <p:nvCxnSpPr>
          <p:cNvPr id="10" name="رابط كسهم مستقيم 9"/>
          <p:cNvCxnSpPr/>
          <p:nvPr/>
        </p:nvCxnSpPr>
        <p:spPr>
          <a:xfrm flipH="1" flipV="1">
            <a:off x="2915816" y="3140968"/>
            <a:ext cx="2016224" cy="57606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1" name="مستطيل 10"/>
          <p:cNvSpPr/>
          <p:nvPr/>
        </p:nvSpPr>
        <p:spPr>
          <a:xfrm>
            <a:off x="251520" y="2636912"/>
            <a:ext cx="2520280" cy="5040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IQ" dirty="0" smtClean="0"/>
              <a:t>العالم الفيزيقي </a:t>
            </a:r>
            <a:endParaRPr lang="en-US" dirty="0"/>
          </a:p>
        </p:txBody>
      </p:sp>
      <p:cxnSp>
        <p:nvCxnSpPr>
          <p:cNvPr id="13" name="رابط كسهم مستقيم 12"/>
          <p:cNvCxnSpPr/>
          <p:nvPr/>
        </p:nvCxnSpPr>
        <p:spPr>
          <a:xfrm flipH="1" flipV="1">
            <a:off x="2987824" y="4041068"/>
            <a:ext cx="1368152" cy="16201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5" name="مستطيل 14"/>
          <p:cNvSpPr/>
          <p:nvPr/>
        </p:nvSpPr>
        <p:spPr>
          <a:xfrm>
            <a:off x="827584" y="4735532"/>
            <a:ext cx="2304256" cy="61206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ar-IQ" dirty="0" smtClean="0"/>
              <a:t>وحدة من البيئة النفسية </a:t>
            </a:r>
            <a:endParaRPr lang="en-US" dirty="0"/>
          </a:p>
        </p:txBody>
      </p:sp>
      <p:sp>
        <p:nvSpPr>
          <p:cNvPr id="16" name="مستطيل 15"/>
          <p:cNvSpPr/>
          <p:nvPr/>
        </p:nvSpPr>
        <p:spPr>
          <a:xfrm>
            <a:off x="575556" y="3735034"/>
            <a:ext cx="2304256" cy="61206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ar-IQ" dirty="0" smtClean="0"/>
              <a:t>العلم الميتافيزيقي </a:t>
            </a:r>
            <a:endParaRPr lang="en-US" dirty="0"/>
          </a:p>
        </p:txBody>
      </p:sp>
      <p:cxnSp>
        <p:nvCxnSpPr>
          <p:cNvPr id="19" name="رابط كسهم مستقيم 18"/>
          <p:cNvCxnSpPr/>
          <p:nvPr/>
        </p:nvCxnSpPr>
        <p:spPr>
          <a:xfrm flipH="1">
            <a:off x="3131840" y="4347102"/>
            <a:ext cx="2232248" cy="59406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1" name="رابط كسهم مستقيم 20"/>
          <p:cNvCxnSpPr/>
          <p:nvPr/>
        </p:nvCxnSpPr>
        <p:spPr>
          <a:xfrm flipV="1">
            <a:off x="6084168" y="1556792"/>
            <a:ext cx="1584176" cy="246627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2" name="مستطيل 21"/>
          <p:cNvSpPr/>
          <p:nvPr/>
        </p:nvSpPr>
        <p:spPr>
          <a:xfrm>
            <a:off x="5364088" y="908720"/>
            <a:ext cx="2808312" cy="648072"/>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IQ" sz="3600" dirty="0" smtClean="0">
                <a:solidFill>
                  <a:srgbClr val="FF0000"/>
                </a:solidFill>
              </a:rPr>
              <a:t>الشخصية</a:t>
            </a:r>
            <a:r>
              <a:rPr lang="ar-IQ" dirty="0" smtClean="0"/>
              <a:t> </a:t>
            </a:r>
            <a:endParaRPr lang="en-US" dirty="0"/>
          </a:p>
        </p:txBody>
      </p:sp>
      <p:sp>
        <p:nvSpPr>
          <p:cNvPr id="24" name="مستطيل 23"/>
          <p:cNvSpPr/>
          <p:nvPr/>
        </p:nvSpPr>
        <p:spPr>
          <a:xfrm>
            <a:off x="1511660" y="5733256"/>
            <a:ext cx="6876764" cy="461665"/>
          </a:xfrm>
          <a:prstGeom prst="rect">
            <a:avLst/>
          </a:prstGeom>
        </p:spPr>
        <p:txBody>
          <a:bodyPr wrap="square">
            <a:spAutoFit/>
          </a:bodyPr>
          <a:lstStyle/>
          <a:p>
            <a:r>
              <a:rPr lang="ar-IQ" sz="2400" b="1" dirty="0"/>
              <a:t>شكل </a:t>
            </a:r>
            <a:r>
              <a:rPr lang="ar-IQ" sz="2400" b="1" dirty="0" smtClean="0"/>
              <a:t>يوضح </a:t>
            </a:r>
            <a:r>
              <a:rPr lang="ar-IQ" sz="2400" b="1" dirty="0"/>
              <a:t>عملية تحديد سلوك الفرد حسب نظرية ليفني في المجال </a:t>
            </a:r>
            <a:endParaRPr lang="en-US" sz="2400" b="1" dirty="0"/>
          </a:p>
        </p:txBody>
      </p:sp>
    </p:spTree>
    <p:extLst>
      <p:ext uri="{BB962C8B-B14F-4D97-AF65-F5344CB8AC3E}">
        <p14:creationId xmlns:p14="http://schemas.microsoft.com/office/powerpoint/2010/main" val="1624433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97346"/>
            <a:ext cx="8568952" cy="6740307"/>
          </a:xfrm>
          <a:prstGeom prst="rect">
            <a:avLst/>
          </a:prstGeom>
        </p:spPr>
        <p:txBody>
          <a:bodyPr wrap="square">
            <a:spAutoFit/>
          </a:bodyPr>
          <a:lstStyle/>
          <a:p>
            <a:r>
              <a:rPr lang="ar-IQ" sz="2400" b="1" dirty="0">
                <a:solidFill>
                  <a:srgbClr val="FF0000"/>
                </a:solidFill>
                <a:latin typeface="droid arabic kufi"/>
              </a:rPr>
              <a:t>المفاهيم </a:t>
            </a:r>
            <a:r>
              <a:rPr lang="ar-IQ" sz="2400" b="1" dirty="0" err="1" smtClean="0">
                <a:solidFill>
                  <a:srgbClr val="FF0000"/>
                </a:solidFill>
                <a:latin typeface="droid arabic kufi"/>
              </a:rPr>
              <a:t>الجشتالتية</a:t>
            </a:r>
            <a:r>
              <a:rPr lang="ar-IQ" sz="2400" b="1" dirty="0">
                <a:solidFill>
                  <a:srgbClr val="FF0000"/>
                </a:solidFill>
                <a:latin typeface="droid arabic kufi"/>
              </a:rPr>
              <a:t/>
            </a:r>
            <a:br>
              <a:rPr lang="ar-IQ" sz="2400" b="1" dirty="0">
                <a:solidFill>
                  <a:srgbClr val="FF0000"/>
                </a:solidFill>
                <a:latin typeface="droid arabic kufi"/>
              </a:rPr>
            </a:br>
            <a:endParaRPr lang="ar-IQ" sz="2400" b="1" dirty="0">
              <a:solidFill>
                <a:srgbClr val="0C0C73"/>
              </a:solidFill>
              <a:latin typeface="droid arabic kufi"/>
            </a:endParaRPr>
          </a:p>
          <a:p>
            <a:r>
              <a:rPr lang="ar-IQ" sz="2400" b="1" dirty="0" err="1" smtClean="0">
                <a:solidFill>
                  <a:srgbClr val="FF0000"/>
                </a:solidFill>
                <a:latin typeface="arial"/>
              </a:rPr>
              <a:t>الجشتالت</a:t>
            </a:r>
            <a:r>
              <a:rPr lang="ar-IQ" sz="2400" b="1" dirty="0" smtClean="0">
                <a:solidFill>
                  <a:srgbClr val="FF0000"/>
                </a:solidFill>
                <a:latin typeface="arial"/>
              </a:rPr>
              <a:t>:</a:t>
            </a:r>
            <a:r>
              <a:rPr lang="ar-IQ" sz="2400" b="1" dirty="0">
                <a:solidFill>
                  <a:srgbClr val="333333"/>
                </a:solidFill>
                <a:latin typeface="arial"/>
              </a:rPr>
              <a:t> هو أصل التسمية لهذه المدرسة، ويعني كل مترابط الأجزاء باتساق وانتظام، بحيث تكون الأجزاء المكونة له في ترابط دينامي فيما بينها من جهة، ومع الكل ذاته من جهة أخرى. فكل عنصر أو جزء من </a:t>
            </a:r>
            <a:r>
              <a:rPr lang="ar-IQ" sz="2400" b="1" dirty="0" err="1" smtClean="0">
                <a:solidFill>
                  <a:srgbClr val="333333"/>
                </a:solidFill>
                <a:latin typeface="arial"/>
              </a:rPr>
              <a:t>الجشتالت</a:t>
            </a:r>
            <a:r>
              <a:rPr lang="ar-IQ" sz="2400" b="1" dirty="0" smtClean="0">
                <a:solidFill>
                  <a:srgbClr val="333333"/>
                </a:solidFill>
                <a:latin typeface="arial"/>
              </a:rPr>
              <a:t> </a:t>
            </a:r>
            <a:r>
              <a:rPr lang="ar-IQ" sz="2400" b="1" dirty="0">
                <a:solidFill>
                  <a:srgbClr val="333333"/>
                </a:solidFill>
                <a:latin typeface="arial"/>
              </a:rPr>
              <a:t>له مكانته ودوره ووظيفته التي </a:t>
            </a:r>
            <a:r>
              <a:rPr lang="ar-IQ" sz="2400" b="1" dirty="0" err="1">
                <a:solidFill>
                  <a:srgbClr val="333333"/>
                </a:solidFill>
                <a:latin typeface="arial"/>
              </a:rPr>
              <a:t>تتطلبها</a:t>
            </a:r>
            <a:r>
              <a:rPr lang="ar-IQ" sz="2400" b="1" dirty="0">
                <a:solidFill>
                  <a:srgbClr val="333333"/>
                </a:solidFill>
                <a:latin typeface="arial"/>
              </a:rPr>
              <a:t> طبيعة الكل.</a:t>
            </a:r>
            <a:br>
              <a:rPr lang="ar-IQ" sz="2400" b="1" dirty="0">
                <a:solidFill>
                  <a:srgbClr val="333333"/>
                </a:solidFill>
                <a:latin typeface="arial"/>
              </a:rPr>
            </a:br>
            <a:r>
              <a:rPr lang="ar-IQ" sz="2400" b="1" dirty="0">
                <a:solidFill>
                  <a:srgbClr val="FF0000"/>
                </a:solidFill>
                <a:latin typeface="arial"/>
              </a:rPr>
              <a:t>البنية:</a:t>
            </a:r>
            <a:r>
              <a:rPr lang="ar-IQ" sz="2400" b="1" dirty="0">
                <a:solidFill>
                  <a:srgbClr val="333333"/>
                </a:solidFill>
                <a:latin typeface="arial"/>
              </a:rPr>
              <a:t> تتكون من العناصر المرتبطة بقوانين داخلية تحكمها </a:t>
            </a:r>
            <a:r>
              <a:rPr lang="ar-IQ" sz="2400" b="1" dirty="0" err="1">
                <a:solidFill>
                  <a:srgbClr val="333333"/>
                </a:solidFill>
                <a:latin typeface="arial"/>
              </a:rPr>
              <a:t>ديناميا</a:t>
            </a:r>
            <a:r>
              <a:rPr lang="ar-IQ" sz="2400" b="1" dirty="0">
                <a:solidFill>
                  <a:srgbClr val="333333"/>
                </a:solidFill>
                <a:latin typeface="arial"/>
              </a:rPr>
              <a:t> ووظيفيا.</a:t>
            </a:r>
            <a:br>
              <a:rPr lang="ar-IQ" sz="2400" b="1" dirty="0">
                <a:solidFill>
                  <a:srgbClr val="333333"/>
                </a:solidFill>
                <a:latin typeface="arial"/>
              </a:rPr>
            </a:br>
            <a:r>
              <a:rPr lang="ar-IQ" sz="2400" b="1" dirty="0">
                <a:solidFill>
                  <a:srgbClr val="FF0000"/>
                </a:solidFill>
                <a:latin typeface="arial"/>
              </a:rPr>
              <a:t>الاستبصار:</a:t>
            </a:r>
            <a:r>
              <a:rPr lang="ar-IQ" sz="2400" b="1" dirty="0">
                <a:solidFill>
                  <a:srgbClr val="333333"/>
                </a:solidFill>
                <a:latin typeface="arial"/>
              </a:rPr>
              <a:t> كل ما من شأنه اكتساب الفهم من حيث فهم كل الأبعاد ومعرفة الترابطات بين الأجزاء وضبطها.</a:t>
            </a:r>
            <a:br>
              <a:rPr lang="ar-IQ" sz="2400" b="1" dirty="0">
                <a:solidFill>
                  <a:srgbClr val="333333"/>
                </a:solidFill>
                <a:latin typeface="arial"/>
              </a:rPr>
            </a:br>
            <a:r>
              <a:rPr lang="ar-IQ" sz="2400" b="1" dirty="0">
                <a:solidFill>
                  <a:srgbClr val="FF0000"/>
                </a:solidFill>
                <a:latin typeface="arial"/>
              </a:rPr>
              <a:t>التنظيم: </a:t>
            </a:r>
            <a:r>
              <a:rPr lang="ar-IQ" sz="2400" b="1" dirty="0">
                <a:solidFill>
                  <a:srgbClr val="333333"/>
                </a:solidFill>
                <a:latin typeface="arial"/>
              </a:rPr>
              <a:t>تحدد سيكولوجيا التعلم </a:t>
            </a:r>
            <a:r>
              <a:rPr lang="ar-IQ" sz="2400" b="1" dirty="0" err="1" smtClean="0">
                <a:solidFill>
                  <a:srgbClr val="333333"/>
                </a:solidFill>
                <a:latin typeface="arial"/>
              </a:rPr>
              <a:t>الجشتالتية</a:t>
            </a:r>
            <a:r>
              <a:rPr lang="ar-IQ" sz="2400" b="1" dirty="0" smtClean="0">
                <a:solidFill>
                  <a:srgbClr val="333333"/>
                </a:solidFill>
                <a:latin typeface="arial"/>
              </a:rPr>
              <a:t> </a:t>
            </a:r>
            <a:r>
              <a:rPr lang="ar-IQ" sz="2400" b="1" dirty="0">
                <a:solidFill>
                  <a:srgbClr val="333333"/>
                </a:solidFill>
                <a:latin typeface="arial"/>
              </a:rPr>
              <a:t>القاعدة التنظيمية لموضوع التعلم التي تتحكم في البنية.</a:t>
            </a:r>
            <a:br>
              <a:rPr lang="ar-IQ" sz="2400" b="1" dirty="0">
                <a:solidFill>
                  <a:srgbClr val="333333"/>
                </a:solidFill>
                <a:latin typeface="arial"/>
              </a:rPr>
            </a:br>
            <a:r>
              <a:rPr lang="ar-IQ" sz="2400" b="1" dirty="0">
                <a:solidFill>
                  <a:srgbClr val="FF0000"/>
                </a:solidFill>
                <a:latin typeface="arial"/>
              </a:rPr>
              <a:t>إعادة التنظيم: </a:t>
            </a:r>
            <a:r>
              <a:rPr lang="ar-IQ" sz="2400" b="1" dirty="0">
                <a:solidFill>
                  <a:srgbClr val="333333"/>
                </a:solidFill>
                <a:latin typeface="arial"/>
              </a:rPr>
              <a:t>ينبغي أثناء التعلم العمل على إعادة الهيكلة والتنظيم نحو تجاوز أشكال الغموض والتناقضات ليحل محلها الاستبصار والفهم الحقيقي.</a:t>
            </a:r>
            <a:br>
              <a:rPr lang="ar-IQ" sz="2400" b="1" dirty="0">
                <a:solidFill>
                  <a:srgbClr val="333333"/>
                </a:solidFill>
                <a:latin typeface="arial"/>
              </a:rPr>
            </a:br>
            <a:r>
              <a:rPr lang="ar-IQ" sz="2400" b="1" dirty="0">
                <a:solidFill>
                  <a:srgbClr val="FF0000"/>
                </a:solidFill>
                <a:latin typeface="arial"/>
              </a:rPr>
              <a:t>الانتقال:</a:t>
            </a:r>
            <a:r>
              <a:rPr lang="ar-IQ" sz="2400" b="1" dirty="0">
                <a:solidFill>
                  <a:srgbClr val="333333"/>
                </a:solidFill>
                <a:latin typeface="arial"/>
              </a:rPr>
              <a:t> تعميم التعلم على مواقف مشابهة في البنية الأصلية ومختلفة في أشكال </a:t>
            </a:r>
            <a:r>
              <a:rPr lang="ar-IQ" sz="2400" b="1" dirty="0" err="1">
                <a:solidFill>
                  <a:srgbClr val="333333"/>
                </a:solidFill>
                <a:latin typeface="arial"/>
              </a:rPr>
              <a:t>التمظهر</a:t>
            </a:r>
            <a:r>
              <a:rPr lang="ar-IQ" sz="2400" b="1" dirty="0">
                <a:solidFill>
                  <a:srgbClr val="333333"/>
                </a:solidFill>
                <a:latin typeface="arial"/>
              </a:rPr>
              <a:t>.</a:t>
            </a:r>
            <a:br>
              <a:rPr lang="ar-IQ" sz="2400" b="1" dirty="0">
                <a:solidFill>
                  <a:srgbClr val="333333"/>
                </a:solidFill>
                <a:latin typeface="arial"/>
              </a:rPr>
            </a:br>
            <a:r>
              <a:rPr lang="ar-IQ" sz="2400" b="1" dirty="0">
                <a:solidFill>
                  <a:srgbClr val="FF0000"/>
                </a:solidFill>
                <a:latin typeface="arial"/>
              </a:rPr>
              <a:t>الدافعية الأصلية:</a:t>
            </a:r>
            <a:r>
              <a:rPr lang="ar-IQ" sz="2400" b="1" dirty="0">
                <a:solidFill>
                  <a:srgbClr val="333333"/>
                </a:solidFill>
                <a:latin typeface="arial"/>
              </a:rPr>
              <a:t> تعزيز </a:t>
            </a:r>
            <a:r>
              <a:rPr lang="ar-IQ" sz="2400" b="1" dirty="0" smtClean="0">
                <a:solidFill>
                  <a:srgbClr val="333333"/>
                </a:solidFill>
                <a:latin typeface="arial"/>
              </a:rPr>
              <a:t>التعلم</a:t>
            </a:r>
            <a:r>
              <a:rPr lang="ar-IQ" sz="2400" b="1" dirty="0">
                <a:solidFill>
                  <a:srgbClr val="000000"/>
                </a:solidFill>
                <a:latin typeface="arial"/>
              </a:rPr>
              <a:t> </a:t>
            </a:r>
            <a:r>
              <a:rPr lang="ar-IQ" sz="2400" b="1" dirty="0">
                <a:solidFill>
                  <a:srgbClr val="333333"/>
                </a:solidFill>
                <a:latin typeface="arial"/>
              </a:rPr>
              <a:t> ينبغي أن يكون نابعا من الداخل.</a:t>
            </a:r>
            <a:br>
              <a:rPr lang="ar-IQ" sz="2400" b="1" dirty="0">
                <a:solidFill>
                  <a:srgbClr val="333333"/>
                </a:solidFill>
                <a:latin typeface="arial"/>
              </a:rPr>
            </a:br>
            <a:r>
              <a:rPr lang="ar-IQ" sz="2400" b="1" dirty="0">
                <a:solidFill>
                  <a:srgbClr val="FF0000"/>
                </a:solidFill>
                <a:latin typeface="arial"/>
              </a:rPr>
              <a:t>الفهم والمعنى: </a:t>
            </a:r>
            <a:r>
              <a:rPr lang="ar-IQ" sz="2400" b="1" dirty="0">
                <a:solidFill>
                  <a:srgbClr val="333333"/>
                </a:solidFill>
                <a:latin typeface="arial"/>
              </a:rPr>
              <a:t>يتحقق التعلم عند تحقق الفهم الذي هو  كشف جميع العلاقات المرتبطة بالموضوع، والانتقال من الغموض إلى الوضوح.</a:t>
            </a:r>
            <a:endParaRPr lang="ar-IQ" sz="2400" b="1" i="0" dirty="0">
              <a:solidFill>
                <a:srgbClr val="333333"/>
              </a:solidFill>
              <a:effectLst/>
              <a:latin typeface="arial"/>
            </a:endParaRPr>
          </a:p>
        </p:txBody>
      </p:sp>
    </p:spTree>
    <p:extLst>
      <p:ext uri="{BB962C8B-B14F-4D97-AF65-F5344CB8AC3E}">
        <p14:creationId xmlns:p14="http://schemas.microsoft.com/office/powerpoint/2010/main" val="38819604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49249" y="1340768"/>
            <a:ext cx="8577734" cy="530167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223767" rIns="0" bIns="88872" numCol="1" anchor="ctr"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buFontTx/>
              <a:buNone/>
              <a:tabLst/>
            </a:pPr>
            <a:r>
              <a:rPr kumimoji="0" lang="ar-SA" sz="3600" b="1" i="0" u="none" strike="noStrike" cap="none" normalizeH="0" baseline="0" dirty="0" smtClean="0">
                <a:ln>
                  <a:noFill/>
                </a:ln>
                <a:solidFill>
                  <a:srgbClr val="FF0000"/>
                </a:solidFill>
                <a:effectLst/>
                <a:latin typeface="droid arabic kufi"/>
                <a:cs typeface="Arial" pitchFamily="34" charset="0"/>
              </a:rPr>
              <a:t>مبادئ التعلم في النظرية الجش</a:t>
            </a:r>
            <a:r>
              <a:rPr kumimoji="0" lang="ar-IQ" sz="3600" b="1" i="0" u="none" strike="noStrike" cap="none" normalizeH="0" baseline="0" dirty="0" smtClean="0">
                <a:ln>
                  <a:noFill/>
                </a:ln>
                <a:solidFill>
                  <a:srgbClr val="FF0000"/>
                </a:solidFill>
                <a:effectLst/>
                <a:latin typeface="droid arabic kufi"/>
                <a:cs typeface="Arial" pitchFamily="34" charset="0"/>
              </a:rPr>
              <a:t>ت</a:t>
            </a:r>
            <a:r>
              <a:rPr kumimoji="0" lang="ar-SA" sz="3600" b="1" i="0" u="none" strike="noStrike" cap="none" normalizeH="0" baseline="0" dirty="0" err="1" smtClean="0">
                <a:ln>
                  <a:noFill/>
                </a:ln>
                <a:solidFill>
                  <a:srgbClr val="FF0000"/>
                </a:solidFill>
                <a:effectLst/>
                <a:latin typeface="droid arabic kufi"/>
                <a:cs typeface="Arial" pitchFamily="34" charset="0"/>
              </a:rPr>
              <a:t>التية</a:t>
            </a:r>
            <a:endParaRPr kumimoji="0" lang="en-US" sz="3600" b="1" i="0" u="none" strike="noStrike" cap="none" normalizeH="0" baseline="0" dirty="0" smtClean="0">
              <a:ln>
                <a:noFill/>
              </a:ln>
              <a:solidFill>
                <a:srgbClr val="0C0C73"/>
              </a:solidFill>
              <a:effectLst/>
              <a:latin typeface="droid arabic kufi"/>
              <a:cs typeface="Arial" pitchFamily="34" charset="0"/>
            </a:endParaRPr>
          </a:p>
          <a:p>
            <a:pPr marL="0" marR="0" lvl="0" indent="0" defTabSz="914400" eaLnBrk="0" fontAlgn="base" latinLnBrk="0" hangingPunct="0">
              <a:lnSpc>
                <a:spcPct val="100000"/>
              </a:lnSpc>
              <a:spcBef>
                <a:spcPct val="0"/>
              </a:spcBef>
              <a:spcAft>
                <a:spcPct val="0"/>
              </a:spcAft>
              <a:buClrTx/>
              <a:buSzTx/>
              <a:buFontTx/>
              <a:buNone/>
              <a:tabLst/>
            </a:pPr>
            <a:r>
              <a:rPr lang="ar-IQ" sz="3600" b="1" dirty="0" smtClean="0">
                <a:solidFill>
                  <a:srgbClr val="333333"/>
                </a:solidFill>
                <a:latin typeface="Arial" pitchFamily="34" charset="0"/>
                <a:cs typeface="Arial" pitchFamily="34" charset="0"/>
              </a:rPr>
              <a:t> 1- </a:t>
            </a:r>
            <a:r>
              <a:rPr kumimoji="0" lang="ar-SA" sz="3600" b="1" i="0" u="none" strike="noStrike" cap="none" normalizeH="0" baseline="0" dirty="0" smtClean="0">
                <a:ln>
                  <a:noFill/>
                </a:ln>
                <a:solidFill>
                  <a:srgbClr val="333333"/>
                </a:solidFill>
                <a:effectLst/>
                <a:latin typeface="Arial" pitchFamily="34" charset="0"/>
                <a:cs typeface="Arial" pitchFamily="34" charset="0"/>
              </a:rPr>
              <a:t>الاستبصار شرط للتعلم الحقيقي</a:t>
            </a:r>
            <a:r>
              <a:rPr kumimoji="0" lang="en-US" sz="3600" b="1" i="0" u="none" strike="noStrike" cap="none" normalizeH="0" baseline="0" dirty="0" smtClean="0">
                <a:ln>
                  <a:noFill/>
                </a:ln>
                <a:solidFill>
                  <a:srgbClr val="333333"/>
                </a:solidFill>
                <a:effectLst/>
                <a:latin typeface="Arial" pitchFamily="34" charset="0"/>
                <a:cs typeface="Arial" pitchFamily="34" charset="0"/>
              </a:rPr>
              <a:t>.</a:t>
            </a:r>
            <a:br>
              <a:rPr kumimoji="0" lang="en-US" sz="3600" b="1" i="0" u="none" strike="noStrike" cap="none" normalizeH="0" baseline="0" dirty="0" smtClean="0">
                <a:ln>
                  <a:noFill/>
                </a:ln>
                <a:solidFill>
                  <a:srgbClr val="333333"/>
                </a:solidFill>
                <a:effectLst/>
                <a:latin typeface="Arial" pitchFamily="34" charset="0"/>
                <a:cs typeface="Arial" pitchFamily="34" charset="0"/>
              </a:rPr>
            </a:br>
            <a:r>
              <a:rPr kumimoji="0" lang="ar-IQ" sz="3600" b="1" i="0" u="none" strike="noStrike" cap="none" normalizeH="0" baseline="0" dirty="0" smtClean="0">
                <a:ln>
                  <a:noFill/>
                </a:ln>
                <a:solidFill>
                  <a:srgbClr val="333333"/>
                </a:solidFill>
                <a:effectLst/>
                <a:latin typeface="Arial" pitchFamily="34" charset="0"/>
                <a:cs typeface="Arial" pitchFamily="34" charset="0"/>
              </a:rPr>
              <a:t>2- </a:t>
            </a:r>
            <a:r>
              <a:rPr kumimoji="0" lang="ar-SA" sz="3600" b="1" i="0" u="none" strike="noStrike" cap="none" normalizeH="0" baseline="0" dirty="0" smtClean="0">
                <a:ln>
                  <a:noFill/>
                </a:ln>
                <a:solidFill>
                  <a:srgbClr val="333333"/>
                </a:solidFill>
                <a:effectLst/>
                <a:latin typeface="Arial" pitchFamily="34" charset="0"/>
                <a:cs typeface="Arial" pitchFamily="34" charset="0"/>
              </a:rPr>
              <a:t>إن الفهم وتحقيق الاستبصار يفترض إعادة </a:t>
            </a:r>
            <a:r>
              <a:rPr kumimoji="0" lang="ar-SA" sz="3600" b="1" i="0" u="none" strike="noStrike" cap="none" normalizeH="0" baseline="0" dirty="0" err="1" smtClean="0">
                <a:ln>
                  <a:noFill/>
                </a:ln>
                <a:solidFill>
                  <a:srgbClr val="333333"/>
                </a:solidFill>
                <a:effectLst/>
                <a:latin typeface="Arial" pitchFamily="34" charset="0"/>
                <a:cs typeface="Arial" pitchFamily="34" charset="0"/>
              </a:rPr>
              <a:t>البنينة</a:t>
            </a:r>
            <a:r>
              <a:rPr kumimoji="0" lang="en-US" sz="3600" b="1" i="0" u="none" strike="noStrike" cap="none" normalizeH="0" baseline="0" dirty="0" smtClean="0">
                <a:ln>
                  <a:noFill/>
                </a:ln>
                <a:solidFill>
                  <a:srgbClr val="333333"/>
                </a:solidFill>
                <a:effectLst/>
                <a:latin typeface="Arial" pitchFamily="34" charset="0"/>
                <a:cs typeface="Arial" pitchFamily="34" charset="0"/>
              </a:rPr>
              <a:t>.</a:t>
            </a:r>
            <a:br>
              <a:rPr kumimoji="0" lang="en-US" sz="3600" b="1" i="0" u="none" strike="noStrike" cap="none" normalizeH="0" baseline="0" dirty="0" smtClean="0">
                <a:ln>
                  <a:noFill/>
                </a:ln>
                <a:solidFill>
                  <a:srgbClr val="333333"/>
                </a:solidFill>
                <a:effectLst/>
                <a:latin typeface="Arial" pitchFamily="34" charset="0"/>
                <a:cs typeface="Arial" pitchFamily="34" charset="0"/>
              </a:rPr>
            </a:br>
            <a:r>
              <a:rPr kumimoji="0" lang="ar-IQ" sz="3600" b="1" i="0" u="none" strike="noStrike" cap="none" normalizeH="0" baseline="0" dirty="0" smtClean="0">
                <a:ln>
                  <a:noFill/>
                </a:ln>
                <a:solidFill>
                  <a:srgbClr val="333333"/>
                </a:solidFill>
                <a:effectLst/>
                <a:latin typeface="Arial" pitchFamily="34" charset="0"/>
                <a:cs typeface="Arial" pitchFamily="34" charset="0"/>
              </a:rPr>
              <a:t>3- </a:t>
            </a:r>
            <a:r>
              <a:rPr kumimoji="0" lang="ar-SA" sz="3600" b="1" i="0" u="none" strike="noStrike" cap="none" normalizeH="0" baseline="0" dirty="0" smtClean="0">
                <a:ln>
                  <a:noFill/>
                </a:ln>
                <a:solidFill>
                  <a:srgbClr val="333333"/>
                </a:solidFill>
                <a:effectLst/>
                <a:latin typeface="Arial" pitchFamily="34" charset="0"/>
                <a:cs typeface="Arial" pitchFamily="34" charset="0"/>
              </a:rPr>
              <a:t>التعلم يقترن بالنتائج</a:t>
            </a:r>
            <a:r>
              <a:rPr kumimoji="0" lang="en-US" sz="3600" b="1" i="0" u="none" strike="noStrike" cap="none" normalizeH="0" baseline="0" dirty="0" smtClean="0">
                <a:ln>
                  <a:noFill/>
                </a:ln>
                <a:solidFill>
                  <a:srgbClr val="333333"/>
                </a:solidFill>
                <a:effectLst/>
                <a:latin typeface="Arial" pitchFamily="34" charset="0"/>
                <a:cs typeface="Arial" pitchFamily="34" charset="0"/>
              </a:rPr>
              <a:t>.</a:t>
            </a:r>
            <a:br>
              <a:rPr kumimoji="0" lang="en-US" sz="3600" b="1" i="0" u="none" strike="noStrike" cap="none" normalizeH="0" baseline="0" dirty="0" smtClean="0">
                <a:ln>
                  <a:noFill/>
                </a:ln>
                <a:solidFill>
                  <a:srgbClr val="333333"/>
                </a:solidFill>
                <a:effectLst/>
                <a:latin typeface="Arial" pitchFamily="34" charset="0"/>
                <a:cs typeface="Arial" pitchFamily="34" charset="0"/>
              </a:rPr>
            </a:br>
            <a:r>
              <a:rPr kumimoji="0" lang="ar-IQ" sz="3600" b="1" i="0" u="none" strike="noStrike" cap="none" normalizeH="0" baseline="0" dirty="0" smtClean="0">
                <a:ln>
                  <a:noFill/>
                </a:ln>
                <a:solidFill>
                  <a:srgbClr val="333333"/>
                </a:solidFill>
                <a:effectLst/>
                <a:latin typeface="Arial" pitchFamily="34" charset="0"/>
                <a:cs typeface="Arial" pitchFamily="34" charset="0"/>
              </a:rPr>
              <a:t>4- </a:t>
            </a:r>
            <a:r>
              <a:rPr kumimoji="0" lang="en-US" sz="3600" b="1" i="0" u="none" strike="noStrike" cap="none" normalizeH="0" baseline="0" dirty="0" smtClean="0">
                <a:ln>
                  <a:noFill/>
                </a:ln>
                <a:solidFill>
                  <a:srgbClr val="333333"/>
                </a:solidFill>
                <a:effectLst/>
                <a:latin typeface="Arial" pitchFamily="34" charset="0"/>
                <a:cs typeface="Arial" pitchFamily="34" charset="0"/>
              </a:rPr>
              <a:t> </a:t>
            </a:r>
            <a:r>
              <a:rPr kumimoji="0" lang="ar-SA" sz="3600" b="1" i="0" u="none" strike="noStrike" cap="none" normalizeH="0" baseline="0" dirty="0" smtClean="0">
                <a:ln>
                  <a:noFill/>
                </a:ln>
                <a:solidFill>
                  <a:srgbClr val="333333"/>
                </a:solidFill>
                <a:effectLst/>
                <a:latin typeface="Arial" pitchFamily="34" charset="0"/>
                <a:cs typeface="Arial" pitchFamily="34" charset="0"/>
              </a:rPr>
              <a:t>الانتقال شرط التعلم الحقيقي</a:t>
            </a:r>
            <a:r>
              <a:rPr kumimoji="0" lang="en-US" sz="3600" b="1" i="0" u="none" strike="noStrike" cap="none" normalizeH="0" baseline="0" dirty="0" smtClean="0">
                <a:ln>
                  <a:noFill/>
                </a:ln>
                <a:solidFill>
                  <a:srgbClr val="333333"/>
                </a:solidFill>
                <a:effectLst/>
                <a:latin typeface="Arial" pitchFamily="34" charset="0"/>
                <a:cs typeface="Arial" pitchFamily="34" charset="0"/>
              </a:rPr>
              <a:t>.</a:t>
            </a:r>
            <a:br>
              <a:rPr kumimoji="0" lang="en-US" sz="3600" b="1" i="0" u="none" strike="noStrike" cap="none" normalizeH="0" baseline="0" dirty="0" smtClean="0">
                <a:ln>
                  <a:noFill/>
                </a:ln>
                <a:solidFill>
                  <a:srgbClr val="333333"/>
                </a:solidFill>
                <a:effectLst/>
                <a:latin typeface="Arial" pitchFamily="34" charset="0"/>
                <a:cs typeface="Arial" pitchFamily="34" charset="0"/>
              </a:rPr>
            </a:br>
            <a:r>
              <a:rPr kumimoji="0" lang="ar-IQ" sz="3600" b="1" i="0" u="none" strike="noStrike" cap="none" normalizeH="0" baseline="0" dirty="0" smtClean="0">
                <a:ln>
                  <a:noFill/>
                </a:ln>
                <a:solidFill>
                  <a:srgbClr val="333333"/>
                </a:solidFill>
                <a:effectLst/>
                <a:latin typeface="Arial" pitchFamily="34" charset="0"/>
                <a:cs typeface="Arial" pitchFamily="34" charset="0"/>
              </a:rPr>
              <a:t>5- </a:t>
            </a:r>
            <a:r>
              <a:rPr kumimoji="0" lang="en-US" sz="3600" b="1" i="0" u="none" strike="noStrike" cap="none" normalizeH="0" baseline="0" dirty="0" smtClean="0">
                <a:ln>
                  <a:noFill/>
                </a:ln>
                <a:solidFill>
                  <a:srgbClr val="333333"/>
                </a:solidFill>
                <a:effectLst/>
                <a:latin typeface="Arial" pitchFamily="34" charset="0"/>
                <a:cs typeface="Arial" pitchFamily="34" charset="0"/>
              </a:rPr>
              <a:t> </a:t>
            </a:r>
            <a:r>
              <a:rPr kumimoji="0" lang="ar-SA" sz="3600" b="1" i="0" u="none" strike="noStrike" cap="none" normalizeH="0" baseline="0" dirty="0" smtClean="0">
                <a:ln>
                  <a:noFill/>
                </a:ln>
                <a:solidFill>
                  <a:srgbClr val="333333"/>
                </a:solidFill>
                <a:effectLst/>
                <a:latin typeface="Arial" pitchFamily="34" charset="0"/>
                <a:cs typeface="Arial" pitchFamily="34" charset="0"/>
              </a:rPr>
              <a:t>الحفظ والتطبيق الآلي للمعارف تعلم سلبي</a:t>
            </a:r>
            <a:r>
              <a:rPr kumimoji="0" lang="en-US" sz="3600" b="1" i="0" u="none" strike="noStrike" cap="none" normalizeH="0" baseline="0" dirty="0" smtClean="0">
                <a:ln>
                  <a:noFill/>
                </a:ln>
                <a:solidFill>
                  <a:srgbClr val="333333"/>
                </a:solidFill>
                <a:effectLst/>
                <a:latin typeface="Arial" pitchFamily="34" charset="0"/>
                <a:cs typeface="Arial" pitchFamily="34" charset="0"/>
              </a:rPr>
              <a:t>.</a:t>
            </a:r>
            <a:br>
              <a:rPr kumimoji="0" lang="en-US" sz="3600" b="1" i="0" u="none" strike="noStrike" cap="none" normalizeH="0" baseline="0" dirty="0" smtClean="0">
                <a:ln>
                  <a:noFill/>
                </a:ln>
                <a:solidFill>
                  <a:srgbClr val="333333"/>
                </a:solidFill>
                <a:effectLst/>
                <a:latin typeface="Arial" pitchFamily="34" charset="0"/>
                <a:cs typeface="Arial" pitchFamily="34" charset="0"/>
              </a:rPr>
            </a:br>
            <a:r>
              <a:rPr kumimoji="0" lang="ar-IQ" sz="3600" b="1" i="0" u="none" strike="noStrike" cap="none" normalizeH="0" baseline="0" dirty="0" smtClean="0">
                <a:ln>
                  <a:noFill/>
                </a:ln>
                <a:solidFill>
                  <a:srgbClr val="333333"/>
                </a:solidFill>
                <a:effectLst/>
                <a:latin typeface="Arial" pitchFamily="34" charset="0"/>
                <a:cs typeface="Arial" pitchFamily="34" charset="0"/>
              </a:rPr>
              <a:t>6- </a:t>
            </a:r>
            <a:r>
              <a:rPr kumimoji="0" lang="en-US" sz="3600" b="1" i="0" u="none" strike="noStrike" cap="none" normalizeH="0" baseline="0" dirty="0" smtClean="0">
                <a:ln>
                  <a:noFill/>
                </a:ln>
                <a:solidFill>
                  <a:srgbClr val="333333"/>
                </a:solidFill>
                <a:effectLst/>
                <a:latin typeface="Arial" pitchFamily="34" charset="0"/>
                <a:cs typeface="Arial" pitchFamily="34" charset="0"/>
              </a:rPr>
              <a:t> </a:t>
            </a:r>
            <a:r>
              <a:rPr kumimoji="0" lang="ar-SA" sz="3600" b="1" i="0" u="none" strike="noStrike" cap="none" normalizeH="0" baseline="0" dirty="0" smtClean="0">
                <a:ln>
                  <a:noFill/>
                </a:ln>
                <a:solidFill>
                  <a:srgbClr val="333333"/>
                </a:solidFill>
                <a:effectLst/>
                <a:latin typeface="Arial" pitchFamily="34" charset="0"/>
                <a:cs typeface="Arial" pitchFamily="34" charset="0"/>
              </a:rPr>
              <a:t>الاستبصار حافز قوي، والتعزيز الخارجي عامل سلبي</a:t>
            </a:r>
            <a:r>
              <a:rPr kumimoji="0" lang="en-US" sz="3600" b="0" i="0" u="none" strike="noStrike" cap="none" normalizeH="0" baseline="0" dirty="0" smtClean="0">
                <a:ln>
                  <a:noFill/>
                </a:ln>
                <a:solidFill>
                  <a:srgbClr val="333333"/>
                </a:solidFill>
                <a:effectLst/>
                <a:latin typeface="Arial" pitchFamily="34" charset="0"/>
                <a:cs typeface="Arial" pitchFamily="34" charset="0"/>
              </a:rPr>
              <a:t>.</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333333"/>
                </a:solidFill>
                <a:effectLst/>
                <a:latin typeface="Arial" pitchFamily="34" charset="0"/>
                <a:cs typeface="Arial" pitchFamily="34" charset="0"/>
              </a:rPr>
              <a:t/>
            </a:r>
            <a:br>
              <a:rPr kumimoji="0" lang="en-US" sz="3600" b="0" i="0" u="none" strike="noStrike" cap="none" normalizeH="0" baseline="0" dirty="0" smtClean="0">
                <a:ln>
                  <a:noFill/>
                </a:ln>
                <a:solidFill>
                  <a:srgbClr val="333333"/>
                </a:solidFill>
                <a:effectLst/>
                <a:latin typeface="Arial" pitchFamily="34" charset="0"/>
                <a:cs typeface="Arial" pitchFamily="34" charset="0"/>
              </a:rPr>
            </a:b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923119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0145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5220072" y="1556792"/>
            <a:ext cx="3672408" cy="129614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sz="2800" b="1" dirty="0" smtClean="0"/>
              <a:t>يعتبر ماكس مؤسس النظرية </a:t>
            </a:r>
            <a:r>
              <a:rPr lang="ar-IQ" sz="2800" b="1" dirty="0" err="1" smtClean="0"/>
              <a:t>الجشتالتية</a:t>
            </a:r>
            <a:r>
              <a:rPr lang="ar-IQ" sz="2800" b="1" dirty="0" smtClean="0"/>
              <a:t> </a:t>
            </a:r>
          </a:p>
          <a:p>
            <a:pPr algn="ctr"/>
            <a:r>
              <a:rPr lang="ar-IQ" sz="2800" b="1" dirty="0" smtClean="0"/>
              <a:t>ثم طورها </a:t>
            </a:r>
            <a:r>
              <a:rPr lang="ar-IQ" sz="2800" b="1" dirty="0" err="1" smtClean="0"/>
              <a:t>كوفكا</a:t>
            </a:r>
            <a:r>
              <a:rPr lang="ar-IQ" sz="2800" b="1" dirty="0" smtClean="0"/>
              <a:t> </a:t>
            </a:r>
            <a:r>
              <a:rPr lang="ar-IQ" sz="2800" b="1" dirty="0" err="1" smtClean="0"/>
              <a:t>وكوهلر</a:t>
            </a:r>
            <a:r>
              <a:rPr lang="ar-IQ" sz="2800" b="1" dirty="0" smtClean="0"/>
              <a:t> </a:t>
            </a:r>
            <a:endParaRPr lang="en-US" sz="2800" b="1" dirty="0"/>
          </a:p>
        </p:txBody>
      </p:sp>
      <p:sp>
        <p:nvSpPr>
          <p:cNvPr id="6" name="مستطيل 5"/>
          <p:cNvSpPr/>
          <p:nvPr/>
        </p:nvSpPr>
        <p:spPr>
          <a:xfrm>
            <a:off x="2968468" y="-1611"/>
            <a:ext cx="3240360" cy="1296144"/>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ar-IQ" sz="3600" b="1" dirty="0" smtClean="0">
                <a:solidFill>
                  <a:srgbClr val="FF0000"/>
                </a:solidFill>
              </a:rPr>
              <a:t>نظرية </a:t>
            </a:r>
            <a:r>
              <a:rPr lang="ar-IQ" sz="3600" b="1" dirty="0" err="1" smtClean="0">
                <a:solidFill>
                  <a:srgbClr val="FF0000"/>
                </a:solidFill>
              </a:rPr>
              <a:t>الجشتالت</a:t>
            </a:r>
            <a:r>
              <a:rPr lang="ar-IQ" sz="3600" b="1" dirty="0" smtClean="0">
                <a:solidFill>
                  <a:srgbClr val="FF0000"/>
                </a:solidFill>
              </a:rPr>
              <a:t> </a:t>
            </a:r>
            <a:endParaRPr lang="en-US" sz="3600" b="1" dirty="0">
              <a:solidFill>
                <a:srgbClr val="FF0000"/>
              </a:solidFill>
            </a:endParaRPr>
          </a:p>
        </p:txBody>
      </p:sp>
      <p:sp>
        <p:nvSpPr>
          <p:cNvPr id="7" name="مستطيل 6"/>
          <p:cNvSpPr/>
          <p:nvPr/>
        </p:nvSpPr>
        <p:spPr>
          <a:xfrm>
            <a:off x="5220072" y="3068960"/>
            <a:ext cx="3672408" cy="149928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IQ" sz="2400" b="1" dirty="0" smtClean="0"/>
              <a:t>الاستبصار هو لحظة الادراك  المتدبر الذي يصل بالتعلم الى اكتساب </a:t>
            </a:r>
            <a:r>
              <a:rPr lang="ar-IQ" sz="2400" b="1" dirty="0" err="1" smtClean="0"/>
              <a:t>االفهم</a:t>
            </a:r>
            <a:r>
              <a:rPr lang="ar-IQ" sz="2400" b="1" dirty="0" smtClean="0"/>
              <a:t> ، اي فهم مختلف ابعاد </a:t>
            </a:r>
            <a:r>
              <a:rPr lang="ar-IQ" sz="2400" b="1" dirty="0" err="1" smtClean="0"/>
              <a:t>الجشتالت</a:t>
            </a:r>
            <a:r>
              <a:rPr lang="ar-IQ" sz="2400" b="1" dirty="0" smtClean="0"/>
              <a:t> </a:t>
            </a:r>
            <a:endParaRPr lang="en-US" sz="2400" b="1" dirty="0"/>
          </a:p>
        </p:txBody>
      </p:sp>
      <p:sp>
        <p:nvSpPr>
          <p:cNvPr id="8" name="مستطيل 7"/>
          <p:cNvSpPr/>
          <p:nvPr/>
        </p:nvSpPr>
        <p:spPr>
          <a:xfrm>
            <a:off x="369135" y="1556792"/>
            <a:ext cx="3816424" cy="129614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sz="2800" b="1" dirty="0" smtClean="0"/>
              <a:t>التعلم في المنظور </a:t>
            </a:r>
            <a:r>
              <a:rPr lang="ar-IQ" sz="2800" b="1" dirty="0" err="1" smtClean="0"/>
              <a:t>الجشتالتي</a:t>
            </a:r>
            <a:r>
              <a:rPr lang="ar-IQ" sz="2800" b="1" dirty="0" smtClean="0"/>
              <a:t> يرتبط بادراك الكائن الحي الى ذاته والموقف المتعلم </a:t>
            </a:r>
            <a:endParaRPr lang="en-US" sz="2800" b="1" dirty="0"/>
          </a:p>
        </p:txBody>
      </p:sp>
      <p:sp>
        <p:nvSpPr>
          <p:cNvPr id="9" name="مستطيل 8"/>
          <p:cNvSpPr/>
          <p:nvPr/>
        </p:nvSpPr>
        <p:spPr>
          <a:xfrm>
            <a:off x="441143" y="3068960"/>
            <a:ext cx="3672408" cy="144016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IQ" sz="2400" b="1" dirty="0" smtClean="0"/>
              <a:t>التعلم القائم على الاستبصار يجنب الوقوع في الخطأ  والحفظ والتطبيق الالي للمعارف تعلم سلبي </a:t>
            </a:r>
            <a:endParaRPr lang="en-US" sz="2400" b="1" dirty="0"/>
          </a:p>
        </p:txBody>
      </p:sp>
      <p:sp>
        <p:nvSpPr>
          <p:cNvPr id="10" name="مستطيل 9"/>
          <p:cNvSpPr/>
          <p:nvPr/>
        </p:nvSpPr>
        <p:spPr>
          <a:xfrm>
            <a:off x="5076056" y="4797152"/>
            <a:ext cx="3672408" cy="144016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IQ" sz="2800" b="1" dirty="0" smtClean="0"/>
              <a:t>تعامل المتعلم مع الوضعية والاستثمار السياق والسند والمعطيات العلمية قبل الحل </a:t>
            </a:r>
            <a:endParaRPr lang="en-US" sz="2800" b="1" dirty="0"/>
          </a:p>
        </p:txBody>
      </p:sp>
      <p:sp>
        <p:nvSpPr>
          <p:cNvPr id="11" name="مستطيل 10"/>
          <p:cNvSpPr/>
          <p:nvPr/>
        </p:nvSpPr>
        <p:spPr>
          <a:xfrm>
            <a:off x="369135" y="4797152"/>
            <a:ext cx="3816424" cy="172819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IQ" sz="2000" b="1" dirty="0" smtClean="0"/>
              <a:t>الكل يفوق مجموع الاجزاء  فعند تعليم الحرفين ( </a:t>
            </a:r>
            <a:r>
              <a:rPr lang="ar-IQ" sz="2000" b="1" dirty="0" err="1" smtClean="0"/>
              <a:t>أ،م</a:t>
            </a:r>
            <a:r>
              <a:rPr lang="ar-IQ" sz="2000" b="1" dirty="0" smtClean="0"/>
              <a:t> )يجب تعلم كلمة (ام) </a:t>
            </a:r>
            <a:r>
              <a:rPr lang="ar-IQ" sz="2000" b="1" dirty="0" err="1" smtClean="0"/>
              <a:t>لانها</a:t>
            </a:r>
            <a:r>
              <a:rPr lang="ar-IQ" sz="2000" b="1" dirty="0" smtClean="0"/>
              <a:t> تحمل من المعاني ما </a:t>
            </a:r>
            <a:r>
              <a:rPr lang="ar-IQ" sz="2000" b="1" dirty="0" err="1" smtClean="0"/>
              <a:t>لاتحملة</a:t>
            </a:r>
            <a:r>
              <a:rPr lang="ar-IQ" sz="2000" b="1" dirty="0" smtClean="0"/>
              <a:t> الحروف (أ) و(م) لذلك يجب الانطلاق من الكل رغم اننا نستهدف التعامل مع الاجزاء </a:t>
            </a:r>
            <a:endParaRPr lang="en-US" sz="2000" b="1" dirty="0"/>
          </a:p>
        </p:txBody>
      </p:sp>
      <p:cxnSp>
        <p:nvCxnSpPr>
          <p:cNvPr id="3" name="رابط مستقيم 2"/>
          <p:cNvCxnSpPr>
            <a:stCxn id="6" idx="2"/>
          </p:cNvCxnSpPr>
          <p:nvPr/>
        </p:nvCxnSpPr>
        <p:spPr>
          <a:xfrm>
            <a:off x="4588648" y="1294533"/>
            <a:ext cx="0" cy="4366715"/>
          </a:xfrm>
          <a:prstGeom prst="line">
            <a:avLst/>
          </a:prstGeom>
        </p:spPr>
        <p:style>
          <a:lnRef idx="3">
            <a:schemeClr val="accent2"/>
          </a:lnRef>
          <a:fillRef idx="0">
            <a:schemeClr val="accent2"/>
          </a:fillRef>
          <a:effectRef idx="2">
            <a:schemeClr val="accent2"/>
          </a:effectRef>
          <a:fontRef idx="minor">
            <a:schemeClr val="tx1"/>
          </a:fontRef>
        </p:style>
      </p:cxnSp>
      <p:cxnSp>
        <p:nvCxnSpPr>
          <p:cNvPr id="12" name="رابط مستقيم 11"/>
          <p:cNvCxnSpPr>
            <a:stCxn id="4" idx="1"/>
            <a:endCxn id="8" idx="3"/>
          </p:cNvCxnSpPr>
          <p:nvPr/>
        </p:nvCxnSpPr>
        <p:spPr>
          <a:xfrm flipH="1">
            <a:off x="4185559" y="2204864"/>
            <a:ext cx="1034513"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14" name="رابط مستقيم 13"/>
          <p:cNvCxnSpPr/>
          <p:nvPr/>
        </p:nvCxnSpPr>
        <p:spPr>
          <a:xfrm flipH="1">
            <a:off x="4113551" y="3645024"/>
            <a:ext cx="1106522"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16" name="رابط مستقيم 15"/>
          <p:cNvCxnSpPr>
            <a:stCxn id="10" idx="1"/>
          </p:cNvCxnSpPr>
          <p:nvPr/>
        </p:nvCxnSpPr>
        <p:spPr>
          <a:xfrm flipH="1">
            <a:off x="4185559" y="5517232"/>
            <a:ext cx="890497" cy="0"/>
          </a:xfrm>
          <a:prstGeom prst="line">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532127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404664"/>
            <a:ext cx="8568952" cy="6370975"/>
          </a:xfrm>
          <a:prstGeom prst="rect">
            <a:avLst/>
          </a:prstGeom>
        </p:spPr>
        <p:txBody>
          <a:bodyPr wrap="square">
            <a:spAutoFit/>
          </a:bodyPr>
          <a:lstStyle/>
          <a:p>
            <a:pPr algn="just"/>
            <a:r>
              <a:rPr lang="ar-IQ" sz="2400" b="1" dirty="0" smtClean="0"/>
              <a:t>يشير </a:t>
            </a:r>
            <a:r>
              <a:rPr lang="ar-IQ" sz="2400" b="1" dirty="0">
                <a:solidFill>
                  <a:srgbClr val="FF0000"/>
                </a:solidFill>
              </a:rPr>
              <a:t>مفهوم البيئة النفسية </a:t>
            </a:r>
            <a:r>
              <a:rPr lang="ar-IQ" sz="2400" b="1" dirty="0"/>
              <a:t>إلى مجموعة الوقائع النفسية التي يخبرها الفرد في لحظة من اللحظات، وهو ما يعرف بحيز الحياة بالنسبة للفرد، </a:t>
            </a:r>
            <a:r>
              <a:rPr lang="ar-IQ" sz="2400" b="1" dirty="0">
                <a:solidFill>
                  <a:srgbClr val="FF0000"/>
                </a:solidFill>
              </a:rPr>
              <a:t>والبيئة النفسية الفرعية </a:t>
            </a:r>
            <a:r>
              <a:rPr lang="ar-IQ" sz="2400" b="1" dirty="0" smtClean="0"/>
              <a:t>هي </a:t>
            </a:r>
            <a:r>
              <a:rPr lang="ar-IQ" sz="2400" b="1" dirty="0"/>
              <a:t>أي شيء يؤثر على سلوك الفرد سواء كان الجو أو أحداثا خاصة ما أو حالة انفعالية أو أشخاصا </a:t>
            </a:r>
            <a:r>
              <a:rPr lang="ar-IQ" sz="2400" b="1" dirty="0" smtClean="0"/>
              <a:t>معين </a:t>
            </a:r>
            <a:r>
              <a:rPr lang="ar-IQ" sz="2400" b="1" dirty="0" err="1" smtClean="0"/>
              <a:t>يين</a:t>
            </a:r>
            <a:r>
              <a:rPr lang="ar-IQ" sz="2400" b="1" dirty="0" smtClean="0"/>
              <a:t> </a:t>
            </a:r>
            <a:r>
              <a:rPr lang="ar-IQ" sz="2400" b="1" dirty="0"/>
              <a:t>أو </a:t>
            </a:r>
            <a:r>
              <a:rPr lang="ar-IQ" sz="2400" b="1" dirty="0" smtClean="0"/>
              <a:t>مثيرات </a:t>
            </a:r>
            <a:r>
              <a:rPr lang="ar-IQ" sz="2400" b="1" dirty="0"/>
              <a:t>تتواجد حوله، وتسمى مثل هذه البيئات بحيز الوجود أو الحياة بالنسبة للفرد، إذ يعتمد سلوكه على التأثريات المختلفة التي تحدثها مثل هذه البيئات عليه، ومدى إدراكه لأهمية مثل هذه القوى أو البيئات، وهكذا نجد أن </a:t>
            </a:r>
            <a:r>
              <a:rPr lang="ar-IQ" sz="2400" b="1" dirty="0" smtClean="0"/>
              <a:t>ليفين </a:t>
            </a:r>
            <a:r>
              <a:rPr lang="ar-IQ" sz="2400" b="1" dirty="0"/>
              <a:t>أكد على ما يسمى </a:t>
            </a:r>
            <a:r>
              <a:rPr lang="ar-IQ" sz="2400" b="1" dirty="0">
                <a:solidFill>
                  <a:srgbClr val="FF0000"/>
                </a:solidFill>
              </a:rPr>
              <a:t>بالسلوك الكتلي </a:t>
            </a:r>
            <a:r>
              <a:rPr lang="ar-IQ" sz="2400" b="1" dirty="0"/>
              <a:t>والذي يتحدد </a:t>
            </a:r>
            <a:r>
              <a:rPr lang="ar-IQ" sz="2400" b="1" dirty="0" smtClean="0"/>
              <a:t>بمجال معين تتفاعل </a:t>
            </a:r>
            <a:r>
              <a:rPr lang="ar-IQ" sz="2400" b="1" dirty="0"/>
              <a:t>فيه مجموعة من الدوافع والحالات النفسية التي تجعل الذات تسلك بطريقة ما حتى تتلاشى الدوافع أو التخلص أو الحالات </a:t>
            </a:r>
            <a:r>
              <a:rPr lang="ar-IQ" sz="2400" b="1" dirty="0" smtClean="0"/>
              <a:t>النفسية </a:t>
            </a:r>
            <a:r>
              <a:rPr lang="ar-IQ" sz="2400" b="1" dirty="0"/>
              <a:t>لقد ساهم </a:t>
            </a:r>
            <a:r>
              <a:rPr lang="ar-IQ" sz="2400" b="1" dirty="0" smtClean="0"/>
              <a:t>ليفين </a:t>
            </a:r>
            <a:r>
              <a:rPr lang="ar-IQ" sz="2400" b="1" dirty="0"/>
              <a:t>من خلال دراساته وأبحاثه في ميادين علم النفس </a:t>
            </a:r>
            <a:r>
              <a:rPr lang="ar-IQ" sz="2400" b="1" dirty="0" smtClean="0"/>
              <a:t>الاجتماعي </a:t>
            </a:r>
            <a:r>
              <a:rPr lang="ar-IQ" sz="2400" b="1" dirty="0" err="1"/>
              <a:t>وديناميات</a:t>
            </a:r>
            <a:r>
              <a:rPr lang="ar-IQ" sz="2400" b="1" dirty="0"/>
              <a:t> الجامعة والشخصية في توضيح العديد من المفاهيم والأفكار ومجالات البحث المرتبطة بتلك المجالات. وبالإضافة إلى هؤلاء المنظرين الأربعة، فقد ساهم أيضا كل من رودلف </a:t>
            </a:r>
            <a:r>
              <a:rPr lang="ar-IQ" sz="2400" b="1" dirty="0" err="1"/>
              <a:t>ارنيم</a:t>
            </a:r>
            <a:r>
              <a:rPr lang="ar-IQ" sz="2400" b="1" dirty="0"/>
              <a:t> </a:t>
            </a:r>
            <a:r>
              <a:rPr lang="ar-IQ" sz="2400" b="1" dirty="0" err="1"/>
              <a:t>وسولومن</a:t>
            </a:r>
            <a:r>
              <a:rPr lang="ar-IQ" sz="2400" b="1" dirty="0"/>
              <a:t> إي </a:t>
            </a:r>
            <a:r>
              <a:rPr lang="ar-IQ" sz="2400" b="1" dirty="0" err="1"/>
              <a:t>آش</a:t>
            </a:r>
            <a:r>
              <a:rPr lang="ar-IQ" sz="2400" b="1" dirty="0"/>
              <a:t> في إبراز أفكار هذه النظرية. ففي هذا الصدد ساهم </a:t>
            </a:r>
            <a:r>
              <a:rPr lang="ar-IQ" sz="2400" b="1" dirty="0" err="1"/>
              <a:t>ارنيم</a:t>
            </a:r>
            <a:r>
              <a:rPr lang="ar-IQ" sz="2400" b="1" dirty="0"/>
              <a:t> في إجراء أبحاث حول موضوع </a:t>
            </a:r>
            <a:r>
              <a:rPr lang="ar-IQ" sz="2400" b="1" dirty="0" smtClean="0"/>
              <a:t>الجماليات</a:t>
            </a:r>
            <a:r>
              <a:rPr lang="ar-IQ" sz="2400" b="1" dirty="0"/>
              <a:t>، وأصدر كتابا بهذا الشأن بعنوان الفن والإدراك البصري "</a:t>
            </a:r>
            <a:r>
              <a:rPr lang="en-US" sz="2400" b="1" dirty="0"/>
              <a:t>Perception Visual and Art ."</a:t>
            </a:r>
            <a:r>
              <a:rPr lang="ar-IQ" sz="2400" b="1" dirty="0" err="1" smtClean="0"/>
              <a:t>كماساهم</a:t>
            </a:r>
            <a:r>
              <a:rPr lang="ar-IQ" sz="2400" b="1" dirty="0" smtClean="0"/>
              <a:t> </a:t>
            </a:r>
            <a:r>
              <a:rPr lang="ar-IQ" sz="2400" b="1" dirty="0" err="1"/>
              <a:t>سولومن</a:t>
            </a:r>
            <a:r>
              <a:rPr lang="ar-IQ" sz="2400" b="1" dirty="0"/>
              <a:t> في نطاق البحث التجريبي على عمليات التعلم وفق المفهوم </a:t>
            </a:r>
            <a:r>
              <a:rPr lang="ar-IQ" sz="2400" b="1" dirty="0" err="1" smtClean="0"/>
              <a:t>الجشتالتي</a:t>
            </a:r>
            <a:r>
              <a:rPr lang="ar-IQ" sz="2400" b="1" dirty="0"/>
              <a:t>، وقد أصدر كتابا بعنوان علم النفس </a:t>
            </a:r>
            <a:r>
              <a:rPr lang="ar-IQ" sz="2400" b="1" dirty="0" smtClean="0"/>
              <a:t>الاجتماعي </a:t>
            </a:r>
            <a:r>
              <a:rPr lang="ar-IQ" sz="2400" b="1" dirty="0"/>
              <a:t>. "</a:t>
            </a:r>
            <a:r>
              <a:rPr lang="en-US" sz="2400" b="1" dirty="0"/>
              <a:t>Social Psychology"</a:t>
            </a:r>
          </a:p>
        </p:txBody>
      </p:sp>
    </p:spTree>
    <p:extLst>
      <p:ext uri="{BB962C8B-B14F-4D97-AF65-F5344CB8AC3E}">
        <p14:creationId xmlns:p14="http://schemas.microsoft.com/office/powerpoint/2010/main" val="40352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116632"/>
            <a:ext cx="8496944" cy="6309420"/>
          </a:xfrm>
          <a:prstGeom prst="rect">
            <a:avLst/>
          </a:prstGeom>
        </p:spPr>
        <p:txBody>
          <a:bodyPr wrap="square">
            <a:spAutoFit/>
          </a:bodyPr>
          <a:lstStyle/>
          <a:p>
            <a:pPr indent="347345" algn="just">
              <a:spcBef>
                <a:spcPts val="600"/>
              </a:spcBef>
              <a:spcAft>
                <a:spcPts val="1000"/>
              </a:spcAft>
              <a:tabLst>
                <a:tab pos="5617210" algn="l"/>
                <a:tab pos="5960110" algn="l"/>
              </a:tabLst>
            </a:pPr>
            <a:r>
              <a:rPr lang="ar-IQ" sz="2800" b="1" u="dbl" dirty="0">
                <a:solidFill>
                  <a:srgbClr val="FF0000"/>
                </a:solidFill>
                <a:latin typeface="Calibri"/>
                <a:ea typeface="Calibri"/>
                <a:cs typeface="Times New Roman"/>
              </a:rPr>
              <a:t>قوانين نظرية </a:t>
            </a:r>
            <a:r>
              <a:rPr lang="ar-IQ" sz="2800" b="1" u="dbl" dirty="0" smtClean="0">
                <a:solidFill>
                  <a:srgbClr val="FF0000"/>
                </a:solidFill>
                <a:latin typeface="Calibri"/>
                <a:ea typeface="Calibri"/>
                <a:cs typeface="Times New Roman"/>
              </a:rPr>
              <a:t>الجشتالت:</a:t>
            </a:r>
            <a:endParaRPr lang="en-US" sz="2800" b="1" dirty="0">
              <a:solidFill>
                <a:srgbClr val="FF0000"/>
              </a:solidFill>
              <a:latin typeface="Calibri"/>
              <a:ea typeface="Calibri"/>
              <a:cs typeface="Arial"/>
            </a:endParaRPr>
          </a:p>
          <a:p>
            <a:pPr indent="347345" algn="just">
              <a:spcBef>
                <a:spcPts val="600"/>
              </a:spcBef>
              <a:spcAft>
                <a:spcPts val="1000"/>
              </a:spcAft>
              <a:tabLst>
                <a:tab pos="5617210" algn="l"/>
                <a:tab pos="5960110" algn="l"/>
              </a:tabLst>
            </a:pPr>
            <a:r>
              <a:rPr lang="ar-IQ" sz="2800" b="1" dirty="0">
                <a:latin typeface="Calibri"/>
                <a:ea typeface="Calibri"/>
                <a:cs typeface="Times New Roman"/>
              </a:rPr>
              <a:t>1- </a:t>
            </a:r>
            <a:r>
              <a:rPr lang="ar-IQ" sz="2800" b="1" u="sng" dirty="0">
                <a:solidFill>
                  <a:srgbClr val="FF0000"/>
                </a:solidFill>
                <a:latin typeface="Calibri"/>
                <a:ea typeface="Calibri"/>
                <a:cs typeface="Times New Roman"/>
              </a:rPr>
              <a:t>قانون الشكل والأرضي</a:t>
            </a:r>
            <a:r>
              <a:rPr lang="ar-IQ" sz="2800" b="1" dirty="0">
                <a:solidFill>
                  <a:srgbClr val="FF0000"/>
                </a:solidFill>
                <a:latin typeface="Calibri"/>
                <a:ea typeface="Calibri"/>
                <a:cs typeface="Times New Roman"/>
              </a:rPr>
              <a:t>ة: </a:t>
            </a:r>
            <a:r>
              <a:rPr lang="ar-IQ" sz="2800" b="1" dirty="0">
                <a:latin typeface="Calibri"/>
                <a:ea typeface="Calibri"/>
                <a:cs typeface="Times New Roman"/>
              </a:rPr>
              <a:t>أساس عملية الإدراك إذ ينقسم المجال الإدراكي لظاهرة ما إلى قسمين :القسم الأول الشكل السائد الذي يكون مركز للانتباه إما القسم الثاني هو الأرضية إي بقية المجال الذي يعمل كخلفية متناسقة يتضح عليها الشكل كما يتضح الماس على أرضية من المخمل الأسود فنحن عندما ننتبه إلى ظاهرة يكون هذا هو الشكل بينما كل ما يحيط بها هو الارضية .</a:t>
            </a:r>
            <a:endParaRPr lang="en-US" sz="2800" b="1" dirty="0">
              <a:latin typeface="Calibri"/>
              <a:ea typeface="Calibri"/>
              <a:cs typeface="Arial"/>
            </a:endParaRPr>
          </a:p>
          <a:p>
            <a:pPr indent="347345" algn="just">
              <a:spcBef>
                <a:spcPts val="600"/>
              </a:spcBef>
              <a:spcAft>
                <a:spcPts val="1000"/>
              </a:spcAft>
              <a:tabLst>
                <a:tab pos="5617210" algn="l"/>
                <a:tab pos="5960110" algn="l"/>
              </a:tabLst>
            </a:pPr>
            <a:r>
              <a:rPr lang="ar-IQ" sz="2800" b="1" dirty="0">
                <a:solidFill>
                  <a:srgbClr val="FF0000"/>
                </a:solidFill>
                <a:latin typeface="Calibri"/>
                <a:ea typeface="Calibri"/>
                <a:cs typeface="Times New Roman"/>
              </a:rPr>
              <a:t>2- </a:t>
            </a:r>
            <a:r>
              <a:rPr lang="ar-IQ" sz="2800" b="1" u="sng" dirty="0">
                <a:solidFill>
                  <a:srgbClr val="FF0000"/>
                </a:solidFill>
                <a:latin typeface="Calibri"/>
                <a:ea typeface="Calibri"/>
                <a:cs typeface="Times New Roman"/>
              </a:rPr>
              <a:t>قانون الاستمرار أو الاتجاه</a:t>
            </a:r>
            <a:r>
              <a:rPr lang="ar-IQ" sz="2800" b="1" dirty="0">
                <a:solidFill>
                  <a:srgbClr val="FF0000"/>
                </a:solidFill>
                <a:latin typeface="Calibri"/>
                <a:ea typeface="Calibri"/>
                <a:cs typeface="Times New Roman"/>
              </a:rPr>
              <a:t>: </a:t>
            </a:r>
            <a:r>
              <a:rPr lang="ar-IQ" sz="2800" b="1" dirty="0">
                <a:latin typeface="Calibri"/>
                <a:ea typeface="Calibri"/>
                <a:cs typeface="Times New Roman"/>
              </a:rPr>
              <a:t>إننا نميل إلى إدراك الأشياء التي تتصل ببعضها البعض أو تسير في نفس الاتجاه وفي سلسلة واحدة بحيث لا تسير في الاتجاه الذي تميل فيه .</a:t>
            </a:r>
            <a:endParaRPr lang="en-US" sz="2800" b="1" dirty="0">
              <a:latin typeface="Calibri"/>
              <a:ea typeface="Calibri"/>
              <a:cs typeface="Arial"/>
            </a:endParaRPr>
          </a:p>
          <a:p>
            <a:pPr indent="347345" algn="just">
              <a:spcBef>
                <a:spcPts val="600"/>
              </a:spcBef>
              <a:spcAft>
                <a:spcPts val="1000"/>
              </a:spcAft>
              <a:tabLst>
                <a:tab pos="5617210" algn="l"/>
                <a:tab pos="5960110" algn="l"/>
              </a:tabLst>
            </a:pPr>
            <a:r>
              <a:rPr lang="ar-IQ" sz="2800" b="1" dirty="0">
                <a:solidFill>
                  <a:srgbClr val="FF0000"/>
                </a:solidFill>
                <a:latin typeface="Calibri"/>
                <a:ea typeface="Calibri"/>
                <a:cs typeface="Times New Roman"/>
              </a:rPr>
              <a:t>3- </a:t>
            </a:r>
            <a:r>
              <a:rPr lang="ar-IQ" sz="2800" b="1" u="sng" dirty="0">
                <a:solidFill>
                  <a:srgbClr val="FF0000"/>
                </a:solidFill>
                <a:latin typeface="Calibri"/>
                <a:ea typeface="Calibri"/>
                <a:cs typeface="Times New Roman"/>
              </a:rPr>
              <a:t>قانون التقارب</a:t>
            </a:r>
            <a:r>
              <a:rPr lang="ar-IQ" sz="2800" b="1" dirty="0">
                <a:solidFill>
                  <a:srgbClr val="FF0000"/>
                </a:solidFill>
                <a:latin typeface="Calibri"/>
                <a:ea typeface="Calibri"/>
                <a:cs typeface="Times New Roman"/>
              </a:rPr>
              <a:t>: </a:t>
            </a:r>
            <a:r>
              <a:rPr lang="ar-IQ" sz="2800" b="1" dirty="0">
                <a:latin typeface="Calibri"/>
                <a:ea typeface="Calibri"/>
                <a:cs typeface="Times New Roman"/>
              </a:rPr>
              <a:t>أن الموضوعات القريبة من بعضها البعض في الزمان والمكان نميل إلى إدراكها في كليات ويمكن فهمها أذا ما نظرنا إليها كمجموعة </a:t>
            </a:r>
            <a:r>
              <a:rPr lang="ar-IQ" sz="2800" b="1" dirty="0" smtClean="0">
                <a:latin typeface="Calibri"/>
                <a:ea typeface="Calibri"/>
                <a:cs typeface="Times New Roman"/>
              </a:rPr>
              <a:t>.</a:t>
            </a:r>
            <a:endParaRPr lang="en-US" sz="2800" b="1" dirty="0">
              <a:latin typeface="Calibri"/>
              <a:ea typeface="Calibri"/>
              <a:cs typeface="Arial"/>
            </a:endParaRPr>
          </a:p>
        </p:txBody>
      </p:sp>
    </p:spTree>
    <p:extLst>
      <p:ext uri="{BB962C8B-B14F-4D97-AF65-F5344CB8AC3E}">
        <p14:creationId xmlns:p14="http://schemas.microsoft.com/office/powerpoint/2010/main" val="24264262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0610" y="332656"/>
            <a:ext cx="8640960" cy="7325082"/>
          </a:xfrm>
          <a:prstGeom prst="rect">
            <a:avLst/>
          </a:prstGeom>
        </p:spPr>
        <p:txBody>
          <a:bodyPr wrap="square">
            <a:spAutoFit/>
          </a:bodyPr>
          <a:lstStyle/>
          <a:p>
            <a:pPr indent="347345" algn="just">
              <a:spcBef>
                <a:spcPts val="600"/>
              </a:spcBef>
              <a:spcAft>
                <a:spcPts val="1000"/>
              </a:spcAft>
              <a:tabLst>
                <a:tab pos="5617210" algn="l"/>
                <a:tab pos="5960110" algn="l"/>
              </a:tabLst>
            </a:pPr>
            <a:r>
              <a:rPr lang="ar-IQ" sz="2400" dirty="0" smtClean="0">
                <a:latin typeface="Calibri"/>
                <a:ea typeface="Calibri"/>
                <a:cs typeface="Times New Roman"/>
              </a:rPr>
              <a:t>4- </a:t>
            </a:r>
            <a:r>
              <a:rPr lang="ar-IQ" sz="2400" b="1" u="sng" dirty="0">
                <a:solidFill>
                  <a:srgbClr val="FF0000"/>
                </a:solidFill>
                <a:latin typeface="Calibri"/>
                <a:ea typeface="Calibri"/>
                <a:cs typeface="Times New Roman"/>
              </a:rPr>
              <a:t>قانون التشابه</a:t>
            </a:r>
            <a:r>
              <a:rPr lang="ar-IQ" sz="2400" dirty="0">
                <a:solidFill>
                  <a:srgbClr val="FF0000"/>
                </a:solidFill>
                <a:latin typeface="Calibri"/>
                <a:ea typeface="Calibri"/>
                <a:cs typeface="Times New Roman"/>
              </a:rPr>
              <a:t>: </a:t>
            </a:r>
            <a:r>
              <a:rPr lang="ar-IQ" sz="2400" dirty="0">
                <a:latin typeface="Calibri"/>
                <a:ea typeface="Calibri"/>
                <a:cs typeface="Times New Roman"/>
              </a:rPr>
              <a:t>نحن نميل إلى إدراك العناصر المتشابهة في بناء كلي واحد أي إن المفردات المتشابهة تنتمي إلى مجموعة واحدة.</a:t>
            </a:r>
            <a:endParaRPr lang="en-US" sz="2400" dirty="0">
              <a:latin typeface="Calibri"/>
              <a:ea typeface="Calibri"/>
              <a:cs typeface="Arial"/>
            </a:endParaRPr>
          </a:p>
          <a:p>
            <a:pPr indent="347345" algn="just">
              <a:spcBef>
                <a:spcPts val="600"/>
              </a:spcBef>
              <a:spcAft>
                <a:spcPts val="1000"/>
              </a:spcAft>
              <a:tabLst>
                <a:tab pos="5617210" algn="l"/>
                <a:tab pos="5960110" algn="l"/>
              </a:tabLst>
            </a:pPr>
            <a:r>
              <a:rPr lang="ar-IQ" sz="2400" dirty="0">
                <a:latin typeface="Calibri"/>
                <a:ea typeface="Calibri"/>
                <a:cs typeface="Times New Roman"/>
              </a:rPr>
              <a:t>5- </a:t>
            </a:r>
            <a:r>
              <a:rPr lang="ar-IQ" sz="2400" b="1" u="sng" dirty="0">
                <a:solidFill>
                  <a:srgbClr val="FF0000"/>
                </a:solidFill>
                <a:latin typeface="Calibri"/>
                <a:ea typeface="Calibri"/>
                <a:cs typeface="Times New Roman"/>
              </a:rPr>
              <a:t>قانون المصير المشترك</a:t>
            </a:r>
            <a:r>
              <a:rPr lang="ar-IQ" sz="2400" u="sng" dirty="0">
                <a:solidFill>
                  <a:srgbClr val="FF0000"/>
                </a:solidFill>
                <a:latin typeface="Calibri"/>
                <a:ea typeface="Calibri"/>
                <a:cs typeface="Times New Roman"/>
              </a:rPr>
              <a:t>:</a:t>
            </a:r>
            <a:r>
              <a:rPr lang="ar-IQ" sz="2400" dirty="0">
                <a:solidFill>
                  <a:srgbClr val="FF0000"/>
                </a:solidFill>
                <a:latin typeface="Calibri"/>
                <a:ea typeface="Calibri"/>
                <a:cs typeface="Times New Roman"/>
              </a:rPr>
              <a:t>  </a:t>
            </a:r>
            <a:r>
              <a:rPr lang="ar-IQ" sz="2400" dirty="0">
                <a:latin typeface="Calibri"/>
                <a:ea typeface="Calibri"/>
                <a:cs typeface="Times New Roman"/>
              </a:rPr>
              <a:t>إننا نميل إلى إدراك العناصر في أشكال مكتملة إذا ما كان يجمعها حركة مشابهة وذلك مثلما تنفصل الطائرة في الليل عن بقية نجوم السماء أو مثلما ندرك مجموعة من الخيل في السباق وكأنها وحدة واحدة متحركة .</a:t>
            </a:r>
            <a:endParaRPr lang="en-US" sz="2400" dirty="0">
              <a:latin typeface="Calibri"/>
              <a:ea typeface="Calibri"/>
              <a:cs typeface="Arial"/>
            </a:endParaRPr>
          </a:p>
          <a:p>
            <a:pPr indent="347345" algn="just">
              <a:spcBef>
                <a:spcPts val="600"/>
              </a:spcBef>
              <a:spcAft>
                <a:spcPts val="1000"/>
              </a:spcAft>
              <a:tabLst>
                <a:tab pos="5617210" algn="l"/>
                <a:tab pos="5960110" algn="l"/>
              </a:tabLst>
            </a:pPr>
            <a:r>
              <a:rPr lang="ar-IQ" sz="2400" dirty="0">
                <a:latin typeface="Calibri"/>
                <a:ea typeface="Calibri"/>
                <a:cs typeface="Times New Roman"/>
              </a:rPr>
              <a:t>6-</a:t>
            </a:r>
            <a:r>
              <a:rPr lang="ar-IQ" sz="2400" dirty="0">
                <a:solidFill>
                  <a:srgbClr val="FF0000"/>
                </a:solidFill>
                <a:latin typeface="Calibri"/>
                <a:ea typeface="Calibri"/>
                <a:cs typeface="Times New Roman"/>
              </a:rPr>
              <a:t> </a:t>
            </a:r>
            <a:r>
              <a:rPr lang="ar-IQ" sz="2400" b="1" u="sng" dirty="0">
                <a:solidFill>
                  <a:srgbClr val="FF0000"/>
                </a:solidFill>
                <a:latin typeface="Calibri"/>
                <a:ea typeface="Calibri"/>
                <a:cs typeface="Times New Roman"/>
              </a:rPr>
              <a:t>قانون الشمول</a:t>
            </a:r>
            <a:r>
              <a:rPr lang="ar-IQ" sz="2400" dirty="0">
                <a:solidFill>
                  <a:srgbClr val="FF0000"/>
                </a:solidFill>
                <a:latin typeface="Calibri"/>
                <a:ea typeface="Calibri"/>
                <a:cs typeface="Times New Roman"/>
              </a:rPr>
              <a:t>: </a:t>
            </a:r>
            <a:r>
              <a:rPr lang="ar-IQ" sz="2400" dirty="0">
                <a:latin typeface="Calibri"/>
                <a:ea typeface="Calibri"/>
                <a:cs typeface="Times New Roman"/>
              </a:rPr>
              <a:t>نميل إلى إدراك الشكل الذي يشمل اكبر عدد من المنبهات فإذا اختفى شكل داخل شكل اكبر رغم اختلافه الواضح عنه فأننا سندرك الشكل الأكبر وتعتمد فكرة التمويه على هذه القاعدة فالجندي يرتدي ثيابا ذات بقع خضراء لا يمكن تميزه داخل غابة من الأشجار .</a:t>
            </a:r>
            <a:endParaRPr lang="en-US" sz="2400" dirty="0">
              <a:latin typeface="Calibri"/>
              <a:ea typeface="Calibri"/>
              <a:cs typeface="Arial"/>
            </a:endParaRPr>
          </a:p>
          <a:p>
            <a:pPr indent="347345" algn="just">
              <a:spcBef>
                <a:spcPts val="600"/>
              </a:spcBef>
              <a:spcAft>
                <a:spcPts val="1000"/>
              </a:spcAft>
              <a:tabLst>
                <a:tab pos="5617210" algn="l"/>
                <a:tab pos="5960110" algn="l"/>
              </a:tabLst>
            </a:pPr>
            <a:r>
              <a:rPr lang="ar-IQ" sz="2400" dirty="0">
                <a:latin typeface="Calibri"/>
                <a:ea typeface="Calibri"/>
                <a:cs typeface="Times New Roman"/>
              </a:rPr>
              <a:t>7- </a:t>
            </a:r>
            <a:r>
              <a:rPr lang="ar-IQ" sz="2400" b="1" u="sng" dirty="0">
                <a:solidFill>
                  <a:srgbClr val="FF0000"/>
                </a:solidFill>
                <a:latin typeface="Calibri"/>
                <a:ea typeface="Calibri"/>
                <a:cs typeface="Times New Roman"/>
              </a:rPr>
              <a:t>قانون الإغلاق</a:t>
            </a:r>
            <a:r>
              <a:rPr lang="ar-IQ" sz="2400" dirty="0">
                <a:solidFill>
                  <a:srgbClr val="FF0000"/>
                </a:solidFill>
                <a:latin typeface="Calibri"/>
                <a:ea typeface="Calibri"/>
                <a:cs typeface="Times New Roman"/>
              </a:rPr>
              <a:t>: </a:t>
            </a:r>
            <a:r>
              <a:rPr lang="ar-IQ" sz="2400" dirty="0">
                <a:latin typeface="Calibri"/>
                <a:ea typeface="Calibri"/>
                <a:cs typeface="Times New Roman"/>
              </a:rPr>
              <a:t>نميل إلى إدراك الأشكال الناقصة باعتبارها مكتملة فعندما ينظر شخص إلى دائرة لا يتصل طرفاها فأنه يدركها مكتملة بغض النظر عن هذا الانقطاع </a:t>
            </a:r>
            <a:r>
              <a:rPr lang="ar-IQ" sz="2400" dirty="0" smtClean="0">
                <a:latin typeface="Calibri"/>
                <a:ea typeface="Calibri"/>
                <a:cs typeface="Times New Roman"/>
              </a:rPr>
              <a:t>.</a:t>
            </a:r>
            <a:r>
              <a:rPr lang="ar-IQ" sz="2400" dirty="0">
                <a:latin typeface="Calibri"/>
                <a:ea typeface="Calibri"/>
                <a:cs typeface="Times New Roman"/>
              </a:rPr>
              <a:t> </a:t>
            </a:r>
            <a:r>
              <a:rPr lang="ar-IQ" sz="2400" dirty="0" smtClean="0">
                <a:latin typeface="Calibri"/>
                <a:ea typeface="Calibri"/>
                <a:cs typeface="Times New Roman"/>
              </a:rPr>
              <a:t>– 8- </a:t>
            </a:r>
            <a:r>
              <a:rPr lang="ar-IQ" sz="2400" b="1" u="sng" dirty="0" smtClean="0">
                <a:solidFill>
                  <a:srgbClr val="FF0000"/>
                </a:solidFill>
                <a:latin typeface="Calibri"/>
                <a:ea typeface="Calibri"/>
                <a:cs typeface="Times New Roman"/>
              </a:rPr>
              <a:t>قانون </a:t>
            </a:r>
            <a:r>
              <a:rPr lang="ar-IQ" sz="2400" b="1" u="sng" dirty="0" err="1">
                <a:solidFill>
                  <a:srgbClr val="FF0000"/>
                </a:solidFill>
                <a:latin typeface="Calibri"/>
                <a:ea typeface="Calibri"/>
                <a:cs typeface="Times New Roman"/>
              </a:rPr>
              <a:t>الاتضاح</a:t>
            </a:r>
            <a:r>
              <a:rPr lang="ar-IQ" sz="2400" b="1" u="sng" dirty="0">
                <a:solidFill>
                  <a:srgbClr val="FF0000"/>
                </a:solidFill>
                <a:latin typeface="Calibri"/>
                <a:ea typeface="Calibri"/>
                <a:cs typeface="Times New Roman"/>
              </a:rPr>
              <a:t> ( الدقة أو الاتساق )</a:t>
            </a:r>
            <a:r>
              <a:rPr lang="ar-IQ" sz="2400" b="1" dirty="0">
                <a:solidFill>
                  <a:srgbClr val="FF0000"/>
                </a:solidFill>
                <a:latin typeface="Calibri"/>
                <a:ea typeface="Calibri"/>
                <a:cs typeface="Times New Roman"/>
              </a:rPr>
              <a:t>:</a:t>
            </a:r>
            <a:r>
              <a:rPr lang="ar-IQ" sz="2400" dirty="0">
                <a:solidFill>
                  <a:srgbClr val="FF0000"/>
                </a:solidFill>
                <a:latin typeface="Calibri"/>
                <a:ea typeface="Calibri"/>
                <a:cs typeface="Times New Roman"/>
              </a:rPr>
              <a:t> </a:t>
            </a:r>
            <a:r>
              <a:rPr lang="ar-IQ" sz="2400" dirty="0">
                <a:latin typeface="Calibri"/>
                <a:ea typeface="Calibri"/>
                <a:cs typeface="Times New Roman"/>
              </a:rPr>
              <a:t>أن تنظيم كل ما سيكون مناسباً بقدر ما تسمح به الظروف السائدة  .</a:t>
            </a:r>
            <a:endParaRPr lang="en-US" sz="2400" dirty="0">
              <a:latin typeface="Calibri"/>
              <a:ea typeface="Calibri"/>
              <a:cs typeface="Arial"/>
            </a:endParaRPr>
          </a:p>
          <a:p>
            <a:pPr indent="347345" algn="just">
              <a:spcBef>
                <a:spcPts val="600"/>
              </a:spcBef>
              <a:spcAft>
                <a:spcPts val="1000"/>
              </a:spcAft>
              <a:tabLst>
                <a:tab pos="5617210" algn="l"/>
                <a:tab pos="5960110" algn="l"/>
              </a:tabLst>
            </a:pPr>
            <a:r>
              <a:rPr lang="ar-IQ" sz="2400" dirty="0">
                <a:latin typeface="Calibri"/>
                <a:ea typeface="Calibri"/>
                <a:cs typeface="Times New Roman"/>
              </a:rPr>
              <a:t>9-</a:t>
            </a:r>
            <a:r>
              <a:rPr lang="ar-IQ" sz="2400" u="sng" dirty="0">
                <a:latin typeface="Calibri"/>
                <a:ea typeface="Calibri"/>
                <a:cs typeface="Times New Roman"/>
              </a:rPr>
              <a:t> </a:t>
            </a:r>
            <a:r>
              <a:rPr lang="ar-IQ" sz="2400" b="1" u="sng" dirty="0">
                <a:solidFill>
                  <a:srgbClr val="FF0000"/>
                </a:solidFill>
                <a:latin typeface="Calibri"/>
                <a:ea typeface="Calibri"/>
                <a:cs typeface="Times New Roman"/>
              </a:rPr>
              <a:t>قانون الخبرة </a:t>
            </a:r>
            <a:r>
              <a:rPr lang="ar-IQ" sz="2400" b="1" u="sng" dirty="0" err="1">
                <a:solidFill>
                  <a:srgbClr val="FF0000"/>
                </a:solidFill>
                <a:latin typeface="Calibri"/>
                <a:ea typeface="Calibri"/>
                <a:cs typeface="Times New Roman"/>
              </a:rPr>
              <a:t>السايقة</a:t>
            </a:r>
            <a:r>
              <a:rPr lang="ar-IQ" sz="2400" dirty="0">
                <a:solidFill>
                  <a:srgbClr val="FF0000"/>
                </a:solidFill>
                <a:latin typeface="Calibri"/>
                <a:ea typeface="Calibri"/>
                <a:cs typeface="Times New Roman"/>
              </a:rPr>
              <a:t>: </a:t>
            </a:r>
            <a:r>
              <a:rPr lang="ar-IQ" sz="2400" dirty="0">
                <a:latin typeface="Calibri"/>
                <a:ea typeface="Calibri"/>
                <a:cs typeface="Times New Roman"/>
              </a:rPr>
              <a:t>إن عملية التعلم لا تحدث من فراغ، وانما باستذكار الخبرة السابقة.</a:t>
            </a:r>
            <a:endParaRPr lang="en-US" sz="2400" dirty="0">
              <a:latin typeface="Calibri"/>
              <a:ea typeface="Calibri"/>
              <a:cs typeface="Arial"/>
            </a:endParaRPr>
          </a:p>
          <a:p>
            <a:pPr indent="347345" algn="just">
              <a:spcBef>
                <a:spcPts val="600"/>
              </a:spcBef>
              <a:spcAft>
                <a:spcPts val="1000"/>
              </a:spcAft>
              <a:tabLst>
                <a:tab pos="5617210" algn="l"/>
                <a:tab pos="5960110" algn="l"/>
              </a:tabLst>
            </a:pPr>
            <a:endParaRPr lang="ar-IQ" dirty="0" smtClean="0">
              <a:latin typeface="Calibri"/>
              <a:ea typeface="Calibri"/>
              <a:cs typeface="Times New Roman"/>
            </a:endParaRPr>
          </a:p>
          <a:p>
            <a:pPr indent="347345" algn="just">
              <a:spcBef>
                <a:spcPts val="600"/>
              </a:spcBef>
              <a:spcAft>
                <a:spcPts val="1000"/>
              </a:spcAft>
              <a:tabLst>
                <a:tab pos="5617210" algn="l"/>
                <a:tab pos="5960110" algn="l"/>
              </a:tabLst>
            </a:pPr>
            <a:endParaRPr lang="en-US" sz="1200" dirty="0">
              <a:effectLst/>
              <a:latin typeface="Calibri"/>
              <a:ea typeface="Calibri"/>
              <a:cs typeface="Arial"/>
            </a:endParaRPr>
          </a:p>
        </p:txBody>
      </p:sp>
    </p:spTree>
    <p:extLst>
      <p:ext uri="{BB962C8B-B14F-4D97-AF65-F5344CB8AC3E}">
        <p14:creationId xmlns:p14="http://schemas.microsoft.com/office/powerpoint/2010/main" val="20645065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35764"/>
            <a:ext cx="8712968" cy="6155531"/>
          </a:xfrm>
          <a:prstGeom prst="rect">
            <a:avLst/>
          </a:prstGeom>
        </p:spPr>
        <p:txBody>
          <a:bodyPr wrap="square">
            <a:spAutoFit/>
          </a:bodyPr>
          <a:lstStyle/>
          <a:p>
            <a:pPr indent="347345" algn="just">
              <a:spcBef>
                <a:spcPts val="600"/>
              </a:spcBef>
              <a:spcAft>
                <a:spcPts val="1000"/>
              </a:spcAft>
              <a:tabLst>
                <a:tab pos="5617210" algn="l"/>
                <a:tab pos="5960110" algn="l"/>
              </a:tabLst>
            </a:pPr>
            <a:r>
              <a:rPr lang="ar-IQ" sz="2800" b="1" u="dbl" dirty="0">
                <a:latin typeface="Calibri"/>
                <a:ea typeface="Calibri"/>
                <a:cs typeface="Times New Roman"/>
              </a:rPr>
              <a:t>فرضيات نظرية </a:t>
            </a:r>
            <a:r>
              <a:rPr lang="ar-IQ" sz="2800" b="1" u="dbl" dirty="0" err="1">
                <a:latin typeface="Calibri"/>
                <a:ea typeface="Calibri"/>
                <a:cs typeface="Times New Roman"/>
              </a:rPr>
              <a:t>فرتايمر</a:t>
            </a:r>
            <a:r>
              <a:rPr lang="ar-IQ" sz="2800" b="1" u="dbl" dirty="0">
                <a:latin typeface="Calibri"/>
                <a:ea typeface="Calibri"/>
                <a:cs typeface="Times New Roman"/>
              </a:rPr>
              <a:t> :</a:t>
            </a:r>
            <a:endParaRPr lang="en-US" sz="2800" b="1" dirty="0">
              <a:latin typeface="Calibri"/>
              <a:ea typeface="Calibri"/>
              <a:cs typeface="Arial"/>
            </a:endParaRPr>
          </a:p>
          <a:p>
            <a:pPr indent="347345" algn="just">
              <a:spcBef>
                <a:spcPts val="600"/>
              </a:spcBef>
              <a:spcAft>
                <a:spcPts val="1000"/>
              </a:spcAft>
              <a:tabLst>
                <a:tab pos="5617210" algn="l"/>
                <a:tab pos="5960110" algn="l"/>
              </a:tabLst>
            </a:pPr>
            <a:r>
              <a:rPr lang="ar-IQ" sz="2800" b="1" dirty="0">
                <a:latin typeface="Calibri"/>
                <a:ea typeface="Calibri"/>
                <a:cs typeface="Times New Roman"/>
              </a:rPr>
              <a:t>1</a:t>
            </a:r>
            <a:r>
              <a:rPr lang="ar-IQ" sz="2800" b="1" dirty="0">
                <a:solidFill>
                  <a:srgbClr val="FF0000"/>
                </a:solidFill>
                <a:latin typeface="Calibri"/>
                <a:ea typeface="Calibri"/>
                <a:cs typeface="Times New Roman"/>
              </a:rPr>
              <a:t>- </a:t>
            </a:r>
            <a:r>
              <a:rPr lang="ar-IQ" sz="2800" b="1" u="sng" dirty="0">
                <a:solidFill>
                  <a:srgbClr val="FF0000"/>
                </a:solidFill>
                <a:latin typeface="Calibri"/>
                <a:ea typeface="Calibri"/>
                <a:cs typeface="Times New Roman"/>
              </a:rPr>
              <a:t>التعلم يعتمد على الإدراك (الحسي</a:t>
            </a:r>
            <a:r>
              <a:rPr lang="ar-IQ" sz="2800" b="1" dirty="0">
                <a:solidFill>
                  <a:srgbClr val="FF0000"/>
                </a:solidFill>
                <a:latin typeface="Calibri"/>
                <a:ea typeface="Calibri"/>
                <a:cs typeface="Times New Roman"/>
              </a:rPr>
              <a:t>): </a:t>
            </a:r>
            <a:r>
              <a:rPr lang="ar-IQ" sz="2800" b="1" dirty="0">
                <a:latin typeface="Calibri"/>
                <a:ea typeface="Calibri"/>
                <a:cs typeface="Times New Roman"/>
              </a:rPr>
              <a:t>لما كان التعلم عملية اكتشاف للبيئة وللذات , فأن مظهره الحاسم هو المظهر المعرفي , والتعلم يعني اكتشاف طبيعة الحقيقة أو معرفة ما هو حقيقي . وهو يتعلق بادراك أي موقف من </a:t>
            </a:r>
            <a:r>
              <a:rPr lang="ar-IQ" sz="2800" b="1" dirty="0" smtClean="0">
                <a:latin typeface="Calibri"/>
                <a:ea typeface="Calibri"/>
                <a:cs typeface="Times New Roman"/>
              </a:rPr>
              <a:t>المواقف. أو </a:t>
            </a:r>
            <a:r>
              <a:rPr lang="ar-IQ" sz="2800" b="1" dirty="0">
                <a:latin typeface="Calibri"/>
                <a:ea typeface="Calibri"/>
                <a:cs typeface="Times New Roman"/>
              </a:rPr>
              <a:t>معرفة كيف تترابط الأشياء , والتعرف على البنية الداخلية للشيء الذي على المرء أن يتعامل معه .</a:t>
            </a:r>
            <a:endParaRPr lang="en-US" sz="2800" b="1" dirty="0">
              <a:latin typeface="Calibri"/>
              <a:ea typeface="Calibri"/>
              <a:cs typeface="Arial"/>
            </a:endParaRPr>
          </a:p>
          <a:p>
            <a:pPr indent="342900" algn="just">
              <a:spcAft>
                <a:spcPts val="1000"/>
              </a:spcAft>
              <a:tabLst>
                <a:tab pos="5617210" algn="l"/>
                <a:tab pos="5960110" algn="l"/>
              </a:tabLst>
            </a:pPr>
            <a:r>
              <a:rPr lang="ar-IQ" sz="2800" b="1" dirty="0">
                <a:latin typeface="Calibri"/>
                <a:ea typeface="Calibri"/>
                <a:cs typeface="Times New Roman"/>
              </a:rPr>
              <a:t>والشيء الذي تتعلمه يتواجد أولاً في الإدراك أو المعرفة قبل أن ينتقل إلى الذاكرة . ومن هنا فأن فهماً ما في الذاكرة يتطلب فهم المدخلات الأساسية التي يبنى عليها الفهم .</a:t>
            </a:r>
            <a:endParaRPr lang="en-US" sz="2800" b="1" dirty="0">
              <a:latin typeface="Calibri"/>
              <a:ea typeface="Calibri"/>
              <a:cs typeface="Arial"/>
            </a:endParaRPr>
          </a:p>
          <a:p>
            <a:pPr indent="342900" algn="just">
              <a:spcAft>
                <a:spcPts val="1000"/>
              </a:spcAft>
              <a:tabLst>
                <a:tab pos="5617210" algn="l"/>
                <a:tab pos="5960110" algn="l"/>
              </a:tabLst>
            </a:pPr>
            <a:r>
              <a:rPr lang="ar-IQ" sz="2800" b="1" dirty="0">
                <a:latin typeface="Calibri"/>
                <a:ea typeface="Calibri"/>
                <a:cs typeface="Times New Roman"/>
              </a:rPr>
              <a:t>والإدراك في وقت من الأوقات يحدث أثراً يترسب في الذاكرة . وعملية أحداث الأثر في الذاكرة , وهو ما يقابل الأحداث المدركة أو المعروفة , هذه العملية هي التي تجعل التذكر أمراً ممكناً وإذا لم تدرك الشيء في المقام الأول , فمن الواضح أنك لن تستطيع أن تتذكر أي شيء عنه .</a:t>
            </a:r>
            <a:endParaRPr lang="en-US" sz="2800" b="1" dirty="0">
              <a:effectLst/>
              <a:latin typeface="Calibri"/>
              <a:ea typeface="Calibri"/>
              <a:cs typeface="Arial"/>
            </a:endParaRPr>
          </a:p>
        </p:txBody>
      </p:sp>
    </p:spTree>
    <p:extLst>
      <p:ext uri="{BB962C8B-B14F-4D97-AF65-F5344CB8AC3E}">
        <p14:creationId xmlns:p14="http://schemas.microsoft.com/office/powerpoint/2010/main" val="30665822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01859" y="404664"/>
            <a:ext cx="8712968" cy="6683881"/>
          </a:xfrm>
          <a:prstGeom prst="rect">
            <a:avLst/>
          </a:prstGeom>
        </p:spPr>
        <p:txBody>
          <a:bodyPr wrap="square">
            <a:spAutoFit/>
          </a:bodyPr>
          <a:lstStyle/>
          <a:p>
            <a:pPr indent="347345" algn="just">
              <a:spcBef>
                <a:spcPts val="600"/>
              </a:spcBef>
              <a:spcAft>
                <a:spcPts val="1000"/>
              </a:spcAft>
              <a:tabLst>
                <a:tab pos="5617210" algn="l"/>
                <a:tab pos="5960110" algn="l"/>
              </a:tabLst>
            </a:pPr>
            <a:r>
              <a:rPr lang="ar-IQ" sz="2800" b="1" dirty="0" smtClean="0">
                <a:solidFill>
                  <a:srgbClr val="FF0000"/>
                </a:solidFill>
                <a:latin typeface="Calibri"/>
                <a:ea typeface="Calibri"/>
                <a:cs typeface="Times New Roman"/>
              </a:rPr>
              <a:t>2- </a:t>
            </a:r>
            <a:r>
              <a:rPr lang="ar-IQ" sz="2800" b="1" u="sng" dirty="0">
                <a:solidFill>
                  <a:srgbClr val="FF0000"/>
                </a:solidFill>
                <a:latin typeface="Calibri"/>
                <a:ea typeface="Calibri"/>
                <a:cs typeface="Times New Roman"/>
              </a:rPr>
              <a:t>التعلم ينطوي على أعادة التنظيم </a:t>
            </a:r>
            <a:r>
              <a:rPr lang="ar-IQ" sz="2800" b="1" dirty="0">
                <a:solidFill>
                  <a:srgbClr val="FF0000"/>
                </a:solidFill>
                <a:latin typeface="Calibri"/>
                <a:ea typeface="Calibri"/>
                <a:cs typeface="Times New Roman"/>
              </a:rPr>
              <a:t>: </a:t>
            </a:r>
            <a:r>
              <a:rPr lang="ar-IQ" sz="2800" b="1" dirty="0">
                <a:latin typeface="Calibri"/>
                <a:ea typeface="Calibri"/>
                <a:cs typeface="Times New Roman"/>
              </a:rPr>
              <a:t>الصورة المألوفة للتعلم هي مسألة الانتقال من حالة يكون شيء ما فيها لا معنى له أو من حالة توجد فيها ثغرة لا يمكن التغلب عليها أو حالة يبدو فيها الموقف كله غامضاً , إلى حالة جديدة يصبح فيها للأشياء معنى أو حالة نتغلب فيها على التوتر ونحول الموقف غامضاً إلى الموقف في غاية الوضوح . وهذا يعني في صورته النموذجية, أن الإدراك قد تمت أعادة تنظيمه بحيث أن مفهوم المشكلة لم يعد يتضمن الثغرة المزعجة المعتمة أو انعدام المعنى في التصور السابق.</a:t>
            </a:r>
            <a:endParaRPr lang="en-US" sz="2800" b="1" dirty="0">
              <a:latin typeface="Calibri"/>
              <a:ea typeface="Calibri"/>
              <a:cs typeface="Arial"/>
            </a:endParaRPr>
          </a:p>
          <a:p>
            <a:pPr indent="342900" algn="just">
              <a:spcAft>
                <a:spcPts val="1000"/>
              </a:spcAft>
              <a:tabLst>
                <a:tab pos="5617210" algn="l"/>
                <a:tab pos="5960110" algn="l"/>
              </a:tabLst>
            </a:pPr>
            <a:r>
              <a:rPr lang="ar-IQ" sz="2800" b="1" dirty="0">
                <a:latin typeface="Calibri"/>
                <a:ea typeface="Calibri"/>
                <a:cs typeface="Times New Roman"/>
              </a:rPr>
              <a:t>ولنضرب مثلاً لذلك :  لنفرض أنت تبحث في صندوق ما في مخزن المنزل وجدت قطعاً من سلسلة ذهبية قديمة. وإنك وجدت خمس مجموعات من حلقات السلسلة كل منها يحتوي على ثلاث حلقات. وتأخذ هذه القطع إلى جارك صائغ المجوهرات وتسأله كم يريد حتى يعمل لك سلسلة جديدة تضم خمس عشرة حلقة. فسيقول لك (سأتقاضى منك دولارين مقابل كل حلقة أقوم بفكها ثم أعيد لحمها من جديد. ولسوف أنتهي منها غدا الساعة الثالثة، فتسأله وكم سيكلفني ذلك؟ فيجيب (ستة دولارات) وبعد ذلك تنصرف من المحل.</a:t>
            </a:r>
            <a:endParaRPr lang="en-US" sz="2800" b="1" dirty="0">
              <a:effectLst/>
              <a:latin typeface="Calibri"/>
              <a:ea typeface="Calibri"/>
              <a:cs typeface="Arial"/>
            </a:endParaRPr>
          </a:p>
        </p:txBody>
      </p:sp>
    </p:spTree>
    <p:extLst>
      <p:ext uri="{BB962C8B-B14F-4D97-AF65-F5344CB8AC3E}">
        <p14:creationId xmlns:p14="http://schemas.microsoft.com/office/powerpoint/2010/main" val="42746560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92696"/>
            <a:ext cx="8208912" cy="3489866"/>
          </a:xfrm>
          <a:prstGeom prst="rect">
            <a:avLst/>
          </a:prstGeom>
        </p:spPr>
        <p:txBody>
          <a:bodyPr wrap="square">
            <a:spAutoFit/>
          </a:bodyPr>
          <a:lstStyle/>
          <a:p>
            <a:pPr indent="342900" algn="just">
              <a:lnSpc>
                <a:spcPct val="150000"/>
              </a:lnSpc>
              <a:spcAft>
                <a:spcPts val="1000"/>
              </a:spcAft>
              <a:tabLst>
                <a:tab pos="5617210" algn="l"/>
                <a:tab pos="5960110" algn="l"/>
              </a:tabLst>
            </a:pPr>
            <a:r>
              <a:rPr lang="ar-IQ" sz="2400" b="1" dirty="0">
                <a:latin typeface="Calibri"/>
                <a:ea typeface="Calibri"/>
                <a:cs typeface="Times New Roman"/>
              </a:rPr>
              <a:t>وعندما تعود إلى منزلك تبدأ في التفكير ثانية في الأمر. هل سأدفع ستة دولارات ؟ ألا ينبغي أن يكون المبلغ ثمانية دولارات؟ أليس من الضروري فتح أربع حلقات ولحمها بدلاً من ثلاثة. ولتتحقق من الأمر تقوم برسم تخطيط للسلسلة وتقول لنفسك هناك خمس مجموعات كل منها يحتوي على ثلاث حلقات هك</a:t>
            </a:r>
            <a:r>
              <a:rPr lang="ar-IQ" sz="2400" dirty="0">
                <a:latin typeface="Calibri"/>
                <a:ea typeface="Calibri"/>
                <a:cs typeface="Times New Roman"/>
              </a:rPr>
              <a:t>ذا</a:t>
            </a:r>
            <a:r>
              <a:rPr lang="ar-IQ" sz="2400" dirty="0" smtClean="0">
                <a:latin typeface="Calibri"/>
                <a:ea typeface="Calibri"/>
                <a:cs typeface="Times New Roman"/>
              </a:rPr>
              <a:t>.</a:t>
            </a:r>
          </a:p>
          <a:p>
            <a:pPr indent="342900" algn="just">
              <a:lnSpc>
                <a:spcPct val="150000"/>
              </a:lnSpc>
              <a:spcAft>
                <a:spcPts val="1000"/>
              </a:spcAft>
              <a:tabLst>
                <a:tab pos="5617210" algn="l"/>
                <a:tab pos="5960110" algn="l"/>
              </a:tabLst>
            </a:pPr>
            <a:endParaRPr lang="en-US" sz="2400" dirty="0">
              <a:latin typeface="Calibri"/>
              <a:ea typeface="Calibri"/>
              <a:cs typeface="Arial"/>
            </a:endParaRPr>
          </a:p>
          <a:p>
            <a:pPr indent="342900" algn="just">
              <a:lnSpc>
                <a:spcPct val="150000"/>
              </a:lnSpc>
              <a:spcAft>
                <a:spcPts val="1000"/>
              </a:spcAft>
              <a:tabLst>
                <a:tab pos="5617210" algn="l"/>
                <a:tab pos="5960110" algn="l"/>
              </a:tabLst>
            </a:pPr>
            <a:r>
              <a:rPr lang="en-US" dirty="0">
                <a:latin typeface="Times New Roman"/>
                <a:ea typeface="Calibri"/>
                <a:cs typeface="Arial"/>
              </a:rPr>
              <a:t> </a:t>
            </a:r>
            <a:endParaRPr lang="en-US" sz="1200" dirty="0">
              <a:effectLst/>
              <a:latin typeface="Calibri"/>
              <a:ea typeface="Calibri"/>
              <a:cs typeface="Arial"/>
            </a:endParaRPr>
          </a:p>
        </p:txBody>
      </p:sp>
      <p:pic>
        <p:nvPicPr>
          <p:cNvPr id="3" name="Picture 1"/>
          <p:cNvPicPr/>
          <p:nvPr/>
        </p:nvPicPr>
        <p:blipFill>
          <a:blip r:embed="rId2" cstate="print"/>
          <a:srcRect/>
          <a:stretch>
            <a:fillRect/>
          </a:stretch>
        </p:blipFill>
        <p:spPr bwMode="auto">
          <a:xfrm>
            <a:off x="2267744" y="2857500"/>
            <a:ext cx="4810125" cy="1143000"/>
          </a:xfrm>
          <a:prstGeom prst="rect">
            <a:avLst/>
          </a:prstGeom>
          <a:noFill/>
          <a:ln w="9525">
            <a:noFill/>
            <a:miter lim="800000"/>
            <a:headEnd/>
            <a:tailEnd/>
          </a:ln>
        </p:spPr>
      </p:pic>
      <p:sp>
        <p:nvSpPr>
          <p:cNvPr id="4" name="مستطيل 3"/>
          <p:cNvSpPr/>
          <p:nvPr/>
        </p:nvSpPr>
        <p:spPr>
          <a:xfrm>
            <a:off x="251520" y="2551837"/>
            <a:ext cx="8352928" cy="2921121"/>
          </a:xfrm>
          <a:prstGeom prst="rect">
            <a:avLst/>
          </a:prstGeom>
        </p:spPr>
        <p:txBody>
          <a:bodyPr wrap="square">
            <a:spAutoFit/>
          </a:bodyPr>
          <a:lstStyle/>
          <a:p>
            <a:pPr indent="342900" algn="just">
              <a:lnSpc>
                <a:spcPct val="150000"/>
              </a:lnSpc>
              <a:spcAft>
                <a:spcPts val="1000"/>
              </a:spcAft>
              <a:tabLst>
                <a:tab pos="5617210" algn="l"/>
                <a:tab pos="5960110" algn="l"/>
              </a:tabLst>
            </a:pPr>
            <a:endParaRPr lang="ar-IQ" dirty="0" smtClean="0">
              <a:latin typeface="Calibri"/>
              <a:ea typeface="Calibri"/>
              <a:cs typeface="Times New Roman"/>
            </a:endParaRPr>
          </a:p>
          <a:p>
            <a:pPr indent="342900" algn="just">
              <a:lnSpc>
                <a:spcPct val="150000"/>
              </a:lnSpc>
              <a:spcAft>
                <a:spcPts val="1000"/>
              </a:spcAft>
              <a:tabLst>
                <a:tab pos="5617210" algn="l"/>
                <a:tab pos="5960110" algn="l"/>
              </a:tabLst>
            </a:pPr>
            <a:endParaRPr lang="ar-IQ" sz="2400" b="1" dirty="0" smtClean="0">
              <a:latin typeface="Calibri"/>
              <a:ea typeface="Calibri"/>
              <a:cs typeface="Times New Roman"/>
            </a:endParaRPr>
          </a:p>
          <a:p>
            <a:pPr indent="342900" algn="just">
              <a:lnSpc>
                <a:spcPct val="150000"/>
              </a:lnSpc>
              <a:spcAft>
                <a:spcPts val="1000"/>
              </a:spcAft>
              <a:tabLst>
                <a:tab pos="5617210" algn="l"/>
                <a:tab pos="5960110" algn="l"/>
              </a:tabLst>
            </a:pPr>
            <a:r>
              <a:rPr lang="ar-IQ" sz="2400" b="1" dirty="0" smtClean="0">
                <a:latin typeface="Calibri"/>
                <a:ea typeface="Calibri"/>
                <a:cs typeface="Times New Roman"/>
              </a:rPr>
              <a:t>وهكذا </a:t>
            </a:r>
            <a:r>
              <a:rPr lang="ar-IQ" sz="2400" b="1" dirty="0">
                <a:latin typeface="Calibri"/>
                <a:ea typeface="Calibri"/>
                <a:cs typeface="Times New Roman"/>
              </a:rPr>
              <a:t>فكل ما تحتاجه هو أن تفتح الحلقة اليسرى في كل مجموعة من المجموعات الخمس (ما عدا الحلقة اليسرى في المجموعة الأخيرة)، وان تغلق هذه الحلقات على الحلقات اليمنى من المجموعات المجاورة.</a:t>
            </a:r>
            <a:endParaRPr lang="en-US" sz="2400" b="1" dirty="0">
              <a:effectLst/>
              <a:latin typeface="Calibri"/>
              <a:ea typeface="Calibri"/>
              <a:cs typeface="Arial"/>
            </a:endParaRPr>
          </a:p>
        </p:txBody>
      </p:sp>
      <p:pic>
        <p:nvPicPr>
          <p:cNvPr id="5" name="Picture 7"/>
          <p:cNvPicPr/>
          <p:nvPr/>
        </p:nvPicPr>
        <p:blipFill>
          <a:blip r:embed="rId3" cstate="print"/>
          <a:srcRect/>
          <a:stretch>
            <a:fillRect/>
          </a:stretch>
        </p:blipFill>
        <p:spPr bwMode="auto">
          <a:xfrm>
            <a:off x="1905794" y="5553236"/>
            <a:ext cx="5172075" cy="648072"/>
          </a:xfrm>
          <a:prstGeom prst="rect">
            <a:avLst/>
          </a:prstGeom>
          <a:noFill/>
          <a:ln w="9525">
            <a:noFill/>
            <a:miter lim="800000"/>
            <a:headEnd/>
            <a:tailEnd/>
          </a:ln>
        </p:spPr>
      </p:pic>
    </p:spTree>
    <p:extLst>
      <p:ext uri="{BB962C8B-B14F-4D97-AF65-F5344CB8AC3E}">
        <p14:creationId xmlns:p14="http://schemas.microsoft.com/office/powerpoint/2010/main" val="40647979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260648"/>
            <a:ext cx="8568952" cy="6663363"/>
          </a:xfrm>
          <a:prstGeom prst="rect">
            <a:avLst/>
          </a:prstGeom>
        </p:spPr>
        <p:txBody>
          <a:bodyPr wrap="square">
            <a:spAutoFit/>
          </a:bodyPr>
          <a:lstStyle/>
          <a:p>
            <a:pPr indent="342900" algn="just">
              <a:lnSpc>
                <a:spcPct val="150000"/>
              </a:lnSpc>
              <a:spcAft>
                <a:spcPts val="1000"/>
              </a:spcAft>
              <a:tabLst>
                <a:tab pos="5617210" algn="l"/>
                <a:tab pos="5960110" algn="l"/>
              </a:tabLst>
            </a:pPr>
            <a:r>
              <a:rPr lang="ar-IQ" sz="2400" b="1" dirty="0">
                <a:latin typeface="Calibri"/>
                <a:ea typeface="Calibri"/>
                <a:cs typeface="Times New Roman"/>
              </a:rPr>
              <a:t>ومن الواضح إن هذا يعني العمل على أربعة وليس ثلاث حلقات، إذا كيف يمكن أن تعمل هذه السلسلة المتصلة المكونة من خمس عشرة حلقة عن طريق فتح وإغلاق ثلاث حلقات </a:t>
            </a:r>
            <a:r>
              <a:rPr lang="ar-IQ" sz="2400" b="1" dirty="0" smtClean="0">
                <a:latin typeface="Calibri"/>
                <a:ea typeface="Calibri"/>
                <a:cs typeface="Times New Roman"/>
              </a:rPr>
              <a:t>فقط؟</a:t>
            </a:r>
            <a:r>
              <a:rPr lang="ar-IQ" sz="2400" b="1" dirty="0" smtClean="0">
                <a:latin typeface="Calibri"/>
                <a:ea typeface="Calibri"/>
                <a:cs typeface="Arial"/>
              </a:rPr>
              <a:t> أ</a:t>
            </a:r>
            <a:r>
              <a:rPr lang="ar-IQ" sz="2400" b="1" dirty="0" smtClean="0">
                <a:ea typeface="Calibri"/>
                <a:cs typeface="Times New Roman"/>
              </a:rPr>
              <a:t>ن </a:t>
            </a:r>
            <a:r>
              <a:rPr lang="ar-IQ" sz="2400" b="1" dirty="0">
                <a:ea typeface="Calibri"/>
                <a:cs typeface="Times New Roman"/>
              </a:rPr>
              <a:t>حل هذه المشكلة يقتضي إعادة التنظيم , ففي بادئ الأمر أنت تنظر إلى كل مجموعة من مجموعات الحلقات الخمس وكأنها مشابهة للمجموعات الأخرى، وليس من الضروري أن تكون لها  جميعاً وظيفة واحدة. فلو نظرت إلى هذه المجموعات من الحلقات وكأنها أربع مجموعات مضافاً إليها مجموعة خامسة كما في الرسم التالي فإن اللغز يكون قد حل. </a:t>
            </a:r>
            <a:endParaRPr lang="ar-IQ" sz="2400" b="1" dirty="0" smtClean="0">
              <a:ea typeface="Calibri"/>
              <a:cs typeface="Times New Roman"/>
            </a:endParaRPr>
          </a:p>
          <a:p>
            <a:pPr indent="342900" algn="just">
              <a:lnSpc>
                <a:spcPct val="150000"/>
              </a:lnSpc>
              <a:spcAft>
                <a:spcPts val="1000"/>
              </a:spcAft>
              <a:tabLst>
                <a:tab pos="5617210" algn="l"/>
                <a:tab pos="5960110" algn="l"/>
              </a:tabLst>
            </a:pPr>
            <a:endParaRPr lang="ar-IQ" sz="2800" b="1" dirty="0" smtClean="0">
              <a:latin typeface="Calibri"/>
              <a:ea typeface="Calibri"/>
              <a:cs typeface="Times New Roman"/>
            </a:endParaRPr>
          </a:p>
          <a:p>
            <a:pPr indent="342900" algn="just">
              <a:lnSpc>
                <a:spcPct val="150000"/>
              </a:lnSpc>
              <a:spcAft>
                <a:spcPts val="1000"/>
              </a:spcAft>
              <a:tabLst>
                <a:tab pos="5617210" algn="l"/>
                <a:tab pos="5960110" algn="l"/>
              </a:tabLst>
            </a:pPr>
            <a:r>
              <a:rPr lang="ar-IQ" sz="2800" b="1" dirty="0" smtClean="0">
                <a:latin typeface="Calibri"/>
                <a:ea typeface="Calibri"/>
                <a:cs typeface="Times New Roman"/>
              </a:rPr>
              <a:t>هل </a:t>
            </a:r>
            <a:r>
              <a:rPr lang="ar-IQ" sz="2800" b="1" dirty="0">
                <a:latin typeface="Calibri"/>
                <a:ea typeface="Calibri"/>
                <a:cs typeface="Times New Roman"/>
              </a:rPr>
              <a:t>استطاع إعادة التنظيم الإدراكي هذا أن يؤدي بك إلى فهم الخدعة في مثل هذا المثال؟ </a:t>
            </a:r>
            <a:endParaRPr lang="en-US" sz="2800" b="1" dirty="0">
              <a:latin typeface="Calibri"/>
              <a:ea typeface="Calibri"/>
              <a:cs typeface="Arial"/>
            </a:endParaRPr>
          </a:p>
          <a:p>
            <a:pPr algn="just"/>
            <a:endParaRPr lang="en-US" sz="2400" dirty="0"/>
          </a:p>
        </p:txBody>
      </p:sp>
      <p:pic>
        <p:nvPicPr>
          <p:cNvPr id="3" name="Picture 17"/>
          <p:cNvPicPr/>
          <p:nvPr/>
        </p:nvPicPr>
        <p:blipFill>
          <a:blip r:embed="rId2" cstate="print"/>
          <a:srcRect/>
          <a:stretch>
            <a:fillRect/>
          </a:stretch>
        </p:blipFill>
        <p:spPr bwMode="auto">
          <a:xfrm>
            <a:off x="2037881" y="4005064"/>
            <a:ext cx="5124450" cy="730518"/>
          </a:xfrm>
          <a:prstGeom prst="rect">
            <a:avLst/>
          </a:prstGeom>
          <a:noFill/>
          <a:ln w="9525">
            <a:noFill/>
            <a:miter lim="800000"/>
            <a:headEnd/>
            <a:tailEnd/>
          </a:ln>
        </p:spPr>
      </p:pic>
    </p:spTree>
    <p:extLst>
      <p:ext uri="{BB962C8B-B14F-4D97-AF65-F5344CB8AC3E}">
        <p14:creationId xmlns:p14="http://schemas.microsoft.com/office/powerpoint/2010/main" val="23518215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836712"/>
            <a:ext cx="8136904" cy="5740033"/>
          </a:xfrm>
          <a:prstGeom prst="rect">
            <a:avLst/>
          </a:prstGeom>
        </p:spPr>
        <p:txBody>
          <a:bodyPr wrap="square">
            <a:spAutoFit/>
          </a:bodyPr>
          <a:lstStyle/>
          <a:p>
            <a:pPr indent="342900" algn="just">
              <a:lnSpc>
                <a:spcPct val="150000"/>
              </a:lnSpc>
              <a:spcAft>
                <a:spcPts val="1000"/>
              </a:spcAft>
              <a:tabLst>
                <a:tab pos="5617210" algn="l"/>
                <a:tab pos="5960110" algn="l"/>
              </a:tabLst>
            </a:pPr>
            <a:r>
              <a:rPr lang="ar-IQ" sz="2800" b="1" dirty="0">
                <a:latin typeface="Calibri"/>
                <a:ea typeface="Calibri"/>
                <a:cs typeface="Times New Roman"/>
              </a:rPr>
              <a:t>إن المجموعات الأربع العلوية في الرسم أعلاه أصبحت الآن هي المجموعات التي نريد ربطها، أما المجموعة المفردة الموجودة تحتها فإنها المادة الخام التي تؤدي عملية الربط بين المجموعات الأربعة العلوية. إذ يستطيع </a:t>
            </a:r>
            <a:r>
              <a:rPr lang="ar-IQ" sz="2800" b="1" dirty="0" err="1">
                <a:latin typeface="Calibri"/>
                <a:ea typeface="Calibri"/>
                <a:cs typeface="Times New Roman"/>
              </a:rPr>
              <a:t>ألجواهري</a:t>
            </a:r>
            <a:r>
              <a:rPr lang="ar-IQ" sz="2800" b="1" dirty="0">
                <a:latin typeface="Calibri"/>
                <a:ea typeface="Calibri"/>
                <a:cs typeface="Times New Roman"/>
              </a:rPr>
              <a:t> أن يفتح الحلقات الثلاث الموجودة في المجموعة الخامسة ويستخدمها لربط المجموعات الأربع، أي </a:t>
            </a:r>
            <a:r>
              <a:rPr lang="ar-IQ" sz="2800" b="1" dirty="0" err="1">
                <a:latin typeface="Calibri"/>
                <a:ea typeface="Calibri"/>
                <a:cs typeface="Times New Roman"/>
              </a:rPr>
              <a:t>لملئ</a:t>
            </a:r>
            <a:r>
              <a:rPr lang="ar-IQ" sz="2800" b="1" dirty="0">
                <a:latin typeface="Calibri"/>
                <a:ea typeface="Calibri"/>
                <a:cs typeface="Times New Roman"/>
              </a:rPr>
              <a:t> الفجوات الثلاثة بين المجموعات الأربع</a:t>
            </a:r>
            <a:r>
              <a:rPr lang="ar-IQ" sz="2800" b="1" dirty="0" smtClean="0">
                <a:latin typeface="Calibri"/>
                <a:ea typeface="Calibri"/>
                <a:cs typeface="Times New Roman"/>
              </a:rPr>
              <a:t>.</a:t>
            </a:r>
          </a:p>
          <a:p>
            <a:pPr indent="342900" algn="just">
              <a:lnSpc>
                <a:spcPct val="150000"/>
              </a:lnSpc>
              <a:spcAft>
                <a:spcPts val="1000"/>
              </a:spcAft>
              <a:tabLst>
                <a:tab pos="5617210" algn="l"/>
                <a:tab pos="5960110" algn="l"/>
              </a:tabLst>
            </a:pPr>
            <a:endParaRPr lang="ar-IQ" sz="2400" dirty="0">
              <a:latin typeface="Calibri"/>
              <a:ea typeface="Calibri"/>
              <a:cs typeface="Times New Roman"/>
            </a:endParaRPr>
          </a:p>
          <a:p>
            <a:pPr indent="342900" algn="just">
              <a:lnSpc>
                <a:spcPct val="150000"/>
              </a:lnSpc>
              <a:spcAft>
                <a:spcPts val="1000"/>
              </a:spcAft>
              <a:tabLst>
                <a:tab pos="5617210" algn="l"/>
                <a:tab pos="5960110" algn="l"/>
              </a:tabLst>
            </a:pPr>
            <a:endParaRPr lang="ar-IQ" sz="2400" dirty="0" smtClean="0">
              <a:latin typeface="Calibri"/>
              <a:ea typeface="Calibri"/>
              <a:cs typeface="Times New Roman"/>
            </a:endParaRPr>
          </a:p>
          <a:p>
            <a:pPr indent="342900" algn="just">
              <a:lnSpc>
                <a:spcPct val="150000"/>
              </a:lnSpc>
              <a:spcAft>
                <a:spcPts val="1000"/>
              </a:spcAft>
              <a:tabLst>
                <a:tab pos="5617210" algn="l"/>
                <a:tab pos="5960110" algn="l"/>
              </a:tabLst>
            </a:pPr>
            <a:endParaRPr lang="en-US" sz="1200" dirty="0">
              <a:effectLst/>
              <a:latin typeface="Calibri"/>
              <a:ea typeface="Calibri"/>
              <a:cs typeface="Arial"/>
            </a:endParaRPr>
          </a:p>
        </p:txBody>
      </p:sp>
      <p:pic>
        <p:nvPicPr>
          <p:cNvPr id="3" name="Picture 19"/>
          <p:cNvPicPr/>
          <p:nvPr/>
        </p:nvPicPr>
        <p:blipFill>
          <a:blip r:embed="rId2" cstate="print"/>
          <a:srcRect/>
          <a:stretch>
            <a:fillRect/>
          </a:stretch>
        </p:blipFill>
        <p:spPr bwMode="auto">
          <a:xfrm>
            <a:off x="1835696" y="4869160"/>
            <a:ext cx="5588405" cy="1376164"/>
          </a:xfrm>
          <a:prstGeom prst="rect">
            <a:avLst/>
          </a:prstGeom>
          <a:noFill/>
          <a:ln w="9525">
            <a:noFill/>
            <a:miter lim="800000"/>
            <a:headEnd/>
            <a:tailEnd/>
          </a:ln>
        </p:spPr>
      </p:pic>
    </p:spTree>
    <p:extLst>
      <p:ext uri="{BB962C8B-B14F-4D97-AF65-F5344CB8AC3E}">
        <p14:creationId xmlns:p14="http://schemas.microsoft.com/office/powerpoint/2010/main" val="18556838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410225"/>
            <a:ext cx="8568952" cy="6206827"/>
          </a:xfrm>
          <a:prstGeom prst="rect">
            <a:avLst/>
          </a:prstGeom>
        </p:spPr>
        <p:txBody>
          <a:bodyPr wrap="square">
            <a:spAutoFit/>
          </a:bodyPr>
          <a:lstStyle/>
          <a:p>
            <a:pPr algn="just">
              <a:lnSpc>
                <a:spcPct val="150000"/>
              </a:lnSpc>
              <a:spcBef>
                <a:spcPts val="600"/>
              </a:spcBef>
              <a:spcAft>
                <a:spcPts val="1000"/>
              </a:spcAft>
              <a:tabLst>
                <a:tab pos="5617210" algn="l"/>
                <a:tab pos="5960110" algn="l"/>
              </a:tabLst>
            </a:pPr>
            <a:r>
              <a:rPr lang="ar-IQ" sz="2800" b="1" u="sng" dirty="0" smtClean="0">
                <a:solidFill>
                  <a:srgbClr val="FF0000"/>
                </a:solidFill>
                <a:latin typeface="Calibri"/>
                <a:ea typeface="Calibri"/>
                <a:cs typeface="Times New Roman"/>
              </a:rPr>
              <a:t>3- التعلم </a:t>
            </a:r>
            <a:r>
              <a:rPr lang="ar-IQ" sz="2800" b="1" u="sng" dirty="0">
                <a:solidFill>
                  <a:srgbClr val="FF0000"/>
                </a:solidFill>
                <a:latin typeface="Calibri"/>
                <a:ea typeface="Calibri"/>
                <a:cs typeface="Times New Roman"/>
              </a:rPr>
              <a:t>يجب ان يتناسب مع ما نتعلمه </a:t>
            </a:r>
            <a:r>
              <a:rPr lang="ar-IQ" sz="2400" b="1" dirty="0" smtClean="0">
                <a:solidFill>
                  <a:srgbClr val="FF0000"/>
                </a:solidFill>
                <a:latin typeface="Calibri"/>
                <a:ea typeface="Calibri"/>
                <a:cs typeface="Times New Roman"/>
              </a:rPr>
              <a:t>: </a:t>
            </a:r>
            <a:r>
              <a:rPr lang="ar-IQ" sz="3200" b="1" dirty="0" smtClean="0">
                <a:solidFill>
                  <a:srgbClr val="FF0000"/>
                </a:solidFill>
                <a:latin typeface="Calibri"/>
                <a:ea typeface="Calibri"/>
                <a:cs typeface="Times New Roman"/>
              </a:rPr>
              <a:t> </a:t>
            </a:r>
            <a:endParaRPr lang="ar-IQ" sz="3200" b="1" dirty="0" smtClean="0">
              <a:latin typeface="Calibri"/>
              <a:ea typeface="Calibri"/>
              <a:cs typeface="Times New Roman"/>
            </a:endParaRPr>
          </a:p>
          <a:p>
            <a:pPr algn="just">
              <a:lnSpc>
                <a:spcPct val="150000"/>
              </a:lnSpc>
              <a:spcBef>
                <a:spcPts val="600"/>
              </a:spcBef>
              <a:spcAft>
                <a:spcPts val="1000"/>
              </a:spcAft>
              <a:tabLst>
                <a:tab pos="5617210" algn="l"/>
                <a:tab pos="5960110" algn="l"/>
              </a:tabLst>
            </a:pPr>
            <a:r>
              <a:rPr lang="ar-IQ" sz="3200" b="1" dirty="0" smtClean="0">
                <a:latin typeface="Calibri"/>
                <a:ea typeface="Calibri"/>
                <a:cs typeface="Times New Roman"/>
              </a:rPr>
              <a:t>التعليم عملية ارتباطية اعتباطية بين أشياء لم تكن مترابطة من قبل , بل أن التعلم يعني التعرف الكامل على العلاقات الداخلية للشيء المراد تعلمه وكذلك بنيته وطبيعته .وهذه هي السمة المميزة للتعلم المتبصر . وما نتعلمه يجب ان يناسب تماماً حقيقة الشيء الذي نتعلمه وخصائصه </a:t>
            </a:r>
            <a:r>
              <a:rPr lang="ar-IQ" sz="3200" b="1" dirty="0" err="1" smtClean="0">
                <a:latin typeface="Calibri"/>
                <a:ea typeface="Calibri"/>
                <a:cs typeface="Times New Roman"/>
              </a:rPr>
              <a:t>الجشتالية</a:t>
            </a:r>
            <a:r>
              <a:rPr lang="ar-IQ" sz="3200" b="1" dirty="0" smtClean="0">
                <a:latin typeface="Calibri"/>
                <a:ea typeface="Calibri"/>
                <a:cs typeface="Times New Roman"/>
              </a:rPr>
              <a:t> (الكلية). وجوهر التعلم هو التعرف على القوانين الداخلية والترابط الدقيق للشيء الذي نتعلمه. </a:t>
            </a:r>
          </a:p>
        </p:txBody>
      </p:sp>
    </p:spTree>
    <p:extLst>
      <p:ext uri="{BB962C8B-B14F-4D97-AF65-F5344CB8AC3E}">
        <p14:creationId xmlns:p14="http://schemas.microsoft.com/office/powerpoint/2010/main" val="503917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51520" y="188640"/>
            <a:ext cx="8624102" cy="6668492"/>
          </a:xfrm>
          <a:prstGeom prst="rect">
            <a:avLst/>
          </a:prstGeom>
        </p:spPr>
        <p:txBody>
          <a:bodyPr wrap="square">
            <a:spAutoFit/>
          </a:bodyPr>
          <a:lstStyle/>
          <a:p>
            <a:pPr indent="347345" algn="just">
              <a:lnSpc>
                <a:spcPct val="150000"/>
              </a:lnSpc>
              <a:spcBef>
                <a:spcPts val="600"/>
              </a:spcBef>
              <a:spcAft>
                <a:spcPts val="1000"/>
              </a:spcAft>
              <a:tabLst>
                <a:tab pos="5617210" algn="l"/>
                <a:tab pos="5960110" algn="l"/>
              </a:tabLst>
            </a:pPr>
            <a:r>
              <a:rPr lang="ar-IQ" sz="2400" b="1" dirty="0">
                <a:solidFill>
                  <a:srgbClr val="FF0000"/>
                </a:solidFill>
                <a:latin typeface="Calibri"/>
                <a:ea typeface="Calibri"/>
                <a:cs typeface="Times New Roman"/>
              </a:rPr>
              <a:t>4- </a:t>
            </a:r>
            <a:r>
              <a:rPr lang="ar-IQ" sz="2400" b="1" u="sng" dirty="0">
                <a:solidFill>
                  <a:srgbClr val="FF0000"/>
                </a:solidFill>
                <a:latin typeface="Calibri"/>
                <a:ea typeface="Calibri"/>
                <a:cs typeface="Times New Roman"/>
              </a:rPr>
              <a:t>التعلم يعني ماذا يؤدي إلى ماذا (أي انه يعني بالوسائل والنتائج ) </a:t>
            </a:r>
            <a:r>
              <a:rPr lang="ar-IQ" sz="2400" b="1" dirty="0">
                <a:solidFill>
                  <a:srgbClr val="FF0000"/>
                </a:solidFill>
                <a:latin typeface="Calibri"/>
                <a:ea typeface="Calibri"/>
                <a:cs typeface="Times New Roman"/>
              </a:rPr>
              <a:t>: </a:t>
            </a:r>
            <a:endParaRPr lang="ar-IQ" sz="2400" b="1" dirty="0" smtClean="0">
              <a:solidFill>
                <a:srgbClr val="FF0000"/>
              </a:solidFill>
              <a:latin typeface="Calibri"/>
              <a:ea typeface="Calibri"/>
              <a:cs typeface="Times New Roman"/>
            </a:endParaRPr>
          </a:p>
          <a:p>
            <a:pPr indent="347345" algn="just">
              <a:lnSpc>
                <a:spcPct val="150000"/>
              </a:lnSpc>
              <a:spcBef>
                <a:spcPts val="600"/>
              </a:spcBef>
              <a:spcAft>
                <a:spcPts val="1000"/>
              </a:spcAft>
              <a:tabLst>
                <a:tab pos="5617210" algn="l"/>
                <a:tab pos="5960110" algn="l"/>
              </a:tabLst>
            </a:pPr>
            <a:r>
              <a:rPr lang="ar-IQ" sz="2800" b="1" dirty="0" smtClean="0">
                <a:latin typeface="Calibri"/>
                <a:ea typeface="Calibri"/>
                <a:cs typeface="Times New Roman"/>
              </a:rPr>
              <a:t>أن </a:t>
            </a:r>
            <a:r>
              <a:rPr lang="ar-IQ" sz="2800" b="1" dirty="0">
                <a:latin typeface="Calibri"/>
                <a:ea typeface="Calibri"/>
                <a:cs typeface="Times New Roman"/>
              </a:rPr>
              <a:t>الكثير مما نتعلمه يتعلق بالنتائج المترتبة على أعمال معينة نقوم بها. فلو كنت تركب دراجة وانحنيت إلى الأمام أكثر من اللازم فسوف تسقط على الأرض أنت ودراجتك. ولو أدخلت المفتاح الصحيح في ثقب ما وأدرته على الشكل السليم فسوف يفتح الباب أمامك. ولو أنك اتجهت إلى اليمين وتجاوزت بناءين في شارع ما فسوف تصل إلى مكتب البريد , مثلاً . ولو بدأت التفكير في مشكلة ما بذهن متفتح وتصميم أكيد للوصول إلى حلها بطريقة تأخذ بعين الاعتبار جميع ملامحها الهامة فمن المحتمل أن تنجح في ذلك أكثر بكثير مما لو بدأت النظر في المشكلة بطريقة عشوائية دون النظر إلى خصائصها البنيوية .</a:t>
            </a:r>
            <a:endParaRPr lang="en-US" sz="2800" b="1" dirty="0">
              <a:effectLst/>
              <a:latin typeface="Calibri"/>
              <a:ea typeface="Calibri"/>
              <a:cs typeface="Arial"/>
            </a:endParaRPr>
          </a:p>
        </p:txBody>
      </p:sp>
    </p:spTree>
    <p:extLst>
      <p:ext uri="{BB962C8B-B14F-4D97-AF65-F5344CB8AC3E}">
        <p14:creationId xmlns:p14="http://schemas.microsoft.com/office/powerpoint/2010/main" val="338936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148064" y="404664"/>
            <a:ext cx="3600400" cy="604867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ar-IQ" sz="2000" b="1" dirty="0" smtClean="0">
                <a:solidFill>
                  <a:srgbClr val="FF0000"/>
                </a:solidFill>
              </a:rPr>
              <a:t>مبادئ التعلم على وفق نظرية </a:t>
            </a:r>
            <a:r>
              <a:rPr lang="ar-IQ" sz="2000" b="1" dirty="0" err="1" smtClean="0">
                <a:solidFill>
                  <a:srgbClr val="FF0000"/>
                </a:solidFill>
              </a:rPr>
              <a:t>الجشتالن</a:t>
            </a:r>
            <a:r>
              <a:rPr lang="ar-IQ" sz="2000" b="1" dirty="0" smtClean="0">
                <a:solidFill>
                  <a:srgbClr val="FF0000"/>
                </a:solidFill>
              </a:rPr>
              <a:t> يقوم على </a:t>
            </a:r>
            <a:r>
              <a:rPr lang="ar-IQ" sz="2000" b="1" dirty="0" err="1" smtClean="0">
                <a:solidFill>
                  <a:srgbClr val="FF0000"/>
                </a:solidFill>
              </a:rPr>
              <a:t>مايالي</a:t>
            </a:r>
            <a:r>
              <a:rPr lang="ar-IQ" sz="2000" b="1" dirty="0" smtClean="0">
                <a:solidFill>
                  <a:srgbClr val="FF0000"/>
                </a:solidFill>
              </a:rPr>
              <a:t> :</a:t>
            </a:r>
          </a:p>
          <a:p>
            <a:r>
              <a:rPr lang="ar-IQ" sz="2000" b="1" dirty="0" smtClean="0">
                <a:solidFill>
                  <a:schemeClr val="tx1"/>
                </a:solidFill>
              </a:rPr>
              <a:t>1- الفهم الدقيق لبنية </a:t>
            </a:r>
            <a:r>
              <a:rPr lang="ar-IQ" sz="2000" b="1" dirty="0" err="1" smtClean="0">
                <a:solidFill>
                  <a:schemeClr val="tx1"/>
                </a:solidFill>
              </a:rPr>
              <a:t>الشئ</a:t>
            </a:r>
            <a:r>
              <a:rPr lang="ar-IQ" sz="2000" b="1" dirty="0" smtClean="0">
                <a:solidFill>
                  <a:schemeClr val="tx1"/>
                </a:solidFill>
              </a:rPr>
              <a:t> .</a:t>
            </a:r>
          </a:p>
          <a:p>
            <a:r>
              <a:rPr lang="ar-IQ" sz="2000" b="1" dirty="0" smtClean="0">
                <a:solidFill>
                  <a:schemeClr val="tx1"/>
                </a:solidFill>
              </a:rPr>
              <a:t>2- تحقق الاستبصار من طرق الذات المتعلمة .</a:t>
            </a:r>
          </a:p>
          <a:p>
            <a:r>
              <a:rPr lang="ar-IQ" sz="2000" b="1" dirty="0" smtClean="0">
                <a:solidFill>
                  <a:schemeClr val="tx1"/>
                </a:solidFill>
              </a:rPr>
              <a:t>3- يعد الاستبصار حافزا داخليا .</a:t>
            </a:r>
          </a:p>
          <a:p>
            <a:r>
              <a:rPr lang="ar-IQ" sz="2000" b="1" dirty="0" smtClean="0">
                <a:solidFill>
                  <a:schemeClr val="tx1"/>
                </a:solidFill>
              </a:rPr>
              <a:t>4- التعلم مرتبط بالنتائج التي يؤدي اليها .</a:t>
            </a:r>
          </a:p>
          <a:p>
            <a:r>
              <a:rPr lang="ar-IQ" sz="2000" b="1" dirty="0" smtClean="0">
                <a:solidFill>
                  <a:schemeClr val="tx1"/>
                </a:solidFill>
              </a:rPr>
              <a:t>5- التعلم يتحقق بقدرة المتعلم على نقل تعلمه الى الوضعيات المتشابه.</a:t>
            </a:r>
          </a:p>
          <a:p>
            <a:r>
              <a:rPr lang="ar-IQ" sz="2400" b="1" dirty="0" smtClean="0">
                <a:solidFill>
                  <a:schemeClr val="tx1"/>
                </a:solidFill>
                <a:latin typeface="arial"/>
              </a:rPr>
              <a:t>6- الاستبصار </a:t>
            </a:r>
            <a:r>
              <a:rPr lang="ar-IQ" sz="2400" b="1" dirty="0">
                <a:solidFill>
                  <a:schemeClr val="tx1"/>
                </a:solidFill>
                <a:latin typeface="arial"/>
              </a:rPr>
              <a:t>شرط للتعلم الحقيقي.</a:t>
            </a:r>
            <a:r>
              <a:rPr lang="ar-IQ" sz="2400" b="1" dirty="0">
                <a:solidFill>
                  <a:schemeClr val="tx1"/>
                </a:solidFill>
              </a:rPr>
              <a:t/>
            </a:r>
            <a:br>
              <a:rPr lang="ar-IQ" sz="2400" b="1" dirty="0">
                <a:solidFill>
                  <a:schemeClr val="tx1"/>
                </a:solidFill>
              </a:rPr>
            </a:br>
            <a:r>
              <a:rPr lang="ar-IQ" sz="2400" b="1" dirty="0" smtClean="0">
                <a:solidFill>
                  <a:schemeClr val="tx1"/>
                </a:solidFill>
                <a:latin typeface="arial"/>
              </a:rPr>
              <a:t>7-إن </a:t>
            </a:r>
            <a:r>
              <a:rPr lang="ar-IQ" sz="2400" b="1" dirty="0">
                <a:solidFill>
                  <a:schemeClr val="tx1"/>
                </a:solidFill>
                <a:latin typeface="arial"/>
              </a:rPr>
              <a:t>الفهم وتحقيق الاستبصار يفترض إعادة </a:t>
            </a:r>
            <a:r>
              <a:rPr lang="ar-IQ" sz="2400" b="1" dirty="0" err="1">
                <a:solidFill>
                  <a:schemeClr val="tx1"/>
                </a:solidFill>
                <a:latin typeface="arial"/>
              </a:rPr>
              <a:t>البنينة</a:t>
            </a:r>
            <a:r>
              <a:rPr lang="ar-IQ" sz="2400" b="1" dirty="0" smtClean="0">
                <a:solidFill>
                  <a:schemeClr val="tx1"/>
                </a:solidFill>
                <a:latin typeface="arial"/>
              </a:rPr>
              <a:t>.</a:t>
            </a:r>
            <a:r>
              <a:rPr lang="ar-IQ" sz="2400" b="1" dirty="0">
                <a:solidFill>
                  <a:schemeClr val="tx1"/>
                </a:solidFill>
              </a:rPr>
              <a:t/>
            </a:r>
            <a:br>
              <a:rPr lang="ar-IQ" sz="2400" b="1" dirty="0">
                <a:solidFill>
                  <a:schemeClr val="tx1"/>
                </a:solidFill>
              </a:rPr>
            </a:br>
            <a:r>
              <a:rPr lang="ar-IQ" sz="2400" b="1" dirty="0" smtClean="0">
                <a:solidFill>
                  <a:schemeClr val="tx1"/>
                </a:solidFill>
              </a:rPr>
              <a:t>8- </a:t>
            </a:r>
            <a:r>
              <a:rPr lang="ar-IQ" sz="2400" b="1" dirty="0" smtClean="0">
                <a:solidFill>
                  <a:schemeClr val="tx1"/>
                </a:solidFill>
                <a:latin typeface="arial"/>
              </a:rPr>
              <a:t>الانتقال </a:t>
            </a:r>
            <a:r>
              <a:rPr lang="ar-IQ" sz="2400" b="1" dirty="0">
                <a:solidFill>
                  <a:schemeClr val="tx1"/>
                </a:solidFill>
                <a:latin typeface="arial"/>
              </a:rPr>
              <a:t>شرط التعلم الحقيقي.</a:t>
            </a:r>
            <a:r>
              <a:rPr lang="ar-IQ" sz="2400" b="1" dirty="0">
                <a:solidFill>
                  <a:schemeClr val="tx1"/>
                </a:solidFill>
              </a:rPr>
              <a:t/>
            </a:r>
            <a:br>
              <a:rPr lang="ar-IQ" sz="2400" b="1" dirty="0">
                <a:solidFill>
                  <a:schemeClr val="tx1"/>
                </a:solidFill>
              </a:rPr>
            </a:br>
            <a:r>
              <a:rPr lang="ar-IQ" sz="2400" b="1" dirty="0" smtClean="0">
                <a:solidFill>
                  <a:schemeClr val="tx1"/>
                </a:solidFill>
              </a:rPr>
              <a:t>9-</a:t>
            </a:r>
            <a:r>
              <a:rPr lang="ar-IQ" sz="2400" b="1" dirty="0" smtClean="0">
                <a:solidFill>
                  <a:schemeClr val="tx1"/>
                </a:solidFill>
                <a:latin typeface="arial"/>
              </a:rPr>
              <a:t>الحفظ </a:t>
            </a:r>
            <a:r>
              <a:rPr lang="ar-IQ" sz="2400" b="1" dirty="0">
                <a:solidFill>
                  <a:schemeClr val="tx1"/>
                </a:solidFill>
                <a:latin typeface="arial"/>
              </a:rPr>
              <a:t>والتطبيق الآلي للمعارف تعلم سلبي.</a:t>
            </a:r>
            <a:r>
              <a:rPr lang="ar-IQ" sz="2400" b="1" dirty="0">
                <a:solidFill>
                  <a:schemeClr val="tx1"/>
                </a:solidFill>
              </a:rPr>
              <a:t/>
            </a:r>
            <a:br>
              <a:rPr lang="ar-IQ" sz="2400" b="1" dirty="0">
                <a:solidFill>
                  <a:schemeClr val="tx1"/>
                </a:solidFill>
              </a:rPr>
            </a:br>
            <a:r>
              <a:rPr lang="ar-IQ" sz="2400" b="1" dirty="0" smtClean="0">
                <a:solidFill>
                  <a:schemeClr val="tx1"/>
                </a:solidFill>
                <a:latin typeface="arial"/>
              </a:rPr>
              <a:t>10- </a:t>
            </a:r>
            <a:r>
              <a:rPr lang="ar-IQ" sz="2400" b="1" dirty="0">
                <a:solidFill>
                  <a:schemeClr val="tx1"/>
                </a:solidFill>
                <a:latin typeface="arial"/>
              </a:rPr>
              <a:t>الاستبصار حافز قوي، والتعزيز الخارجي عامل سلبي.</a:t>
            </a:r>
            <a:endParaRPr lang="en-US" sz="2400" b="1" dirty="0">
              <a:solidFill>
                <a:schemeClr val="tx1"/>
              </a:solidFill>
            </a:endParaRPr>
          </a:p>
        </p:txBody>
      </p:sp>
      <p:sp>
        <p:nvSpPr>
          <p:cNvPr id="3" name="مستطيل 2"/>
          <p:cNvSpPr/>
          <p:nvPr/>
        </p:nvSpPr>
        <p:spPr>
          <a:xfrm>
            <a:off x="681144" y="1052736"/>
            <a:ext cx="3602824" cy="499185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sz="3600" b="1" dirty="0" smtClean="0">
                <a:solidFill>
                  <a:srgbClr val="FF0000"/>
                </a:solidFill>
              </a:rPr>
              <a:t>التعلم عل وفق هذه النظرية يتم بمراعاة القوانين التالية : </a:t>
            </a:r>
          </a:p>
          <a:p>
            <a:pPr algn="ctr"/>
            <a:r>
              <a:rPr lang="ar-IQ" sz="2800" b="1" dirty="0" smtClean="0"/>
              <a:t>1- قانون التقارب .</a:t>
            </a:r>
          </a:p>
          <a:p>
            <a:pPr algn="ctr"/>
            <a:r>
              <a:rPr lang="ar-IQ" sz="2800" b="1" dirty="0" smtClean="0"/>
              <a:t>2- قانون التشابه .</a:t>
            </a:r>
          </a:p>
          <a:p>
            <a:pPr algn="ctr"/>
            <a:r>
              <a:rPr lang="ar-IQ" sz="2800" b="1" dirty="0" smtClean="0"/>
              <a:t>3- قانون الاتصال .</a:t>
            </a:r>
          </a:p>
          <a:p>
            <a:pPr algn="ctr"/>
            <a:r>
              <a:rPr lang="ar-IQ" sz="2800" b="1" dirty="0" smtClean="0"/>
              <a:t>4- قانون الاستمرارية </a:t>
            </a:r>
          </a:p>
          <a:p>
            <a:pPr algn="ctr"/>
            <a:r>
              <a:rPr lang="ar-IQ" sz="2800" b="1" dirty="0" smtClean="0"/>
              <a:t>5- قانون الشمولية .</a:t>
            </a:r>
          </a:p>
          <a:p>
            <a:pPr algn="ctr"/>
            <a:r>
              <a:rPr lang="ar-IQ" sz="2800" b="1" dirty="0" smtClean="0"/>
              <a:t>وهناك قوانين اخرى سيتم التطرق اليها لاحقا</a:t>
            </a:r>
            <a:endParaRPr lang="en-US" sz="2800" b="1" dirty="0"/>
          </a:p>
        </p:txBody>
      </p:sp>
      <p:cxnSp>
        <p:nvCxnSpPr>
          <p:cNvPr id="5" name="رابط مستقيم 4"/>
          <p:cNvCxnSpPr/>
          <p:nvPr/>
        </p:nvCxnSpPr>
        <p:spPr>
          <a:xfrm>
            <a:off x="4716016" y="1484784"/>
            <a:ext cx="0" cy="4559802"/>
          </a:xfrm>
          <a:prstGeom prst="line">
            <a:avLst/>
          </a:prstGeom>
        </p:spPr>
        <p:style>
          <a:lnRef idx="3">
            <a:schemeClr val="accent2"/>
          </a:lnRef>
          <a:fillRef idx="0">
            <a:schemeClr val="accent2"/>
          </a:fillRef>
          <a:effectRef idx="2">
            <a:schemeClr val="accent2"/>
          </a:effectRef>
          <a:fontRef idx="minor">
            <a:schemeClr val="tx1"/>
          </a:fontRef>
        </p:style>
      </p:cxnSp>
      <p:cxnSp>
        <p:nvCxnSpPr>
          <p:cNvPr id="7" name="رابط مستقيم 6"/>
          <p:cNvCxnSpPr/>
          <p:nvPr/>
        </p:nvCxnSpPr>
        <p:spPr>
          <a:xfrm flipH="1">
            <a:off x="4283968" y="3501008"/>
            <a:ext cx="864096" cy="0"/>
          </a:xfrm>
          <a:prstGeom prst="line">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1165444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476672"/>
            <a:ext cx="8928992" cy="5945217"/>
          </a:xfrm>
          <a:prstGeom prst="rect">
            <a:avLst/>
          </a:prstGeom>
        </p:spPr>
        <p:txBody>
          <a:bodyPr wrap="square">
            <a:spAutoFit/>
          </a:bodyPr>
          <a:lstStyle/>
          <a:p>
            <a:pPr algn="just">
              <a:lnSpc>
                <a:spcPct val="150000"/>
              </a:lnSpc>
              <a:spcBef>
                <a:spcPts val="600"/>
              </a:spcBef>
              <a:spcAft>
                <a:spcPts val="1000"/>
              </a:spcAft>
              <a:tabLst>
                <a:tab pos="5617210" algn="l"/>
                <a:tab pos="5960110" algn="l"/>
              </a:tabLst>
            </a:pPr>
            <a:r>
              <a:rPr lang="ar-IQ" sz="3200" b="1" u="sng" dirty="0" smtClean="0">
                <a:solidFill>
                  <a:srgbClr val="FF0000"/>
                </a:solidFill>
                <a:latin typeface="Calibri"/>
                <a:ea typeface="Calibri"/>
                <a:cs typeface="Times New Roman"/>
              </a:rPr>
              <a:t>5- الاستبصار </a:t>
            </a:r>
            <a:r>
              <a:rPr lang="ar-IQ" sz="3200" b="1" u="sng" dirty="0">
                <a:solidFill>
                  <a:srgbClr val="FF0000"/>
                </a:solidFill>
                <a:latin typeface="Calibri"/>
                <a:ea typeface="Calibri"/>
                <a:cs typeface="Times New Roman"/>
              </a:rPr>
              <a:t>يتجنب الأخطاء الغبية </a:t>
            </a:r>
            <a:r>
              <a:rPr lang="ar-IQ" sz="3200" b="1" dirty="0">
                <a:solidFill>
                  <a:srgbClr val="FF0000"/>
                </a:solidFill>
                <a:latin typeface="Calibri"/>
                <a:ea typeface="Calibri"/>
                <a:cs typeface="Times New Roman"/>
              </a:rPr>
              <a:t>:</a:t>
            </a:r>
            <a:r>
              <a:rPr lang="ar-IQ" sz="3200" dirty="0">
                <a:solidFill>
                  <a:srgbClr val="FF0000"/>
                </a:solidFill>
                <a:latin typeface="Calibri"/>
                <a:ea typeface="Calibri"/>
                <a:cs typeface="Times New Roman"/>
              </a:rPr>
              <a:t> </a:t>
            </a:r>
            <a:r>
              <a:rPr lang="ar-IQ" sz="2400" b="1" dirty="0" smtClean="0">
                <a:latin typeface="Calibri"/>
                <a:ea typeface="Calibri"/>
                <a:cs typeface="Times New Roman"/>
              </a:rPr>
              <a:t>في </a:t>
            </a:r>
            <a:r>
              <a:rPr lang="ar-IQ" sz="2400" b="1" dirty="0">
                <a:latin typeface="Calibri"/>
                <a:ea typeface="Calibri"/>
                <a:cs typeface="Times New Roman"/>
              </a:rPr>
              <a:t>كثير من المسائل التي تتطلب إجابة عددية تنجم مشاكل من جراء </a:t>
            </a:r>
            <a:r>
              <a:rPr lang="ar-IQ" sz="2400" b="1" dirty="0" err="1">
                <a:latin typeface="Calibri"/>
                <a:ea typeface="Calibri"/>
                <a:cs typeface="Times New Roman"/>
              </a:rPr>
              <a:t>أعطاء</a:t>
            </a:r>
            <a:r>
              <a:rPr lang="ar-IQ" sz="2400" b="1" dirty="0">
                <a:latin typeface="Calibri"/>
                <a:ea typeface="Calibri"/>
                <a:cs typeface="Times New Roman"/>
              </a:rPr>
              <a:t> عدد يكون بعيداً كل البعد عن الإجابة الصحيحة - وهذا ما قد يحدث أذا ما طبقت قاعدة تطبيقاً آلياً لا يقوم على الفهم والإدراك . ومثل هذه المشكلات لا يحتمل حدوثها كثيراً أذا حاول المتعلم حل المسألة بطريقة تنم عن وعي بخصائص المشكلة التي يتصدى لها وبنيتها .ومن غير المحتمل أن يؤدي فهم طبيعة المشكلة وبنيتها الداخلية إلى الوقوع في مثل هذه الأخطاء الجسيمة .</a:t>
            </a:r>
            <a:endParaRPr lang="en-US" sz="2400" b="1" dirty="0">
              <a:latin typeface="Calibri"/>
              <a:ea typeface="Calibri"/>
              <a:cs typeface="Arial"/>
            </a:endParaRPr>
          </a:p>
          <a:p>
            <a:pPr indent="342900" algn="just">
              <a:lnSpc>
                <a:spcPct val="150000"/>
              </a:lnSpc>
              <a:spcAft>
                <a:spcPts val="1000"/>
              </a:spcAft>
              <a:tabLst>
                <a:tab pos="5617210" algn="l"/>
                <a:tab pos="5960110" algn="l"/>
              </a:tabLst>
            </a:pPr>
            <a:r>
              <a:rPr lang="ar-IQ" sz="2400" b="1" dirty="0">
                <a:latin typeface="Calibri"/>
                <a:ea typeface="Calibri"/>
                <a:cs typeface="Times New Roman"/>
              </a:rPr>
              <a:t>والتطبيق الآلي للقواعد النظرية دون اعتبار لملامح الموقف الهامة يمكن أن يؤدي إلى سلوك يتسم بالغباء . والمثال المفضل </a:t>
            </a:r>
            <a:r>
              <a:rPr lang="ar-IQ" sz="2400" b="1" dirty="0" err="1">
                <a:latin typeface="Calibri"/>
                <a:ea typeface="Calibri"/>
                <a:cs typeface="Times New Roman"/>
              </a:rPr>
              <a:t>لفرتايمر</a:t>
            </a:r>
            <a:r>
              <a:rPr lang="ar-IQ" sz="2400" b="1" dirty="0">
                <a:latin typeface="Calibri"/>
                <a:ea typeface="Calibri"/>
                <a:cs typeface="Times New Roman"/>
              </a:rPr>
              <a:t> في هذا الصدد تلك الممرضة المناوبة التي تقوم بأيقاظ المرضى من نومهم قرب منتصف الليل ,الواحد تلو الأخر قائلة :انهض من نومك فقد حان وقت تناول دوائك المنوم .</a:t>
            </a:r>
            <a:endParaRPr lang="en-US" sz="2400" b="1" dirty="0">
              <a:effectLst/>
              <a:latin typeface="Calibri"/>
              <a:ea typeface="Calibri"/>
              <a:cs typeface="Arial"/>
            </a:endParaRPr>
          </a:p>
        </p:txBody>
      </p:sp>
    </p:spTree>
    <p:extLst>
      <p:ext uri="{BB962C8B-B14F-4D97-AF65-F5344CB8AC3E}">
        <p14:creationId xmlns:p14="http://schemas.microsoft.com/office/powerpoint/2010/main" val="18167405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1340768"/>
            <a:ext cx="8496944" cy="3416320"/>
          </a:xfrm>
          <a:prstGeom prst="rect">
            <a:avLst/>
          </a:prstGeom>
        </p:spPr>
        <p:txBody>
          <a:bodyPr wrap="square">
            <a:spAutoFit/>
          </a:bodyPr>
          <a:lstStyle/>
          <a:p>
            <a:pPr algn="just"/>
            <a:r>
              <a:rPr lang="ar-IQ" sz="3600" b="1" dirty="0" smtClean="0">
                <a:solidFill>
                  <a:srgbClr val="FF0000"/>
                </a:solidFill>
                <a:ea typeface="Calibri"/>
                <a:cs typeface="Times New Roman"/>
              </a:rPr>
              <a:t>6- </a:t>
            </a:r>
            <a:r>
              <a:rPr lang="ar-IQ" sz="3600" b="1" u="sng" dirty="0" smtClean="0">
                <a:solidFill>
                  <a:srgbClr val="FF0000"/>
                </a:solidFill>
                <a:ea typeface="Calibri"/>
                <a:cs typeface="Times New Roman"/>
              </a:rPr>
              <a:t>الفهم يمكن أن ينتقل إلى مواقف أخرى جديدة </a:t>
            </a:r>
            <a:r>
              <a:rPr lang="ar-IQ" sz="3600" b="1" dirty="0" smtClean="0">
                <a:solidFill>
                  <a:srgbClr val="FF0000"/>
                </a:solidFill>
                <a:ea typeface="Calibri"/>
                <a:cs typeface="Times New Roman"/>
              </a:rPr>
              <a:t>:</a:t>
            </a:r>
            <a:r>
              <a:rPr lang="ar-IQ" sz="3600" dirty="0" smtClean="0">
                <a:solidFill>
                  <a:srgbClr val="FF0000"/>
                </a:solidFill>
                <a:ea typeface="Calibri"/>
                <a:cs typeface="Times New Roman"/>
              </a:rPr>
              <a:t> </a:t>
            </a:r>
            <a:r>
              <a:rPr lang="ar-IQ" sz="3600" b="1" dirty="0" smtClean="0">
                <a:ea typeface="Calibri"/>
                <a:cs typeface="Times New Roman"/>
              </a:rPr>
              <a:t>أن اكتساب مبدأ عام ما يعني أمكانية تطبيقيه في أي موقف مناسب ولا يكون قاصراً على الموقف الذي جرى تعلمه فيه فحسب وعلى النقيض من ذلك , فأن ما تم تعلمه عن طريق الحفظ والاستظهار لا يحتمل أن يكون قابلاً للانتقال إلى مواقف تعليمية أخرى.</a:t>
            </a:r>
            <a:endParaRPr lang="en-US" sz="3600" b="1" dirty="0"/>
          </a:p>
        </p:txBody>
      </p:sp>
    </p:spTree>
    <p:extLst>
      <p:ext uri="{BB962C8B-B14F-4D97-AF65-F5344CB8AC3E}">
        <p14:creationId xmlns:p14="http://schemas.microsoft.com/office/powerpoint/2010/main" val="1179300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1823" y="476672"/>
            <a:ext cx="8640960" cy="6291081"/>
          </a:xfrm>
          <a:prstGeom prst="rect">
            <a:avLst/>
          </a:prstGeom>
        </p:spPr>
        <p:txBody>
          <a:bodyPr wrap="square">
            <a:spAutoFit/>
          </a:bodyPr>
          <a:lstStyle/>
          <a:p>
            <a:pPr indent="347345" algn="just">
              <a:lnSpc>
                <a:spcPct val="150000"/>
              </a:lnSpc>
              <a:spcBef>
                <a:spcPts val="600"/>
              </a:spcBef>
              <a:spcAft>
                <a:spcPts val="1000"/>
              </a:spcAft>
              <a:tabLst>
                <a:tab pos="5617210" algn="l"/>
                <a:tab pos="5960110" algn="l"/>
              </a:tabLst>
            </a:pPr>
            <a:r>
              <a:rPr lang="ar-IQ" b="1" dirty="0">
                <a:solidFill>
                  <a:srgbClr val="FF0000"/>
                </a:solidFill>
                <a:latin typeface="Calibri"/>
                <a:ea typeface="Calibri"/>
                <a:cs typeface="Times New Roman"/>
              </a:rPr>
              <a:t>7- </a:t>
            </a:r>
            <a:r>
              <a:rPr lang="ar-IQ" b="1" u="sng" dirty="0">
                <a:solidFill>
                  <a:srgbClr val="FF0000"/>
                </a:solidFill>
                <a:latin typeface="Calibri"/>
                <a:ea typeface="Calibri"/>
                <a:cs typeface="Times New Roman"/>
              </a:rPr>
              <a:t>التعلم الحقيقي لا ينطفئ (لا ينسى) </a:t>
            </a:r>
            <a:r>
              <a:rPr lang="ar-IQ" b="1" dirty="0">
                <a:solidFill>
                  <a:srgbClr val="FF0000"/>
                </a:solidFill>
                <a:latin typeface="Calibri"/>
                <a:ea typeface="Calibri"/>
                <a:cs typeface="Times New Roman"/>
              </a:rPr>
              <a:t>:  </a:t>
            </a:r>
            <a:r>
              <a:rPr lang="ar-IQ" sz="2000" b="1" dirty="0">
                <a:latin typeface="Calibri"/>
                <a:ea typeface="Calibri"/>
                <a:cs typeface="Times New Roman"/>
              </a:rPr>
              <a:t>أن الفهم لا يؤدي إلى احتمال نقل التعلم بصورة أكبر إلى مواقف أخرى فحسب بل أن هناك احتمالاً كبيراً في أن الشيء الذي نتعلمه من خلال الاستبصار (وليس من مجرد الحفظ) لا ينسى .وجميع الكتب في علم النفس تذكر منحنى الاحتفاظ المشهور أو دالة النسيان والذي يحصل عليه هيرمان </a:t>
            </a:r>
            <a:r>
              <a:rPr lang="ar-IQ" sz="2000" b="1" dirty="0" err="1">
                <a:latin typeface="Calibri"/>
                <a:ea typeface="Calibri"/>
                <a:cs typeface="Times New Roman"/>
              </a:rPr>
              <a:t>ابنجاوس</a:t>
            </a:r>
            <a:r>
              <a:rPr lang="ar-IQ" sz="2000" b="1" dirty="0">
                <a:latin typeface="Calibri"/>
                <a:ea typeface="Calibri"/>
                <a:cs typeface="Times New Roman"/>
              </a:rPr>
              <a:t> عملياً ثم قام بوصفه بعد ذلك عام </a:t>
            </a:r>
            <a:r>
              <a:rPr lang="en-US" sz="2000" b="1" dirty="0">
                <a:latin typeface="Times New Roman"/>
                <a:ea typeface="Calibri"/>
                <a:cs typeface="Arial"/>
              </a:rPr>
              <a:t>1885</a:t>
            </a:r>
            <a:r>
              <a:rPr lang="ar-IQ" sz="2000" b="1" dirty="0">
                <a:latin typeface="Calibri"/>
                <a:ea typeface="Calibri"/>
                <a:cs typeface="Times New Roman"/>
              </a:rPr>
              <a:t> فنسيان المادة المحفوظة يتم بسرعة وبصورة مباشرة بعد عملية الحفظ. ويقل معدل النسيان بعد ذلك تدريجياً</a:t>
            </a:r>
            <a:r>
              <a:rPr lang="ar-IQ" sz="2000" b="1" dirty="0" smtClean="0">
                <a:latin typeface="Calibri"/>
                <a:ea typeface="Calibri"/>
                <a:cs typeface="Times New Roman"/>
              </a:rPr>
              <a:t>.</a:t>
            </a:r>
          </a:p>
          <a:p>
            <a:pPr indent="347345" algn="just">
              <a:lnSpc>
                <a:spcPct val="150000"/>
              </a:lnSpc>
              <a:spcBef>
                <a:spcPts val="600"/>
              </a:spcBef>
              <a:spcAft>
                <a:spcPts val="1000"/>
              </a:spcAft>
              <a:tabLst>
                <a:tab pos="5617210" algn="l"/>
                <a:tab pos="5960110" algn="l"/>
              </a:tabLst>
            </a:pPr>
            <a:r>
              <a:rPr lang="ar-IQ" sz="2000" b="1" dirty="0" smtClean="0">
                <a:latin typeface="Calibri"/>
                <a:ea typeface="Calibri"/>
                <a:cs typeface="Times New Roman"/>
              </a:rPr>
              <a:t> </a:t>
            </a:r>
            <a:r>
              <a:rPr lang="ar-IQ" sz="2000" b="1" dirty="0">
                <a:solidFill>
                  <a:srgbClr val="FF0000"/>
                </a:solidFill>
                <a:latin typeface="Calibri"/>
                <a:ea typeface="Calibri"/>
                <a:cs typeface="Times New Roman"/>
              </a:rPr>
              <a:t>8- </a:t>
            </a:r>
            <a:r>
              <a:rPr lang="ar-IQ" sz="2000" b="1" u="sng" dirty="0">
                <a:solidFill>
                  <a:srgbClr val="FF0000"/>
                </a:solidFill>
                <a:latin typeface="Calibri"/>
                <a:ea typeface="Calibri"/>
                <a:cs typeface="Times New Roman"/>
              </a:rPr>
              <a:t>الحفظ عن ظهر قلب بديل واه للفهم </a:t>
            </a:r>
            <a:r>
              <a:rPr lang="ar-IQ" sz="2000" b="1" dirty="0">
                <a:solidFill>
                  <a:srgbClr val="FF0000"/>
                </a:solidFill>
                <a:latin typeface="Calibri"/>
                <a:ea typeface="Calibri"/>
                <a:cs typeface="Times New Roman"/>
              </a:rPr>
              <a:t>: </a:t>
            </a:r>
            <a:r>
              <a:rPr lang="ar-IQ" sz="2000" b="1" dirty="0">
                <a:latin typeface="Calibri"/>
                <a:ea typeface="Calibri"/>
                <a:cs typeface="Times New Roman"/>
              </a:rPr>
              <a:t>إن الحفظ يؤدي إلى تعلم لا يمكن نقله إلى مواقف أخرى ويؤدي إلى تعلم لا يمكن الاحتفاظ به بنفس القدر من التعلم الناجم عن الفهم ولكن هذين الأمرين ليسا الفائدتين الوحيدتين للاستبصار اللتين يمتاز بهما على الحفظ عن ظهر قلب .وهناك فرضية أخرى توضح ذلك وهي القائلة بأن من المحتمل إن يؤدي الفهم إلى أخطاء غبية أقل أو أعمال غير مناسبة أقل . والأمثلة التالية توضح لنا كيف يحاول الناس جاهدين أن يجعلوا الأشياء مفهومة, كما توضح هذه الأمثلة نوعا من الغباء كان من الممكن تفاديه لو أن التعلم قد تم بفهم كامل بدلاً من أن يكون عن طريق الحفظ الأعمى بالتكرار.</a:t>
            </a:r>
            <a:endParaRPr lang="en-US" sz="2000" b="1" dirty="0">
              <a:latin typeface="Calibri"/>
              <a:ea typeface="Calibri"/>
              <a:cs typeface="Arial"/>
            </a:endParaRPr>
          </a:p>
          <a:p>
            <a:pPr indent="347345" algn="just">
              <a:lnSpc>
                <a:spcPct val="150000"/>
              </a:lnSpc>
              <a:spcBef>
                <a:spcPts val="600"/>
              </a:spcBef>
              <a:spcAft>
                <a:spcPts val="1000"/>
              </a:spcAft>
              <a:tabLst>
                <a:tab pos="5617210" algn="l"/>
                <a:tab pos="5960110" algn="l"/>
              </a:tabLst>
            </a:pPr>
            <a:endParaRPr lang="en-US" sz="1200" dirty="0">
              <a:effectLst/>
              <a:latin typeface="Calibri"/>
              <a:ea typeface="Calibri"/>
              <a:cs typeface="Arial"/>
            </a:endParaRPr>
          </a:p>
        </p:txBody>
      </p:sp>
    </p:spTree>
    <p:extLst>
      <p:ext uri="{BB962C8B-B14F-4D97-AF65-F5344CB8AC3E}">
        <p14:creationId xmlns:p14="http://schemas.microsoft.com/office/powerpoint/2010/main" val="41666250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266596"/>
            <a:ext cx="8280920" cy="6127127"/>
          </a:xfrm>
          <a:prstGeom prst="rect">
            <a:avLst/>
          </a:prstGeom>
        </p:spPr>
        <p:txBody>
          <a:bodyPr wrap="square">
            <a:spAutoFit/>
          </a:bodyPr>
          <a:lstStyle/>
          <a:p>
            <a:pPr indent="347345" algn="just">
              <a:lnSpc>
                <a:spcPct val="150000"/>
              </a:lnSpc>
              <a:spcBef>
                <a:spcPts val="600"/>
              </a:spcBef>
              <a:spcAft>
                <a:spcPts val="1000"/>
              </a:spcAft>
              <a:tabLst>
                <a:tab pos="5617210" algn="l"/>
                <a:tab pos="5960110" algn="l"/>
              </a:tabLst>
            </a:pPr>
            <a:r>
              <a:rPr lang="ar-IQ" sz="2400" b="1" dirty="0">
                <a:solidFill>
                  <a:srgbClr val="FF0000"/>
                </a:solidFill>
                <a:latin typeface="Calibri"/>
                <a:ea typeface="Calibri"/>
                <a:cs typeface="Times New Roman"/>
              </a:rPr>
              <a:t>9- </a:t>
            </a:r>
            <a:r>
              <a:rPr lang="ar-IQ" sz="2400" b="1" u="sng" dirty="0">
                <a:solidFill>
                  <a:srgbClr val="FF0000"/>
                </a:solidFill>
                <a:latin typeface="Calibri"/>
                <a:ea typeface="Calibri"/>
                <a:cs typeface="Times New Roman"/>
              </a:rPr>
              <a:t>الاستبصار هو مكافأة التعلم :</a:t>
            </a:r>
            <a:r>
              <a:rPr lang="ar-IQ" sz="2400" b="1" dirty="0">
                <a:solidFill>
                  <a:srgbClr val="FF0000"/>
                </a:solidFill>
                <a:latin typeface="Calibri"/>
                <a:ea typeface="Calibri"/>
                <a:cs typeface="Times New Roman"/>
              </a:rPr>
              <a:t> </a:t>
            </a:r>
            <a:r>
              <a:rPr lang="ar-IQ" sz="2400" b="1" dirty="0">
                <a:latin typeface="Calibri"/>
                <a:ea typeface="Calibri"/>
                <a:cs typeface="Times New Roman"/>
              </a:rPr>
              <a:t>أن التعلم الحقيقي كثيراً ما يصاحبه شعور بالابتهاج والانتعاش , فرؤية العلاقات التي تدل على المعاني وفهم البنية الداخلية </a:t>
            </a:r>
            <a:r>
              <a:rPr lang="ar-IQ" sz="2400" b="1" dirty="0" err="1">
                <a:latin typeface="Calibri"/>
                <a:ea typeface="Calibri"/>
                <a:cs typeface="Times New Roman"/>
              </a:rPr>
              <a:t>للجشطالت</a:t>
            </a:r>
            <a:r>
              <a:rPr lang="ar-IQ" sz="2400" b="1" dirty="0">
                <a:latin typeface="Calibri"/>
                <a:ea typeface="Calibri"/>
                <a:cs typeface="Times New Roman"/>
              </a:rPr>
              <a:t> والقدرة على أدراك المعنى الذي تدل عليه الأشياء, كل ذلك إنما يمثل تجربة سارة في حد ذاتها ولربما شعرت بلذة الفهم والاستيعاب في المواقف التعليمية المدرسية أو المواقف الحياتية او عند مقدرتك على التخلص من المأزق التي كانت تبدو في </a:t>
            </a:r>
            <a:r>
              <a:rPr lang="ar-IQ" sz="2400" b="1" dirty="0" err="1">
                <a:latin typeface="Calibri"/>
                <a:ea typeface="Calibri"/>
                <a:cs typeface="Times New Roman"/>
              </a:rPr>
              <a:t>بادىء</a:t>
            </a:r>
            <a:r>
              <a:rPr lang="ar-IQ" sz="2400" b="1" dirty="0">
                <a:latin typeface="Calibri"/>
                <a:ea typeface="Calibri"/>
                <a:cs typeface="Times New Roman"/>
              </a:rPr>
              <a:t> الامر محيرة مربكة او ربما بدت لك مستعصية عن الحل وفجأة تصبح شفافة مفهومة قابلة للحل فأن الرضا عند تحقيق الاستبصار هو من أهم الخبرات الايجابية التي يمر الناس في حياتهم .وان أصحاب النظرية قاموا بالتنديد على استخدام المكافأة الخارجية الاعتباطية مثل الحلوى أو الثناء أوبها الدرجات العالية أو وضع النجوم على كتابات الأطفال أو النقود وغيرها .والغرض من ذلك هو زيادة الدافع عند المتعلم .</a:t>
            </a:r>
            <a:endParaRPr lang="en-US" sz="2400" b="1" dirty="0">
              <a:effectLst/>
              <a:latin typeface="Calibri"/>
              <a:ea typeface="Calibri"/>
              <a:cs typeface="Arial"/>
            </a:endParaRPr>
          </a:p>
        </p:txBody>
      </p:sp>
    </p:spTree>
    <p:extLst>
      <p:ext uri="{BB962C8B-B14F-4D97-AF65-F5344CB8AC3E}">
        <p14:creationId xmlns:p14="http://schemas.microsoft.com/office/powerpoint/2010/main" val="25453678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51709" y="692696"/>
            <a:ext cx="8280920" cy="5355312"/>
          </a:xfrm>
          <a:prstGeom prst="rect">
            <a:avLst/>
          </a:prstGeom>
        </p:spPr>
        <p:txBody>
          <a:bodyPr wrap="square">
            <a:spAutoFit/>
          </a:bodyPr>
          <a:lstStyle/>
          <a:p>
            <a:pPr indent="347345" algn="just">
              <a:lnSpc>
                <a:spcPct val="150000"/>
              </a:lnSpc>
              <a:spcBef>
                <a:spcPts val="600"/>
              </a:spcBef>
              <a:spcAft>
                <a:spcPts val="1000"/>
              </a:spcAft>
              <a:tabLst>
                <a:tab pos="5617210" algn="l"/>
                <a:tab pos="5960110" algn="l"/>
              </a:tabLst>
            </a:pPr>
            <a:r>
              <a:rPr lang="ar-IQ" sz="3600" b="1" dirty="0" smtClean="0">
                <a:solidFill>
                  <a:srgbClr val="FF0000"/>
                </a:solidFill>
                <a:latin typeface="Calibri"/>
                <a:ea typeface="Calibri"/>
                <a:cs typeface="Times New Roman"/>
              </a:rPr>
              <a:t>10- </a:t>
            </a:r>
            <a:r>
              <a:rPr lang="ar-IQ" sz="3600" b="1" u="sng" dirty="0">
                <a:solidFill>
                  <a:srgbClr val="FF0000"/>
                </a:solidFill>
                <a:latin typeface="Calibri"/>
                <a:ea typeface="Calibri"/>
                <a:cs typeface="Times New Roman"/>
              </a:rPr>
              <a:t>التشابه يلعب </a:t>
            </a:r>
            <a:r>
              <a:rPr lang="ar-IQ" sz="3600" b="1" u="sng" dirty="0" err="1">
                <a:solidFill>
                  <a:srgbClr val="FF0000"/>
                </a:solidFill>
                <a:latin typeface="Calibri"/>
                <a:ea typeface="Calibri"/>
                <a:cs typeface="Times New Roman"/>
              </a:rPr>
              <a:t>دورآ</a:t>
            </a:r>
            <a:r>
              <a:rPr lang="ar-IQ" sz="3600" b="1" u="sng" dirty="0">
                <a:solidFill>
                  <a:srgbClr val="FF0000"/>
                </a:solidFill>
                <a:latin typeface="Calibri"/>
                <a:ea typeface="Calibri"/>
                <a:cs typeface="Times New Roman"/>
              </a:rPr>
              <a:t> </a:t>
            </a:r>
            <a:r>
              <a:rPr lang="ar-IQ" sz="3600" b="1" u="sng" dirty="0" err="1">
                <a:solidFill>
                  <a:srgbClr val="FF0000"/>
                </a:solidFill>
                <a:latin typeface="Calibri"/>
                <a:ea typeface="Calibri"/>
                <a:cs typeface="Times New Roman"/>
              </a:rPr>
              <a:t>حاسمآ</a:t>
            </a:r>
            <a:r>
              <a:rPr lang="ar-IQ" sz="3600" b="1" u="sng" dirty="0">
                <a:solidFill>
                  <a:srgbClr val="FF0000"/>
                </a:solidFill>
                <a:latin typeface="Calibri"/>
                <a:ea typeface="Calibri"/>
                <a:cs typeface="Times New Roman"/>
              </a:rPr>
              <a:t> في الذاكرة </a:t>
            </a:r>
            <a:r>
              <a:rPr lang="ar-IQ" sz="3600" b="1" dirty="0">
                <a:solidFill>
                  <a:srgbClr val="FF0000"/>
                </a:solidFill>
                <a:latin typeface="Calibri"/>
                <a:ea typeface="Calibri"/>
                <a:cs typeface="Times New Roman"/>
              </a:rPr>
              <a:t>:  </a:t>
            </a:r>
            <a:r>
              <a:rPr lang="ar-IQ" sz="3200" b="1" dirty="0">
                <a:latin typeface="Calibri"/>
                <a:ea typeface="Calibri"/>
                <a:cs typeface="Times New Roman"/>
              </a:rPr>
              <a:t>في الوقت الذي تؤكد فه النظريات الأخرى على الاقتران والتكرار كأمور حاسمة في عملية التعلم، فإن علماء النفس </a:t>
            </a:r>
            <a:r>
              <a:rPr lang="ar-IQ" sz="3200" b="1" dirty="0" err="1">
                <a:latin typeface="Calibri"/>
                <a:ea typeface="Calibri"/>
                <a:cs typeface="Times New Roman"/>
              </a:rPr>
              <a:t>الجشطالتين</a:t>
            </a:r>
            <a:r>
              <a:rPr lang="ar-IQ" sz="3200" b="1" dirty="0">
                <a:latin typeface="Calibri"/>
                <a:ea typeface="Calibri"/>
                <a:cs typeface="Times New Roman"/>
              </a:rPr>
              <a:t> يؤكدون على أهمية وجود خصائص مشتركة أخرى في هذه العملية، وعلى الخصوص فهم يرون إن التشابه بين خبرة جديدة وخبرة قديمة سبق تعلمها يساعد على التعلم والتذكر في المستقبل.</a:t>
            </a:r>
            <a:endParaRPr lang="en-US" sz="3200" b="1" dirty="0">
              <a:effectLst/>
              <a:latin typeface="Calibri"/>
              <a:ea typeface="Calibri"/>
              <a:cs typeface="Arial"/>
            </a:endParaRPr>
          </a:p>
        </p:txBody>
      </p:sp>
    </p:spTree>
    <p:extLst>
      <p:ext uri="{BB962C8B-B14F-4D97-AF65-F5344CB8AC3E}">
        <p14:creationId xmlns:p14="http://schemas.microsoft.com/office/powerpoint/2010/main" val="32224936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04664"/>
            <a:ext cx="8712968" cy="6124754"/>
          </a:xfrm>
          <a:prstGeom prst="rect">
            <a:avLst/>
          </a:prstGeom>
        </p:spPr>
        <p:txBody>
          <a:bodyPr wrap="square">
            <a:spAutoFit/>
          </a:bodyPr>
          <a:lstStyle/>
          <a:p>
            <a:pPr lvl="0"/>
            <a:r>
              <a:rPr lang="ar-IQ" sz="2800" b="1" dirty="0">
                <a:solidFill>
                  <a:srgbClr val="FF0000"/>
                </a:solidFill>
                <a:latin typeface="droid arabic kufi"/>
              </a:rPr>
              <a:t>التطبيقات التربوية لنظرية </a:t>
            </a:r>
            <a:r>
              <a:rPr lang="ar-IQ" sz="2800" b="1" dirty="0" err="1">
                <a:solidFill>
                  <a:srgbClr val="FF0000"/>
                </a:solidFill>
                <a:latin typeface="droid arabic kufi"/>
              </a:rPr>
              <a:t>الجشتالت</a:t>
            </a:r>
            <a:endParaRPr lang="ar-IQ" sz="2800" b="1" dirty="0">
              <a:solidFill>
                <a:srgbClr val="0C0C73"/>
              </a:solidFill>
              <a:latin typeface="droid arabic kufi"/>
            </a:endParaRPr>
          </a:p>
          <a:p>
            <a:pPr lvl="0"/>
            <a:r>
              <a:rPr lang="ar-IQ" sz="2800" b="1" dirty="0">
                <a:solidFill>
                  <a:srgbClr val="333333"/>
                </a:solidFill>
                <a:latin typeface="arial"/>
              </a:rPr>
              <a:t>1- يجب أن يكون تأكيد المعلم الأساسي على الطريقة الصحيحة للإجابة وليس على الإجابة الصحيحة في حد ذاتها.</a:t>
            </a:r>
            <a:br>
              <a:rPr lang="ar-IQ" sz="2800" b="1" dirty="0">
                <a:solidFill>
                  <a:srgbClr val="333333"/>
                </a:solidFill>
                <a:latin typeface="arial"/>
              </a:rPr>
            </a:br>
            <a:r>
              <a:rPr lang="ar-IQ" sz="2800" b="1" dirty="0">
                <a:solidFill>
                  <a:srgbClr val="333333"/>
                </a:solidFill>
                <a:latin typeface="arial"/>
              </a:rPr>
              <a:t>2- التأكيد على المعنى والفهم، فيجب ربط الأجزاء دائما بالكل فتكتسب المغزى، فمثلا تكتسب الأسماء والأحداث التاريخية أكبر مغزى لها عند ربطها بالأحداث الجارية أو بشيء أو بشخص هام بالنسبة للطالب.</a:t>
            </a:r>
            <a:br>
              <a:rPr lang="ar-IQ" sz="2800" b="1" dirty="0">
                <a:solidFill>
                  <a:srgbClr val="333333"/>
                </a:solidFill>
                <a:latin typeface="arial"/>
              </a:rPr>
            </a:br>
            <a:r>
              <a:rPr lang="ar-IQ" sz="2800" b="1" dirty="0">
                <a:solidFill>
                  <a:srgbClr val="333333"/>
                </a:solidFill>
                <a:latin typeface="arial"/>
              </a:rPr>
              <a:t>3- إظهار المعلم البنية الداخلية للمادة المتعلمة والجوانب الأساسية لها بحيث يحقق البروز الإدراكي لها بالمقارنة بالجوانب الهامشية فيها، مع توضيح أوجه الشبه بين المادة المتعلمة الحالية وما سبق أن تعلمه الطالب مما يساعد على إدراكها بشكل جيد.</a:t>
            </a:r>
            <a:br>
              <a:rPr lang="ar-IQ" sz="2800" b="1" dirty="0">
                <a:solidFill>
                  <a:srgbClr val="333333"/>
                </a:solidFill>
                <a:latin typeface="arial"/>
              </a:rPr>
            </a:br>
            <a:r>
              <a:rPr lang="ar-IQ" sz="2800" b="1" dirty="0">
                <a:solidFill>
                  <a:srgbClr val="333333"/>
                </a:solidFill>
                <a:latin typeface="arial"/>
              </a:rPr>
              <a:t>4- تنظيم مادة التعلم في نمط قابل للإدراك مع الاستخدام الفعال للخبرة السابقة، و إظهار كيف تتلاءم الأجزاء في النمط ككل.</a:t>
            </a:r>
            <a:br>
              <a:rPr lang="ar-IQ" sz="2800" b="1" dirty="0">
                <a:solidFill>
                  <a:srgbClr val="333333"/>
                </a:solidFill>
                <a:latin typeface="arial"/>
              </a:rPr>
            </a:br>
            <a:r>
              <a:rPr lang="ar-IQ" sz="2800" b="1" dirty="0">
                <a:solidFill>
                  <a:srgbClr val="333333"/>
                </a:solidFill>
                <a:latin typeface="arial"/>
              </a:rPr>
              <a:t>5- تدريب الطلاب على عزل أنفسهم إدراكيا عن العناصر والمواد والظروف </a:t>
            </a:r>
            <a:r>
              <a:rPr lang="ar-IQ" sz="2800" b="1" dirty="0" err="1">
                <a:solidFill>
                  <a:srgbClr val="333333"/>
                </a:solidFill>
                <a:latin typeface="arial"/>
              </a:rPr>
              <a:t>الموقفية</a:t>
            </a:r>
            <a:r>
              <a:rPr lang="ar-IQ" sz="2800" b="1" dirty="0">
                <a:solidFill>
                  <a:srgbClr val="333333"/>
                </a:solidFill>
                <a:latin typeface="arial"/>
              </a:rPr>
              <a:t> التي تتداخل مع ما يحاولون حله من المشكلات.</a:t>
            </a:r>
          </a:p>
        </p:txBody>
      </p:sp>
    </p:spTree>
    <p:extLst>
      <p:ext uri="{BB962C8B-B14F-4D97-AF65-F5344CB8AC3E}">
        <p14:creationId xmlns:p14="http://schemas.microsoft.com/office/powerpoint/2010/main" val="19215497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476672"/>
            <a:ext cx="8352928" cy="6001643"/>
          </a:xfrm>
          <a:prstGeom prst="rect">
            <a:avLst/>
          </a:prstGeom>
        </p:spPr>
        <p:txBody>
          <a:bodyPr wrap="square">
            <a:spAutoFit/>
          </a:bodyPr>
          <a:lstStyle/>
          <a:p>
            <a:pPr lvl="0"/>
            <a:r>
              <a:rPr lang="ar-IQ" sz="3200" b="1" dirty="0">
                <a:solidFill>
                  <a:srgbClr val="FF0000"/>
                </a:solidFill>
                <a:latin typeface="Arial" pitchFamily="34" charset="0"/>
                <a:ea typeface="Times New Roman"/>
                <a:cs typeface="Arial" pitchFamily="34" charset="0"/>
              </a:rPr>
              <a:t>- الانتقادات الموجه حول نظرية </a:t>
            </a:r>
            <a:r>
              <a:rPr lang="ar-IQ" sz="3200" b="1" dirty="0" err="1">
                <a:solidFill>
                  <a:srgbClr val="FF0000"/>
                </a:solidFill>
                <a:latin typeface="Arial" pitchFamily="34" charset="0"/>
                <a:ea typeface="Times New Roman"/>
                <a:cs typeface="Arial" pitchFamily="34" charset="0"/>
              </a:rPr>
              <a:t>الجشتالت</a:t>
            </a:r>
            <a:r>
              <a:rPr lang="ar-IQ" sz="3200" b="1" dirty="0">
                <a:solidFill>
                  <a:srgbClr val="FF0000"/>
                </a:solidFill>
                <a:latin typeface="Arial" pitchFamily="34" charset="0"/>
                <a:ea typeface="Times New Roman"/>
                <a:cs typeface="Arial" pitchFamily="34" charset="0"/>
              </a:rPr>
              <a:t> :</a:t>
            </a:r>
          </a:p>
          <a:p>
            <a:pPr lvl="0"/>
            <a:r>
              <a:rPr lang="ar-SA" sz="3200" b="1" dirty="0">
                <a:solidFill>
                  <a:srgbClr val="444444"/>
                </a:solidFill>
                <a:latin typeface="Arial" pitchFamily="34" charset="0"/>
                <a:ea typeface="Times New Roman"/>
                <a:cs typeface="Arial" pitchFamily="34" charset="0"/>
              </a:rPr>
              <a:t>برغم أن نظرية جش</a:t>
            </a:r>
            <a:r>
              <a:rPr lang="ar-IQ" sz="3200" b="1" dirty="0">
                <a:solidFill>
                  <a:srgbClr val="444444"/>
                </a:solidFill>
                <a:latin typeface="Arial" pitchFamily="34" charset="0"/>
                <a:ea typeface="Times New Roman"/>
                <a:cs typeface="Arial" pitchFamily="34" charset="0"/>
              </a:rPr>
              <a:t>تا</a:t>
            </a:r>
            <a:r>
              <a:rPr lang="ar-SA" sz="3200" b="1" dirty="0">
                <a:solidFill>
                  <a:srgbClr val="444444"/>
                </a:solidFill>
                <a:latin typeface="Arial" pitchFamily="34" charset="0"/>
                <a:ea typeface="Times New Roman"/>
                <a:cs typeface="Arial" pitchFamily="34" charset="0"/>
              </a:rPr>
              <a:t>لت  لها عدة تأثيرات هامة في التربية، إلا أن هناك العديد من الانتقادات التي وجهت لها:</a:t>
            </a:r>
            <a:endParaRPr lang="en-US" sz="3200" b="1" dirty="0">
              <a:solidFill>
                <a:prstClr val="black"/>
              </a:solidFill>
              <a:latin typeface="Arial" pitchFamily="34" charset="0"/>
              <a:ea typeface="Calibri"/>
              <a:cs typeface="Arial" pitchFamily="34" charset="0"/>
            </a:endParaRPr>
          </a:p>
          <a:p>
            <a:pPr lvl="0"/>
            <a:r>
              <a:rPr lang="ar-SA" sz="3200" b="1" dirty="0">
                <a:solidFill>
                  <a:srgbClr val="444444"/>
                </a:solidFill>
                <a:latin typeface="Arial" pitchFamily="34" charset="0"/>
                <a:ea typeface="Times New Roman"/>
                <a:cs typeface="Arial" pitchFamily="34" charset="0"/>
              </a:rPr>
              <a:t>1- اعتمادها على قدرة الفرد في المواقف المتنوعة، لذا تعتبر أكدت على حقائق معروفة ولم تأتي بجديد.</a:t>
            </a:r>
            <a:endParaRPr lang="en-US" sz="3200" b="1" dirty="0">
              <a:solidFill>
                <a:prstClr val="black"/>
              </a:solidFill>
              <a:latin typeface="Arial" pitchFamily="34" charset="0"/>
              <a:ea typeface="Calibri"/>
              <a:cs typeface="Arial" pitchFamily="34" charset="0"/>
            </a:endParaRPr>
          </a:p>
          <a:p>
            <a:pPr lvl="0"/>
            <a:r>
              <a:rPr lang="ar-SA" sz="3200" b="1" dirty="0">
                <a:solidFill>
                  <a:srgbClr val="444444"/>
                </a:solidFill>
                <a:latin typeface="Arial" pitchFamily="34" charset="0"/>
                <a:ea typeface="Times New Roman"/>
                <a:cs typeface="Arial" pitchFamily="34" charset="0"/>
              </a:rPr>
              <a:t>2- يتفق بعض العلماء أن الإدراك الحسي هو الذي يقوم عليه عملية التعلم دون وجود دليل ذات حجة قوية لإثبات ذلك.</a:t>
            </a:r>
            <a:endParaRPr lang="en-US" sz="3200" b="1" dirty="0">
              <a:solidFill>
                <a:prstClr val="black"/>
              </a:solidFill>
              <a:latin typeface="Arial" pitchFamily="34" charset="0"/>
              <a:ea typeface="Calibri"/>
              <a:cs typeface="Arial" pitchFamily="34" charset="0"/>
            </a:endParaRPr>
          </a:p>
          <a:p>
            <a:pPr lvl="0"/>
            <a:r>
              <a:rPr lang="ar-SA" sz="3200" b="1" dirty="0">
                <a:solidFill>
                  <a:srgbClr val="444444"/>
                </a:solidFill>
                <a:latin typeface="Arial" pitchFamily="34" charset="0"/>
                <a:ea typeface="Times New Roman"/>
                <a:cs typeface="Arial" pitchFamily="34" charset="0"/>
              </a:rPr>
              <a:t>3- تختلف القدرات الإدراكية من فرد إلي أخر بالتأكيد، مما يجعل وجود إطار وأبعاد محددة لهذه النظرية اشبه بالمستحيل.</a:t>
            </a:r>
            <a:endParaRPr lang="en-US" sz="3200" b="1" dirty="0">
              <a:solidFill>
                <a:prstClr val="black"/>
              </a:solidFill>
              <a:latin typeface="Arial" pitchFamily="34" charset="0"/>
              <a:ea typeface="Calibri"/>
              <a:cs typeface="Arial" pitchFamily="34" charset="0"/>
            </a:endParaRPr>
          </a:p>
          <a:p>
            <a:pPr lvl="0"/>
            <a:r>
              <a:rPr lang="ar-SA" sz="3200" b="1" dirty="0">
                <a:solidFill>
                  <a:srgbClr val="444444"/>
                </a:solidFill>
                <a:latin typeface="Arial" pitchFamily="34" charset="0"/>
                <a:ea typeface="Times New Roman"/>
                <a:cs typeface="Arial" pitchFamily="34" charset="0"/>
              </a:rPr>
              <a:t>4- كما أنها تظهر السلوك الإنساني مرتبط بالتحفيز من قبل المثيرات الخارجية، مما يؤدي إلي عدم وجود أسس واضحة يمكن القياس عليها.</a:t>
            </a:r>
            <a:endParaRPr lang="en-US" sz="3200" b="1" dirty="0">
              <a:solidFill>
                <a:prstClr val="black"/>
              </a:solidFill>
              <a:latin typeface="Arial" pitchFamily="34" charset="0"/>
              <a:ea typeface="Calibri"/>
              <a:cs typeface="Arial" pitchFamily="34" charset="0"/>
            </a:endParaRPr>
          </a:p>
        </p:txBody>
      </p:sp>
    </p:spTree>
    <p:extLst>
      <p:ext uri="{BB962C8B-B14F-4D97-AF65-F5344CB8AC3E}">
        <p14:creationId xmlns:p14="http://schemas.microsoft.com/office/powerpoint/2010/main" val="35769859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467544" y="1305342"/>
            <a:ext cx="8208912" cy="4680769"/>
          </a:xfrm>
          <a:prstGeom prst="rect">
            <a:avLst/>
          </a:prstGeom>
        </p:spPr>
        <p:txBody>
          <a:bodyPr wrap="square">
            <a:spAutoFit/>
          </a:bodyPr>
          <a:lstStyle/>
          <a:p>
            <a:pPr marL="342900" lvl="0" indent="-342900">
              <a:lnSpc>
                <a:spcPts val="2250"/>
              </a:lnSpc>
              <a:buFontTx/>
              <a:buChar char="-"/>
            </a:pPr>
            <a:r>
              <a:rPr lang="ar-IQ" sz="2800" dirty="0">
                <a:solidFill>
                  <a:prstClr val="black"/>
                </a:solidFill>
                <a:latin typeface="Calibri"/>
                <a:ea typeface="Calibri"/>
                <a:cs typeface="Times New Roman"/>
              </a:rPr>
              <a:t>عبد الهادي , جودت، </a:t>
            </a:r>
            <a:r>
              <a:rPr lang="ar-IQ" sz="2800" b="1" dirty="0">
                <a:solidFill>
                  <a:prstClr val="black"/>
                </a:solidFill>
                <a:latin typeface="Calibri"/>
                <a:ea typeface="Calibri"/>
                <a:cs typeface="Times New Roman"/>
              </a:rPr>
              <a:t>نظريات التعلم وتطبيقاتها التربوية </a:t>
            </a:r>
            <a:r>
              <a:rPr lang="ar-IQ" sz="2800" dirty="0">
                <a:solidFill>
                  <a:prstClr val="black"/>
                </a:solidFill>
                <a:latin typeface="Calibri"/>
                <a:ea typeface="Calibri"/>
                <a:cs typeface="Times New Roman"/>
              </a:rPr>
              <a:t>, دار الثقافة للنشر والتوزيع ,عمان ، 2007م .</a:t>
            </a:r>
            <a:r>
              <a:rPr lang="ar-SA" sz="2800" dirty="0">
                <a:solidFill>
                  <a:srgbClr val="444444"/>
                </a:solidFill>
                <a:latin typeface="Calibri"/>
                <a:ea typeface="Times New Roman"/>
                <a:cs typeface="Calibri Light"/>
              </a:rPr>
              <a:t> </a:t>
            </a:r>
            <a:endParaRPr lang="ar-IQ" sz="2800" dirty="0" smtClean="0">
              <a:solidFill>
                <a:srgbClr val="444444"/>
              </a:solidFill>
              <a:latin typeface="Calibri"/>
              <a:ea typeface="Times New Roman"/>
              <a:cs typeface="Calibri Light"/>
            </a:endParaRPr>
          </a:p>
          <a:p>
            <a:pPr marL="342900" lvl="0" indent="-342900">
              <a:lnSpc>
                <a:spcPts val="2250"/>
              </a:lnSpc>
              <a:buFontTx/>
              <a:buChar char="-"/>
            </a:pPr>
            <a:endParaRPr lang="ar-IQ" sz="2800" dirty="0">
              <a:solidFill>
                <a:srgbClr val="444444"/>
              </a:solidFill>
              <a:latin typeface="Calibri"/>
              <a:ea typeface="Times New Roman"/>
              <a:cs typeface="Calibri Light"/>
            </a:endParaRPr>
          </a:p>
          <a:p>
            <a:pPr marL="342900" lvl="0" indent="-342900">
              <a:lnSpc>
                <a:spcPts val="2250"/>
              </a:lnSpc>
              <a:buFontTx/>
              <a:buChar char="-"/>
            </a:pPr>
            <a:r>
              <a:rPr lang="ar-SA" sz="2800" dirty="0">
                <a:solidFill>
                  <a:prstClr val="black"/>
                </a:solidFill>
                <a:latin typeface="Calibri"/>
                <a:ea typeface="Times New Roman"/>
                <a:cs typeface="Calibri Light"/>
              </a:rPr>
              <a:t>الربيعي، محمود؛ وآخرون </a:t>
            </a:r>
            <a:r>
              <a:rPr lang="ar-IQ" sz="2800" dirty="0">
                <a:solidFill>
                  <a:prstClr val="black"/>
                </a:solidFill>
                <a:latin typeface="Calibri"/>
                <a:ea typeface="Times New Roman"/>
                <a:cs typeface="Calibri Light"/>
              </a:rPr>
              <a:t>، </a:t>
            </a:r>
            <a:r>
              <a:rPr lang="ar-SA" sz="2800" b="1" i="1" dirty="0">
                <a:solidFill>
                  <a:prstClr val="black"/>
                </a:solidFill>
                <a:latin typeface="Calibri"/>
                <a:ea typeface="Times New Roman"/>
                <a:cs typeface="Calibri Light"/>
              </a:rPr>
              <a:t>نظريات التعلم والعلميات العقلية</a:t>
            </a:r>
            <a:r>
              <a:rPr lang="ar-IQ" sz="2800" b="1" dirty="0">
                <a:solidFill>
                  <a:prstClr val="black"/>
                </a:solidFill>
                <a:latin typeface="Calibri"/>
                <a:ea typeface="Times New Roman"/>
                <a:cs typeface="Calibri Light"/>
              </a:rPr>
              <a:t>،</a:t>
            </a:r>
            <a:r>
              <a:rPr lang="ar-IQ" sz="2800" dirty="0">
                <a:solidFill>
                  <a:prstClr val="black"/>
                </a:solidFill>
                <a:latin typeface="Calibri"/>
                <a:ea typeface="Times New Roman"/>
                <a:cs typeface="Calibri Light"/>
              </a:rPr>
              <a:t> </a:t>
            </a:r>
            <a:r>
              <a:rPr lang="ar-SA" sz="2800" dirty="0">
                <a:solidFill>
                  <a:prstClr val="black"/>
                </a:solidFill>
                <a:latin typeface="Calibri"/>
                <a:ea typeface="Times New Roman"/>
                <a:cs typeface="Calibri Light"/>
              </a:rPr>
              <a:t>دار الكتب العلمية</a:t>
            </a:r>
            <a:r>
              <a:rPr lang="ar-IQ" sz="2800" dirty="0">
                <a:solidFill>
                  <a:prstClr val="black"/>
                </a:solidFill>
                <a:latin typeface="Calibri"/>
                <a:ea typeface="Times New Roman"/>
                <a:cs typeface="Calibri Light"/>
              </a:rPr>
              <a:t>،بيروت، 2013 م</a:t>
            </a:r>
          </a:p>
          <a:p>
            <a:pPr lvl="0">
              <a:lnSpc>
                <a:spcPts val="2250"/>
              </a:lnSpc>
            </a:pPr>
            <a:endParaRPr lang="en-US" sz="2800" dirty="0">
              <a:solidFill>
                <a:prstClr val="black"/>
              </a:solidFill>
              <a:latin typeface="Calibri"/>
              <a:ea typeface="Calibri"/>
              <a:cs typeface="Arial"/>
            </a:endParaRPr>
          </a:p>
          <a:p>
            <a:pPr lvl="0"/>
            <a:r>
              <a:rPr lang="ar-IQ" sz="2800" dirty="0">
                <a:solidFill>
                  <a:prstClr val="black"/>
                </a:solidFill>
                <a:latin typeface="Calibri"/>
                <a:cs typeface="Times New Roman"/>
              </a:rPr>
              <a:t>- زغلول ، عماد عبد الرحيم ، </a:t>
            </a:r>
            <a:r>
              <a:rPr lang="ar-IQ" sz="2800" b="1" dirty="0">
                <a:solidFill>
                  <a:prstClr val="black"/>
                </a:solidFill>
                <a:latin typeface="Calibri"/>
                <a:cs typeface="Times New Roman"/>
              </a:rPr>
              <a:t>نظريات التعلم </a:t>
            </a:r>
            <a:r>
              <a:rPr lang="ar-IQ" sz="2800" dirty="0">
                <a:solidFill>
                  <a:prstClr val="black"/>
                </a:solidFill>
                <a:latin typeface="Calibri"/>
                <a:cs typeface="Times New Roman"/>
              </a:rPr>
              <a:t>، ط1، دار الشروق ،عمان ،2010م</a:t>
            </a:r>
          </a:p>
          <a:p>
            <a:pPr lvl="0">
              <a:lnSpc>
                <a:spcPts val="2250"/>
              </a:lnSpc>
            </a:pPr>
            <a:endParaRPr lang="ar-IQ" sz="2800" dirty="0">
              <a:solidFill>
                <a:prstClr val="black"/>
              </a:solidFill>
              <a:latin typeface="Calibri"/>
              <a:ea typeface="Calibri"/>
              <a:cs typeface="Times New Roman"/>
            </a:endParaRPr>
          </a:p>
          <a:p>
            <a:pPr lvl="0" algn="l">
              <a:lnSpc>
                <a:spcPct val="115000"/>
              </a:lnSpc>
              <a:spcAft>
                <a:spcPts val="1000"/>
              </a:spcAft>
            </a:pPr>
            <a:r>
              <a:rPr lang="en-US" sz="2000" dirty="0">
                <a:solidFill>
                  <a:prstClr val="black"/>
                </a:solidFill>
                <a:latin typeface="Calibri"/>
                <a:ea typeface="Calibri"/>
                <a:cs typeface="Arial"/>
              </a:rPr>
              <a:t>https://www.new-educ.com/les-theories-dapprentissage-gestalt-theorie</a:t>
            </a:r>
          </a:p>
          <a:p>
            <a:pPr lvl="0">
              <a:lnSpc>
                <a:spcPts val="2250"/>
              </a:lnSpc>
            </a:pPr>
            <a:endParaRPr lang="ar-IQ" sz="2800" dirty="0">
              <a:solidFill>
                <a:prstClr val="black"/>
              </a:solidFill>
              <a:latin typeface="Calibri"/>
              <a:ea typeface="Calibri"/>
              <a:cs typeface="Times New Roman"/>
            </a:endParaRPr>
          </a:p>
          <a:p>
            <a:pPr lvl="0">
              <a:lnSpc>
                <a:spcPts val="2250"/>
              </a:lnSpc>
            </a:pPr>
            <a:endParaRPr lang="ar-IQ" sz="2800" dirty="0">
              <a:solidFill>
                <a:prstClr val="black"/>
              </a:solidFill>
              <a:latin typeface="Calibri"/>
              <a:ea typeface="Calibri"/>
              <a:cs typeface="Times New Roman"/>
            </a:endParaRPr>
          </a:p>
          <a:p>
            <a:pPr lvl="0" algn="l">
              <a:lnSpc>
                <a:spcPts val="2250"/>
              </a:lnSpc>
            </a:pPr>
            <a:r>
              <a:rPr lang="ar-IQ" sz="2800" dirty="0">
                <a:solidFill>
                  <a:srgbClr val="444444"/>
                </a:solidFill>
                <a:latin typeface="Calibri Light"/>
                <a:ea typeface="Times New Roman"/>
                <a:cs typeface="Arial"/>
                <a:hlinkClick r:id="rId2"/>
              </a:rPr>
              <a:t> </a:t>
            </a:r>
            <a:r>
              <a:rPr lang="en-US" sz="2800" dirty="0" smtClean="0">
                <a:solidFill>
                  <a:srgbClr val="444444"/>
                </a:solidFill>
                <a:latin typeface="Calibri Light"/>
                <a:ea typeface="Times New Roman"/>
                <a:cs typeface="Arial"/>
                <a:hlinkClick r:id="rId2"/>
              </a:rPr>
              <a:t>https</a:t>
            </a:r>
            <a:r>
              <a:rPr lang="en-US" sz="2800" dirty="0">
                <a:solidFill>
                  <a:srgbClr val="444444"/>
                </a:solidFill>
                <a:latin typeface="Calibri Light"/>
                <a:ea typeface="Times New Roman"/>
                <a:cs typeface="Arial"/>
                <a:hlinkClick r:id="rId2"/>
              </a:rPr>
              <a:t>://drasah.com/Description.aspx</a:t>
            </a:r>
            <a:endParaRPr lang="ar-IQ" sz="2800" dirty="0">
              <a:solidFill>
                <a:srgbClr val="444444"/>
              </a:solidFill>
              <a:latin typeface="Calibri Light"/>
              <a:ea typeface="Times New Roman"/>
              <a:cs typeface="Arial"/>
            </a:endParaRPr>
          </a:p>
          <a:p>
            <a:pPr lvl="0">
              <a:lnSpc>
                <a:spcPts val="2250"/>
              </a:lnSpc>
            </a:pPr>
            <a:endParaRPr lang="en-US" sz="2000" dirty="0">
              <a:solidFill>
                <a:prstClr val="black"/>
              </a:solidFill>
              <a:latin typeface="Calibri"/>
              <a:ea typeface="Calibri"/>
              <a:cs typeface="Arial"/>
            </a:endParaRPr>
          </a:p>
        </p:txBody>
      </p:sp>
    </p:spTree>
    <p:extLst>
      <p:ext uri="{BB962C8B-B14F-4D97-AF65-F5344CB8AC3E}">
        <p14:creationId xmlns:p14="http://schemas.microsoft.com/office/powerpoint/2010/main" val="17361828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1916832"/>
            <a:ext cx="8136904" cy="2123658"/>
          </a:xfrm>
          <a:prstGeom prst="rect">
            <a:avLst/>
          </a:prstGeom>
        </p:spPr>
        <p:txBody>
          <a:bodyPr wrap="square">
            <a:spAutoFit/>
          </a:bodyPr>
          <a:lstStyle/>
          <a:p>
            <a:pPr lvl="0" algn="ctr"/>
            <a:r>
              <a:rPr lang="ar-IQ" sz="3200" b="1" dirty="0">
                <a:solidFill>
                  <a:prstClr val="black"/>
                </a:solidFill>
                <a:latin typeface="Arial"/>
                <a:ea typeface="Calibri"/>
              </a:rPr>
              <a:t>نظرية التعلم </a:t>
            </a:r>
            <a:r>
              <a:rPr lang="ar-IQ" sz="3200" b="1" dirty="0" err="1">
                <a:solidFill>
                  <a:prstClr val="black"/>
                </a:solidFill>
                <a:latin typeface="Arial"/>
                <a:ea typeface="Calibri"/>
              </a:rPr>
              <a:t>التوقعي</a:t>
            </a:r>
            <a:r>
              <a:rPr lang="ar-IQ" sz="3200" b="1" dirty="0">
                <a:solidFill>
                  <a:prstClr val="black"/>
                </a:solidFill>
                <a:latin typeface="Arial"/>
                <a:ea typeface="Calibri"/>
              </a:rPr>
              <a:t> او </a:t>
            </a:r>
            <a:r>
              <a:rPr lang="ar-IQ" sz="3200" b="1" dirty="0" smtClean="0">
                <a:solidFill>
                  <a:prstClr val="black"/>
                </a:solidFill>
                <a:latin typeface="Arial"/>
                <a:ea typeface="Calibri"/>
              </a:rPr>
              <a:t>القصدي</a:t>
            </a:r>
          </a:p>
          <a:p>
            <a:pPr lvl="0" algn="ctr"/>
            <a:r>
              <a:rPr lang="ar-IQ" sz="3200" b="1" dirty="0" smtClean="0">
                <a:solidFill>
                  <a:prstClr val="black"/>
                </a:solidFill>
                <a:latin typeface="Arial"/>
                <a:ea typeface="Calibri"/>
              </a:rPr>
              <a:t> </a:t>
            </a:r>
            <a:r>
              <a:rPr lang="ar-IQ" sz="3200" b="1" dirty="0">
                <a:solidFill>
                  <a:srgbClr val="333333"/>
                </a:solidFill>
                <a:latin typeface="droid arabic kufi"/>
              </a:rPr>
              <a:t>تولمان</a:t>
            </a:r>
            <a:r>
              <a:rPr lang="en-US" sz="3200" b="1" dirty="0">
                <a:solidFill>
                  <a:srgbClr val="333333"/>
                </a:solidFill>
                <a:latin typeface="droid arabic kufi"/>
              </a:rPr>
              <a:t>Edward </a:t>
            </a:r>
            <a:r>
              <a:rPr lang="en-US" sz="3200" b="1" dirty="0" err="1">
                <a:solidFill>
                  <a:srgbClr val="333333"/>
                </a:solidFill>
                <a:latin typeface="droid arabic kufi"/>
              </a:rPr>
              <a:t>Tolman</a:t>
            </a:r>
            <a:r>
              <a:rPr lang="en-US" sz="3200" b="1" dirty="0">
                <a:solidFill>
                  <a:srgbClr val="333333"/>
                </a:solidFill>
                <a:latin typeface="droid arabic kufi"/>
              </a:rPr>
              <a:t>  1986- 1959).</a:t>
            </a:r>
            <a:r>
              <a:rPr lang="ar-IQ" sz="3200" b="1" dirty="0">
                <a:solidFill>
                  <a:srgbClr val="333333"/>
                </a:solidFill>
                <a:latin typeface="droid arabic kufi"/>
              </a:rPr>
              <a:t>)</a:t>
            </a:r>
          </a:p>
          <a:p>
            <a:pPr lvl="0" algn="ctr"/>
            <a:endParaRPr lang="ar-IQ" sz="3200" b="1" dirty="0" smtClean="0">
              <a:solidFill>
                <a:prstClr val="black"/>
              </a:solidFill>
              <a:latin typeface="Arial"/>
              <a:ea typeface="Calibri"/>
            </a:endParaRPr>
          </a:p>
          <a:p>
            <a:pPr lvl="0" algn="ctr"/>
            <a:endParaRPr lang="ar-IQ" sz="3600" b="1" dirty="0">
              <a:solidFill>
                <a:prstClr val="black"/>
              </a:solidFill>
              <a:latin typeface="Arial"/>
              <a:ea typeface="Calibri"/>
            </a:endParaRPr>
          </a:p>
        </p:txBody>
      </p:sp>
    </p:spTree>
    <p:extLst>
      <p:ext uri="{BB962C8B-B14F-4D97-AF65-F5344CB8AC3E}">
        <p14:creationId xmlns:p14="http://schemas.microsoft.com/office/powerpoint/2010/main" val="14326585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044" y="116632"/>
            <a:ext cx="8784976" cy="6370975"/>
          </a:xfrm>
          <a:prstGeom prst="rect">
            <a:avLst/>
          </a:prstGeom>
        </p:spPr>
        <p:txBody>
          <a:bodyPr wrap="square">
            <a:spAutoFit/>
          </a:bodyPr>
          <a:lstStyle/>
          <a:p>
            <a:pPr algn="just"/>
            <a:r>
              <a:rPr lang="ar-IQ" sz="2400" b="1" dirty="0">
                <a:solidFill>
                  <a:srgbClr val="333333"/>
                </a:solidFill>
                <a:latin typeface="droid arabic kufi"/>
              </a:rPr>
              <a:t>تعرف هذه النظرية بعدة مسميات أخرى مثل نظرية التعلم </a:t>
            </a:r>
            <a:r>
              <a:rPr lang="ar-IQ" sz="2400" b="1" dirty="0" err="1">
                <a:solidFill>
                  <a:srgbClr val="333333"/>
                </a:solidFill>
                <a:latin typeface="droid arabic kufi"/>
              </a:rPr>
              <a:t>التوقعي</a:t>
            </a:r>
            <a:r>
              <a:rPr lang="ar-IQ" sz="2400" b="1" dirty="0">
                <a:solidFill>
                  <a:srgbClr val="333333"/>
                </a:solidFill>
                <a:latin typeface="droid arabic kufi"/>
              </a:rPr>
              <a:t>" </a:t>
            </a:r>
            <a:r>
              <a:rPr lang="en-US" sz="2400" b="1" dirty="0">
                <a:solidFill>
                  <a:srgbClr val="333333"/>
                </a:solidFill>
                <a:latin typeface="droid arabic kufi"/>
              </a:rPr>
              <a:t>Expectancy Learning Theory" </a:t>
            </a:r>
            <a:r>
              <a:rPr lang="ar-IQ" sz="2400" b="1" dirty="0">
                <a:solidFill>
                  <a:srgbClr val="333333"/>
                </a:solidFill>
                <a:latin typeface="droid arabic kufi"/>
              </a:rPr>
              <a:t>أو نظرية التعلم الإشاري" </a:t>
            </a:r>
            <a:r>
              <a:rPr lang="en-US" sz="2400" b="1" dirty="0">
                <a:solidFill>
                  <a:srgbClr val="333333"/>
                </a:solidFill>
                <a:latin typeface="droid arabic kufi"/>
              </a:rPr>
              <a:t>Sign Learning Theory" </a:t>
            </a:r>
            <a:r>
              <a:rPr lang="ar-IQ" sz="2400" b="1" dirty="0">
                <a:solidFill>
                  <a:srgbClr val="333333"/>
                </a:solidFill>
                <a:latin typeface="droid arabic kufi"/>
              </a:rPr>
              <a:t>أو السلوكية الغرضية أو القصدية "</a:t>
            </a:r>
            <a:r>
              <a:rPr lang="en-US" sz="2400" b="1" dirty="0" err="1">
                <a:solidFill>
                  <a:srgbClr val="333333"/>
                </a:solidFill>
                <a:latin typeface="droid arabic kufi"/>
              </a:rPr>
              <a:t>Purposiv</a:t>
            </a:r>
            <a:r>
              <a:rPr lang="en-US" sz="2400" b="1" dirty="0">
                <a:solidFill>
                  <a:srgbClr val="333333"/>
                </a:solidFill>
                <a:latin typeface="droid arabic kufi"/>
              </a:rPr>
              <a:t> Behaviorism". </a:t>
            </a:r>
            <a:r>
              <a:rPr lang="ar-IQ" sz="2400" b="1" dirty="0">
                <a:solidFill>
                  <a:srgbClr val="333333"/>
                </a:solidFill>
                <a:latin typeface="droid arabic kufi"/>
              </a:rPr>
              <a:t>وهي من النظريات الانتقائية التي حاولت التوفيق ما بين الترابطية السلوكية والنظريات المعرفية. ويعود الفضل في تطوير أفكار هذه النظرية إلى عالم النفس الأمريكي إدوارد </a:t>
            </a:r>
            <a:r>
              <a:rPr lang="ar-IQ" sz="2400" b="1" dirty="0" smtClean="0">
                <a:solidFill>
                  <a:srgbClr val="333333"/>
                </a:solidFill>
                <a:latin typeface="droid arabic kufi"/>
              </a:rPr>
              <a:t>تولمان</a:t>
            </a:r>
            <a:r>
              <a:rPr lang="en-US" sz="2400" b="1" dirty="0" smtClean="0">
                <a:solidFill>
                  <a:srgbClr val="333333"/>
                </a:solidFill>
                <a:latin typeface="droid arabic kufi"/>
              </a:rPr>
              <a:t>Edward </a:t>
            </a:r>
            <a:r>
              <a:rPr lang="en-US" sz="2400" b="1" dirty="0" err="1">
                <a:solidFill>
                  <a:srgbClr val="333333"/>
                </a:solidFill>
                <a:latin typeface="droid arabic kufi"/>
              </a:rPr>
              <a:t>Tolman</a:t>
            </a:r>
            <a:r>
              <a:rPr lang="en-US" sz="2400" b="1" dirty="0">
                <a:solidFill>
                  <a:srgbClr val="333333"/>
                </a:solidFill>
                <a:latin typeface="droid arabic kufi"/>
              </a:rPr>
              <a:t>  1986- </a:t>
            </a:r>
            <a:r>
              <a:rPr lang="en-US" sz="2400" b="1" dirty="0" smtClean="0">
                <a:solidFill>
                  <a:srgbClr val="333333"/>
                </a:solidFill>
                <a:latin typeface="droid arabic kufi"/>
              </a:rPr>
              <a:t>1959).</a:t>
            </a:r>
            <a:r>
              <a:rPr lang="ar-IQ" sz="2400" b="1" dirty="0" smtClean="0">
                <a:solidFill>
                  <a:srgbClr val="333333"/>
                </a:solidFill>
                <a:latin typeface="droid arabic kufi"/>
              </a:rPr>
              <a:t>)</a:t>
            </a:r>
          </a:p>
          <a:p>
            <a:pPr algn="just"/>
            <a:r>
              <a:rPr lang="ar-IQ" sz="2400" b="1" dirty="0" smtClean="0"/>
              <a:t> </a:t>
            </a:r>
            <a:r>
              <a:rPr lang="ar-IQ" sz="2400" b="1" dirty="0"/>
              <a:t>وبالرغم أن تولمان ابتدأ </a:t>
            </a:r>
            <a:r>
              <a:rPr lang="ar-IQ" sz="2400" b="1" dirty="0" err="1"/>
              <a:t>مسريته</a:t>
            </a:r>
            <a:r>
              <a:rPr lang="ar-IQ" sz="2400" b="1" dirty="0"/>
              <a:t> العلمية كأحد اعلام المدرسة السلوكية ، إلا أنه أخذ بالابتعاد عنها، من حيث أنه اعترض على اعتبار أن عملية التعلم مجرد تكوين ارتباطات </a:t>
            </a:r>
            <a:r>
              <a:rPr lang="ar-IQ" sz="2400" b="1" dirty="0" smtClean="0"/>
              <a:t>بين مثيرات </a:t>
            </a:r>
            <a:r>
              <a:rPr lang="ar-IQ" sz="2400" b="1" dirty="0"/>
              <a:t>واستجابات على نحو آلي </a:t>
            </a:r>
            <a:r>
              <a:rPr lang="ar-IQ" sz="2400" b="1" dirty="0" smtClean="0"/>
              <a:t>ميكانيكي تقوى </a:t>
            </a:r>
            <a:r>
              <a:rPr lang="ar-IQ" sz="2400" b="1" dirty="0"/>
              <a:t>او تضعف وفقا لآليات العقاب</a:t>
            </a:r>
            <a:r>
              <a:rPr lang="ar-IQ" sz="2400" b="1" dirty="0" smtClean="0">
                <a:solidFill>
                  <a:srgbClr val="333333"/>
                </a:solidFill>
                <a:latin typeface="droid arabic kufi"/>
              </a:rPr>
              <a:t> </a:t>
            </a:r>
            <a:r>
              <a:rPr lang="ar-IQ" sz="2400" b="1" dirty="0"/>
              <a:t>والتعزيز وفرص التدريب، وذلك </a:t>
            </a:r>
            <a:r>
              <a:rPr lang="ar-IQ" sz="2400" b="1" dirty="0" smtClean="0"/>
              <a:t>كما </a:t>
            </a:r>
            <a:r>
              <a:rPr lang="ar-IQ" sz="2400" b="1" dirty="0"/>
              <a:t>تفترض معظم نظريات الارتباط السلوكية؛ فهو يرى أن لعملية التعلم مظاهر معرفية ترتبط بالتوقعات والاعتقادات والإدراكات (1987,</a:t>
            </a:r>
            <a:r>
              <a:rPr lang="en-US" sz="2400" b="1" dirty="0"/>
              <a:t>Klein.( </a:t>
            </a:r>
            <a:r>
              <a:rPr lang="ar-IQ" sz="2400" b="1" dirty="0"/>
              <a:t>ففي الوقت الذي يحترم فيه تولمان الموضوعية السلوكية </a:t>
            </a:r>
            <a:r>
              <a:rPr lang="ar-IQ" sz="2400" b="1" dirty="0" err="1"/>
              <a:t>ومنهجيتها</a:t>
            </a:r>
            <a:r>
              <a:rPr lang="ar-IQ" sz="2400" b="1" dirty="0"/>
              <a:t> العلمية في دراسة السلوك والذي حاول الحفاظ عليها في نظريته، إلا أنه بالوقت نفسه مل يغفل المظاهر المعرفية السلوكية، لأنه اتجه إلى </a:t>
            </a:r>
            <a:r>
              <a:rPr lang="ar-IQ" sz="2400" b="1" dirty="0" smtClean="0"/>
              <a:t>تفسير عمليات </a:t>
            </a:r>
            <a:r>
              <a:rPr lang="ar-IQ" sz="2400" b="1" dirty="0"/>
              <a:t>التعلم بدلالة العمليات المعرفية مثل المعرفة </a:t>
            </a:r>
            <a:r>
              <a:rPr lang="ar-IQ" sz="2400" b="1" dirty="0" smtClean="0"/>
              <a:t>والتفكير </a:t>
            </a:r>
            <a:r>
              <a:rPr lang="ar-IQ" sz="2400" b="1" dirty="0"/>
              <a:t>والتخطيط والاستدلال والقصد والنية والتوقع والدوافع . وعليه فإن نظرية تولمان تصنف ضمن النظريات السلوكية المعرفية، وهي ما تسمى بالسلوكية </a:t>
            </a:r>
            <a:r>
              <a:rPr lang="ar-IQ" sz="2400" b="1" dirty="0" smtClean="0"/>
              <a:t> الغرضية او القصدية .</a:t>
            </a:r>
            <a:endParaRPr lang="en-US" sz="2400" b="1" dirty="0"/>
          </a:p>
        </p:txBody>
      </p:sp>
    </p:spTree>
    <p:extLst>
      <p:ext uri="{BB962C8B-B14F-4D97-AF65-F5344CB8AC3E}">
        <p14:creationId xmlns:p14="http://schemas.microsoft.com/office/powerpoint/2010/main" val="2725736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كل بيضاوي 1"/>
          <p:cNvSpPr/>
          <p:nvPr/>
        </p:nvSpPr>
        <p:spPr>
          <a:xfrm>
            <a:off x="2987824" y="2852936"/>
            <a:ext cx="2232248" cy="115212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sz="2000" b="1" dirty="0" smtClean="0">
                <a:solidFill>
                  <a:srgbClr val="FF0000"/>
                </a:solidFill>
              </a:rPr>
              <a:t>النسق </a:t>
            </a:r>
            <a:r>
              <a:rPr lang="ar-IQ" sz="2000" b="1" dirty="0" err="1" smtClean="0">
                <a:solidFill>
                  <a:srgbClr val="FF0000"/>
                </a:solidFill>
              </a:rPr>
              <a:t>المفاهيمي</a:t>
            </a:r>
            <a:r>
              <a:rPr lang="ar-IQ" sz="2000" b="1" dirty="0" smtClean="0">
                <a:solidFill>
                  <a:srgbClr val="FF0000"/>
                </a:solidFill>
              </a:rPr>
              <a:t> لنظرية </a:t>
            </a:r>
            <a:r>
              <a:rPr lang="ar-IQ" sz="2000" b="1" dirty="0" err="1" smtClean="0">
                <a:solidFill>
                  <a:srgbClr val="FF0000"/>
                </a:solidFill>
              </a:rPr>
              <a:t>الجشتالت</a:t>
            </a:r>
            <a:r>
              <a:rPr lang="ar-IQ" sz="2000" b="1" dirty="0" smtClean="0">
                <a:solidFill>
                  <a:srgbClr val="FF0000"/>
                </a:solidFill>
              </a:rPr>
              <a:t> </a:t>
            </a:r>
            <a:endParaRPr lang="en-US" sz="2000" b="1" dirty="0">
              <a:solidFill>
                <a:srgbClr val="FF0000"/>
              </a:solidFill>
            </a:endParaRPr>
          </a:p>
        </p:txBody>
      </p:sp>
      <p:sp>
        <p:nvSpPr>
          <p:cNvPr id="3" name="مستطيل 2"/>
          <p:cNvSpPr/>
          <p:nvPr/>
        </p:nvSpPr>
        <p:spPr>
          <a:xfrm rot="1763095">
            <a:off x="6444208" y="548680"/>
            <a:ext cx="2376264" cy="106711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sz="2400" b="1" dirty="0" err="1" smtClean="0"/>
              <a:t>الجشتالت</a:t>
            </a:r>
            <a:r>
              <a:rPr lang="ar-IQ" sz="2400" b="1" dirty="0" smtClean="0"/>
              <a:t> : مصطلح </a:t>
            </a:r>
            <a:r>
              <a:rPr lang="ar-IQ" sz="2400" b="1" dirty="0" err="1" smtClean="0"/>
              <a:t>بالالمانية</a:t>
            </a:r>
            <a:r>
              <a:rPr lang="ar-IQ" sz="2400" b="1" dirty="0" smtClean="0"/>
              <a:t> يراد به البنية </a:t>
            </a:r>
            <a:endParaRPr lang="en-US" sz="2400" b="1" dirty="0"/>
          </a:p>
        </p:txBody>
      </p:sp>
      <p:sp>
        <p:nvSpPr>
          <p:cNvPr id="4" name="مستطيل 3"/>
          <p:cNvSpPr/>
          <p:nvPr/>
        </p:nvSpPr>
        <p:spPr>
          <a:xfrm>
            <a:off x="3383012" y="34340"/>
            <a:ext cx="2520280" cy="1283142"/>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ar-IQ" sz="2000" b="1" dirty="0" smtClean="0">
                <a:solidFill>
                  <a:schemeClr val="tx1"/>
                </a:solidFill>
              </a:rPr>
              <a:t>البنية : مجموعة  من العناصر مترابطة بقوانين داخلية تحكمها ديناميكية الوظيفة </a:t>
            </a:r>
            <a:endParaRPr lang="en-US" sz="2000" b="1" dirty="0">
              <a:solidFill>
                <a:schemeClr val="tx1"/>
              </a:solidFill>
            </a:endParaRPr>
          </a:p>
        </p:txBody>
      </p:sp>
      <p:sp>
        <p:nvSpPr>
          <p:cNvPr id="6" name="مستطيل 5"/>
          <p:cNvSpPr/>
          <p:nvPr/>
        </p:nvSpPr>
        <p:spPr>
          <a:xfrm rot="19494255">
            <a:off x="43765" y="675910"/>
            <a:ext cx="2952328" cy="128314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IQ" sz="2000" b="1" dirty="0" smtClean="0"/>
              <a:t>الاستبصار : الفهم الدقيق لعناصر البنية من خلال ادراك العلاقات القائمة بين اجزائها واعادة تركيبها </a:t>
            </a:r>
            <a:endParaRPr lang="en-US" sz="2000" b="1" dirty="0"/>
          </a:p>
        </p:txBody>
      </p:sp>
      <p:sp>
        <p:nvSpPr>
          <p:cNvPr id="7" name="مستطيل 6"/>
          <p:cNvSpPr/>
          <p:nvPr/>
        </p:nvSpPr>
        <p:spPr>
          <a:xfrm rot="20622581">
            <a:off x="6455031" y="2610246"/>
            <a:ext cx="2448272" cy="129614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2000" b="1" dirty="0" smtClean="0"/>
              <a:t>التنظيم : هو العملية التي بواسطتها يتم الكشف عن العلاقة بين اجزاء </a:t>
            </a:r>
            <a:r>
              <a:rPr lang="ar-IQ" sz="2000" b="1" dirty="0" err="1" smtClean="0"/>
              <a:t>الجشتالت</a:t>
            </a:r>
            <a:r>
              <a:rPr lang="ar-IQ" sz="2000" b="1" dirty="0" smtClean="0"/>
              <a:t> </a:t>
            </a:r>
            <a:endParaRPr lang="en-US" sz="2000" b="1" dirty="0"/>
          </a:p>
        </p:txBody>
      </p:sp>
      <p:sp>
        <p:nvSpPr>
          <p:cNvPr id="8" name="مستطيل 7"/>
          <p:cNvSpPr/>
          <p:nvPr/>
        </p:nvSpPr>
        <p:spPr>
          <a:xfrm rot="20188209">
            <a:off x="6064098" y="4520376"/>
            <a:ext cx="2808312" cy="157914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sz="2000" b="1" dirty="0" smtClean="0"/>
              <a:t>الفهم والمعنى : يتحقق عندما تستطيع الذات عن طريق الاستبصار فهم ومعنى البنية والانتقال من الغموض الى الوضوح </a:t>
            </a:r>
            <a:endParaRPr lang="en-US" sz="2000" b="1" dirty="0"/>
          </a:p>
        </p:txBody>
      </p:sp>
      <p:sp>
        <p:nvSpPr>
          <p:cNvPr id="9" name="مستطيل 8"/>
          <p:cNvSpPr/>
          <p:nvPr/>
        </p:nvSpPr>
        <p:spPr>
          <a:xfrm>
            <a:off x="2699792" y="5013176"/>
            <a:ext cx="2808312" cy="136815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IQ" sz="2000" b="1" dirty="0" smtClean="0"/>
              <a:t>الدافعية الاصلية : الاسباب الداخلية </a:t>
            </a:r>
            <a:r>
              <a:rPr lang="ar-IQ" sz="2000" b="1" dirty="0" err="1" smtClean="0"/>
              <a:t>المترابظ</a:t>
            </a:r>
            <a:r>
              <a:rPr lang="ar-IQ" sz="2000" b="1" dirty="0" smtClean="0"/>
              <a:t> بذات المتعلم وهي اكثر قوة من المثيرات الخارجية </a:t>
            </a:r>
            <a:endParaRPr lang="en-US" sz="2000" b="1" dirty="0"/>
          </a:p>
        </p:txBody>
      </p:sp>
      <p:sp>
        <p:nvSpPr>
          <p:cNvPr id="10" name="مستطيل 9"/>
          <p:cNvSpPr/>
          <p:nvPr/>
        </p:nvSpPr>
        <p:spPr>
          <a:xfrm rot="3570885">
            <a:off x="-59629" y="3373156"/>
            <a:ext cx="2762261" cy="1527963"/>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IQ" sz="2000" dirty="0" smtClean="0"/>
              <a:t>اعادة التنظيم : يحتمل على فعل الذات قبل البنية من خلال </a:t>
            </a:r>
            <a:r>
              <a:rPr lang="ar-IQ" sz="2000" dirty="0" err="1" smtClean="0"/>
              <a:t>اعلدة</a:t>
            </a:r>
            <a:r>
              <a:rPr lang="ar-IQ" sz="2000" dirty="0" smtClean="0"/>
              <a:t> تنظيم مكونات البنية حسب خصائص الذات </a:t>
            </a:r>
            <a:endParaRPr lang="en-US" sz="2000" dirty="0"/>
          </a:p>
        </p:txBody>
      </p:sp>
      <p:cxnSp>
        <p:nvCxnSpPr>
          <p:cNvPr id="12" name="رابط كسهم مستقيم 11"/>
          <p:cNvCxnSpPr>
            <a:stCxn id="2" idx="0"/>
          </p:cNvCxnSpPr>
          <p:nvPr/>
        </p:nvCxnSpPr>
        <p:spPr>
          <a:xfrm flipV="1">
            <a:off x="4103948" y="1317481"/>
            <a:ext cx="108012" cy="153545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4" name="رابط كسهم مستقيم 13"/>
          <p:cNvCxnSpPr>
            <a:stCxn id="2" idx="7"/>
          </p:cNvCxnSpPr>
          <p:nvPr/>
        </p:nvCxnSpPr>
        <p:spPr>
          <a:xfrm flipV="1">
            <a:off x="4893167" y="1317481"/>
            <a:ext cx="1839073" cy="170418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6" name="رابط كسهم مستقيم 15"/>
          <p:cNvCxnSpPr>
            <a:stCxn id="2" idx="6"/>
          </p:cNvCxnSpPr>
          <p:nvPr/>
        </p:nvCxnSpPr>
        <p:spPr>
          <a:xfrm>
            <a:off x="5220072" y="3429000"/>
            <a:ext cx="1296144"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8" name="رابط كسهم مستقيم 17"/>
          <p:cNvCxnSpPr>
            <a:stCxn id="2" idx="5"/>
          </p:cNvCxnSpPr>
          <p:nvPr/>
        </p:nvCxnSpPr>
        <p:spPr>
          <a:xfrm>
            <a:off x="4893167" y="3836339"/>
            <a:ext cx="1623049" cy="103282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1" name="رابط كسهم مستقيم 20"/>
          <p:cNvCxnSpPr>
            <a:stCxn id="2" idx="4"/>
          </p:cNvCxnSpPr>
          <p:nvPr/>
        </p:nvCxnSpPr>
        <p:spPr>
          <a:xfrm flipH="1">
            <a:off x="3635896" y="4005064"/>
            <a:ext cx="468052" cy="100811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4" name="رابط كسهم مستقيم 23"/>
          <p:cNvCxnSpPr>
            <a:stCxn id="2" idx="2"/>
            <a:endCxn id="10" idx="0"/>
          </p:cNvCxnSpPr>
          <p:nvPr/>
        </p:nvCxnSpPr>
        <p:spPr>
          <a:xfrm flipH="1">
            <a:off x="1979870" y="3429000"/>
            <a:ext cx="1007954" cy="32055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6" name="رابط كسهم مستقيم 25"/>
          <p:cNvCxnSpPr>
            <a:stCxn id="2" idx="1"/>
            <a:endCxn id="6" idx="2"/>
          </p:cNvCxnSpPr>
          <p:nvPr/>
        </p:nvCxnSpPr>
        <p:spPr>
          <a:xfrm flipH="1" flipV="1">
            <a:off x="1888797" y="1842409"/>
            <a:ext cx="1425932" cy="117925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8946162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0952" y="404664"/>
            <a:ext cx="8712968" cy="6001643"/>
          </a:xfrm>
          <a:prstGeom prst="rect">
            <a:avLst/>
          </a:prstGeom>
        </p:spPr>
        <p:txBody>
          <a:bodyPr wrap="square">
            <a:spAutoFit/>
          </a:bodyPr>
          <a:lstStyle/>
          <a:p>
            <a:r>
              <a:rPr lang="ar-IQ" sz="2400" b="1" dirty="0" smtClean="0">
                <a:solidFill>
                  <a:srgbClr val="FF0000"/>
                </a:solidFill>
              </a:rPr>
              <a:t>- السمات </a:t>
            </a:r>
            <a:r>
              <a:rPr lang="ar-IQ" sz="2400" b="1" dirty="0">
                <a:solidFill>
                  <a:srgbClr val="FF0000"/>
                </a:solidFill>
              </a:rPr>
              <a:t>الرئيسية للسلوكية القصدية </a:t>
            </a:r>
            <a:r>
              <a:rPr lang="en-US" sz="2400" b="1" dirty="0">
                <a:solidFill>
                  <a:srgbClr val="FF0000"/>
                </a:solidFill>
              </a:rPr>
              <a:t>Features Basic: </a:t>
            </a:r>
            <a:r>
              <a:rPr lang="ar-IQ" sz="2400" b="1" dirty="0" smtClean="0">
                <a:solidFill>
                  <a:srgbClr val="FF0000"/>
                </a:solidFill>
              </a:rPr>
              <a:t>:</a:t>
            </a:r>
          </a:p>
          <a:p>
            <a:r>
              <a:rPr lang="ar-IQ" sz="2400" b="1" dirty="0" smtClean="0"/>
              <a:t>تستند </a:t>
            </a:r>
            <a:r>
              <a:rPr lang="ar-IQ" sz="2400" b="1" dirty="0"/>
              <a:t>السلوكية القصدية إلى عدد من الافتراضات والتي </a:t>
            </a:r>
            <a:r>
              <a:rPr lang="ar-IQ" sz="2400" b="1" dirty="0" smtClean="0"/>
              <a:t>تمثل </a:t>
            </a:r>
            <a:r>
              <a:rPr lang="ar-IQ" sz="2400" b="1" dirty="0"/>
              <a:t>في حد ذاتها </a:t>
            </a:r>
            <a:r>
              <a:rPr lang="ar-IQ" sz="2400" b="1" dirty="0" smtClean="0"/>
              <a:t>سمات </a:t>
            </a:r>
            <a:r>
              <a:rPr lang="ar-IQ" sz="2400" b="1" dirty="0"/>
              <a:t>أو مميزات لهذه النظرية تتمثل </a:t>
            </a:r>
            <a:r>
              <a:rPr lang="ar-IQ" sz="2400" b="1" dirty="0" smtClean="0"/>
              <a:t>بالآتي </a:t>
            </a:r>
            <a:r>
              <a:rPr lang="ar-IQ" sz="2400" b="1" dirty="0"/>
              <a:t>: </a:t>
            </a:r>
            <a:endParaRPr lang="ar-IQ" sz="2400" b="1" dirty="0" smtClean="0"/>
          </a:p>
          <a:p>
            <a:r>
              <a:rPr lang="ar-IQ" sz="2400" b="1" dirty="0" smtClean="0">
                <a:solidFill>
                  <a:srgbClr val="FF0000"/>
                </a:solidFill>
              </a:rPr>
              <a:t>أولا</a:t>
            </a:r>
            <a:r>
              <a:rPr lang="ar-IQ" sz="2400" b="1" dirty="0">
                <a:solidFill>
                  <a:srgbClr val="FF0000"/>
                </a:solidFill>
              </a:rPr>
              <a:t>: هي إحدى النظريات السلوكية التي تعنى بالسلوك الموضوعي وليس بالخبرة الشعورية، فهي تعنى بأثر </a:t>
            </a:r>
            <a:r>
              <a:rPr lang="ar-IQ" sz="2400" b="1" dirty="0" smtClean="0">
                <a:solidFill>
                  <a:srgbClr val="FF0000"/>
                </a:solidFill>
              </a:rPr>
              <a:t>المثيرات </a:t>
            </a:r>
            <a:r>
              <a:rPr lang="ar-IQ" sz="2400" b="1" dirty="0">
                <a:solidFill>
                  <a:srgbClr val="FF0000"/>
                </a:solidFill>
              </a:rPr>
              <a:t>الخارجية في السلوك، وليس </a:t>
            </a:r>
            <a:r>
              <a:rPr lang="ar-IQ" sz="2400" b="1" dirty="0" smtClean="0">
                <a:solidFill>
                  <a:srgbClr val="FF0000"/>
                </a:solidFill>
              </a:rPr>
              <a:t>بما </a:t>
            </a:r>
            <a:r>
              <a:rPr lang="ar-IQ" sz="2400" b="1" dirty="0">
                <a:solidFill>
                  <a:srgbClr val="FF0000"/>
                </a:solidFill>
              </a:rPr>
              <a:t>يستدل عليه من آثار للسلوك </a:t>
            </a:r>
            <a:r>
              <a:rPr lang="ar-IQ" sz="2400" b="1" dirty="0" smtClean="0">
                <a:solidFill>
                  <a:srgbClr val="FF0000"/>
                </a:solidFill>
              </a:rPr>
              <a:t>.</a:t>
            </a:r>
          </a:p>
          <a:p>
            <a:r>
              <a:rPr lang="ar-IQ" sz="2400" b="1" dirty="0" smtClean="0"/>
              <a:t> </a:t>
            </a:r>
            <a:r>
              <a:rPr lang="ar-IQ" sz="2400" b="1" dirty="0">
                <a:solidFill>
                  <a:srgbClr val="FF0000"/>
                </a:solidFill>
              </a:rPr>
              <a:t>ثانيا: تعنى بالطريقة التي </a:t>
            </a:r>
            <a:r>
              <a:rPr lang="ar-IQ" sz="2400" b="1" dirty="0" smtClean="0">
                <a:solidFill>
                  <a:srgbClr val="FF0000"/>
                </a:solidFill>
              </a:rPr>
              <a:t>يتغير </a:t>
            </a:r>
            <a:r>
              <a:rPr lang="ar-IQ" sz="2400" b="1" dirty="0">
                <a:solidFill>
                  <a:srgbClr val="FF0000"/>
                </a:solidFill>
              </a:rPr>
              <a:t>فيها السلوك تبعا </a:t>
            </a:r>
            <a:r>
              <a:rPr lang="ar-IQ" sz="2400" b="1" dirty="0" smtClean="0">
                <a:solidFill>
                  <a:srgbClr val="FF0000"/>
                </a:solidFill>
              </a:rPr>
              <a:t>لتغير الخبرة </a:t>
            </a:r>
            <a:r>
              <a:rPr lang="ar-IQ" sz="2400" b="1" dirty="0">
                <a:solidFill>
                  <a:srgbClr val="FF0000"/>
                </a:solidFill>
              </a:rPr>
              <a:t>عن العامل الخارجي، وبذلك فهي تحاول </a:t>
            </a:r>
            <a:r>
              <a:rPr lang="ar-IQ" sz="2400" b="1" dirty="0" smtClean="0">
                <a:solidFill>
                  <a:srgbClr val="FF0000"/>
                </a:solidFill>
              </a:rPr>
              <a:t>تفسير عملية </a:t>
            </a:r>
            <a:r>
              <a:rPr lang="ar-IQ" sz="2400" b="1" dirty="0">
                <a:solidFill>
                  <a:srgbClr val="FF0000"/>
                </a:solidFill>
              </a:rPr>
              <a:t>التعلم بدلالة </a:t>
            </a:r>
            <a:r>
              <a:rPr lang="ar-IQ" sz="2400" b="1" dirty="0" smtClean="0">
                <a:solidFill>
                  <a:srgbClr val="FF0000"/>
                </a:solidFill>
              </a:rPr>
              <a:t>التغيرات </a:t>
            </a:r>
            <a:r>
              <a:rPr lang="ar-IQ" sz="2400" b="1" dirty="0">
                <a:solidFill>
                  <a:srgbClr val="FF0000"/>
                </a:solidFill>
              </a:rPr>
              <a:t>التي تطرأ على الخبرات المرتبطة بالعامل الخارجي </a:t>
            </a:r>
            <a:r>
              <a:rPr lang="ar-IQ" sz="2400" b="1" dirty="0" smtClean="0"/>
              <a:t>.</a:t>
            </a:r>
          </a:p>
          <a:p>
            <a:r>
              <a:rPr lang="ar-IQ" sz="2400" b="1" dirty="0" smtClean="0"/>
              <a:t> </a:t>
            </a:r>
            <a:r>
              <a:rPr lang="ar-IQ" sz="2400" b="1" dirty="0">
                <a:solidFill>
                  <a:srgbClr val="FF0000"/>
                </a:solidFill>
              </a:rPr>
              <a:t>ثالثا: تعنى بالأهداف والغايات التي تفرض سلوكا ما وتوجهه ؛ فهي تفترض أن السلوك موجه </a:t>
            </a:r>
            <a:r>
              <a:rPr lang="ar-IQ" sz="2400" b="1" dirty="0" err="1">
                <a:solidFill>
                  <a:srgbClr val="FF0000"/>
                </a:solidFill>
              </a:rPr>
              <a:t>هدفيا</a:t>
            </a:r>
            <a:r>
              <a:rPr lang="ar-IQ" sz="2400" b="1" dirty="0">
                <a:solidFill>
                  <a:srgbClr val="FF0000"/>
                </a:solidFill>
              </a:rPr>
              <a:t> لتحقيق شيء أو تجنب شيء </a:t>
            </a:r>
            <a:r>
              <a:rPr lang="ar-IQ" sz="2400" b="1" dirty="0" smtClean="0">
                <a:solidFill>
                  <a:srgbClr val="FF0000"/>
                </a:solidFill>
              </a:rPr>
              <a:t>ما .</a:t>
            </a:r>
          </a:p>
          <a:p>
            <a:r>
              <a:rPr lang="ar-IQ" sz="2400" b="1" dirty="0" smtClean="0">
                <a:solidFill>
                  <a:srgbClr val="FF0000"/>
                </a:solidFill>
              </a:rPr>
              <a:t>- قصدية </a:t>
            </a:r>
            <a:r>
              <a:rPr lang="ar-IQ" sz="2400" b="1" dirty="0">
                <a:solidFill>
                  <a:srgbClr val="FF0000"/>
                </a:solidFill>
              </a:rPr>
              <a:t>السلوك </a:t>
            </a:r>
            <a:r>
              <a:rPr lang="en-US" sz="2400" b="1" dirty="0">
                <a:solidFill>
                  <a:srgbClr val="FF0000"/>
                </a:solidFill>
              </a:rPr>
              <a:t>behavior Purposive: </a:t>
            </a:r>
            <a:r>
              <a:rPr lang="ar-IQ" sz="2400" b="1" dirty="0" smtClean="0">
                <a:solidFill>
                  <a:srgbClr val="FF0000"/>
                </a:solidFill>
              </a:rPr>
              <a:t> :</a:t>
            </a:r>
          </a:p>
          <a:p>
            <a:pPr algn="just"/>
            <a:r>
              <a:rPr lang="ar-IQ" sz="2400" b="1" dirty="0" smtClean="0"/>
              <a:t>لقد </a:t>
            </a:r>
            <a:r>
              <a:rPr lang="ar-IQ" sz="2400" b="1" dirty="0"/>
              <a:t>اعترض تولمان على افتراضات النظريات الارتباطية السلوكية التي ترى أن التعلم هو </a:t>
            </a:r>
            <a:r>
              <a:rPr lang="ar-IQ" sz="2400" b="1" dirty="0" smtClean="0"/>
              <a:t>بمثابة </a:t>
            </a:r>
            <a:r>
              <a:rPr lang="ar-IQ" sz="2400" b="1" dirty="0"/>
              <a:t>عملية تشكيل ارتباطات </a:t>
            </a:r>
            <a:r>
              <a:rPr lang="ar-IQ" sz="2400" b="1" dirty="0" smtClean="0"/>
              <a:t>بين مثيرات </a:t>
            </a:r>
            <a:r>
              <a:rPr lang="ar-IQ" sz="2400" b="1" dirty="0"/>
              <a:t>واستجابات؛ فهو يرفض فكرة اعتبار أن السلوك هو مجرد مجموعة استجابات فورية </a:t>
            </a:r>
            <a:r>
              <a:rPr lang="ar-IQ" sz="2400" b="1" dirty="0" smtClean="0"/>
              <a:t>لمثيرات</a:t>
            </a:r>
            <a:r>
              <a:rPr lang="ar-IQ" sz="2400" b="1" dirty="0"/>
              <a:t>، </a:t>
            </a:r>
            <a:r>
              <a:rPr lang="ar-IQ" sz="2400" b="1" dirty="0" smtClean="0"/>
              <a:t>وإنما </a:t>
            </a:r>
            <a:r>
              <a:rPr lang="ar-IQ" sz="2400" b="1" dirty="0"/>
              <a:t>يؤكد على العلاقة ما </a:t>
            </a:r>
            <a:r>
              <a:rPr lang="ar-IQ" sz="2400" b="1" dirty="0" smtClean="0"/>
              <a:t>بين </a:t>
            </a:r>
            <a:r>
              <a:rPr lang="ar-IQ" sz="2400" b="1" dirty="0"/>
              <a:t>السلوك والأهداف . ففي هذا الصدد يقول تولمان "إننا لا نستجيب على نحو آلي مباشر</a:t>
            </a:r>
            <a:endParaRPr lang="en-US" sz="2400" b="1" dirty="0"/>
          </a:p>
        </p:txBody>
      </p:sp>
    </p:spTree>
    <p:extLst>
      <p:ext uri="{BB962C8B-B14F-4D97-AF65-F5344CB8AC3E}">
        <p14:creationId xmlns:p14="http://schemas.microsoft.com/office/powerpoint/2010/main" val="5677576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92696"/>
            <a:ext cx="8496944" cy="6001643"/>
          </a:xfrm>
          <a:prstGeom prst="rect">
            <a:avLst/>
          </a:prstGeom>
        </p:spPr>
        <p:txBody>
          <a:bodyPr wrap="square">
            <a:spAutoFit/>
          </a:bodyPr>
          <a:lstStyle/>
          <a:p>
            <a:r>
              <a:rPr lang="ar-IQ" sz="2400" b="1" dirty="0"/>
              <a:t>إلى </a:t>
            </a:r>
            <a:r>
              <a:rPr lang="ar-IQ" sz="2400" b="1" dirty="0" smtClean="0"/>
              <a:t>المثيرات </a:t>
            </a:r>
            <a:r>
              <a:rPr lang="ar-IQ" sz="2400" b="1" dirty="0"/>
              <a:t>ولكننا نعمل وفقا لمعتقداتنا وادراكاتنا وتوقعاتنا حول الأهداف والغايات التي نسعى إليها". ويرى تولمان إن </a:t>
            </a:r>
            <a:r>
              <a:rPr lang="ar-IQ" sz="2400" b="1" dirty="0" smtClean="0"/>
              <a:t>المثيرات </a:t>
            </a:r>
            <a:r>
              <a:rPr lang="ar-IQ" sz="2400" b="1" dirty="0"/>
              <a:t>لا تستدعي الاستجابات على نحو مباشر، ولكن تقود الكائن الحي إلى حيث توجد الأهداف، وتحدد في كل خطوة </a:t>
            </a:r>
            <a:r>
              <a:rPr lang="ar-IQ" sz="2400" b="1" dirty="0" smtClean="0"/>
              <a:t>ماهي </a:t>
            </a:r>
            <a:r>
              <a:rPr lang="ar-IQ" sz="2400" b="1" dirty="0"/>
              <a:t>الوسائل المناسبة للوصول إلى مثل تلك الأهداف، وبذلك فإن عملية البحث عن الأهداف هي التي تعطي السلوك الوحدة والمعنى. ففي الوقت الذي نوجه فيه جهودنا وانشطتنا نحو الهدف المطلوب فإننا قد </a:t>
            </a:r>
            <a:r>
              <a:rPr lang="ar-IQ" sz="2400" b="1" dirty="0" smtClean="0"/>
              <a:t>نغير </a:t>
            </a:r>
            <a:r>
              <a:rPr lang="ar-IQ" sz="2400" b="1" dirty="0"/>
              <a:t>في وسائلنا وأساليبنا مع الحفاظ على نفس الهدف. وهكذا فإن عملية التنبؤ بالسلوك لا </a:t>
            </a:r>
            <a:r>
              <a:rPr lang="ar-IQ" sz="2400" b="1" dirty="0" smtClean="0"/>
              <a:t>يمكن </a:t>
            </a:r>
            <a:r>
              <a:rPr lang="ar-IQ" sz="2400" b="1" dirty="0"/>
              <a:t>أن تحدث على أساس معرفة الحوادث القبلية أو البعدية المترتبة عليه </a:t>
            </a:r>
            <a:r>
              <a:rPr lang="ar-IQ" sz="2400" b="1" dirty="0" smtClean="0"/>
              <a:t>كما </a:t>
            </a:r>
            <a:r>
              <a:rPr lang="ar-IQ" sz="2400" b="1" dirty="0"/>
              <a:t>هو الحال في نظرية الاشراط </a:t>
            </a:r>
            <a:r>
              <a:rPr lang="ar-IQ" sz="2400" b="1" dirty="0" smtClean="0"/>
              <a:t>الإجرائي، وإنما </a:t>
            </a:r>
            <a:r>
              <a:rPr lang="ar-IQ" sz="2400" b="1" dirty="0"/>
              <a:t>يصبح من الضروري تحديد الهدف الذي يسعى إليه الفرد بالإضافة إلى </a:t>
            </a:r>
            <a:r>
              <a:rPr lang="ar-IQ" sz="2400" b="1" dirty="0" smtClean="0"/>
              <a:t>المثيرات </a:t>
            </a:r>
            <a:r>
              <a:rPr lang="ar-IQ" sz="2400" b="1" dirty="0"/>
              <a:t>التي يواجهها في محاولاته لتحقيق ذلك الهدف </a:t>
            </a:r>
            <a:r>
              <a:rPr lang="ar-IQ" sz="2400" b="1" dirty="0" smtClean="0"/>
              <a:t>اعتمادا </a:t>
            </a:r>
            <a:r>
              <a:rPr lang="ar-IQ" sz="2400" b="1" dirty="0"/>
              <a:t>على ما سبق، سميت نظرية تولمان بالسلوكية القصدية لأنها تدرس السلوك المنظم حول الهدف، ففي هذا الصدد يقول تولمان ( </a:t>
            </a:r>
            <a:r>
              <a:rPr lang="ar-IQ" sz="2400" b="1" dirty="0">
                <a:solidFill>
                  <a:srgbClr val="FF0000"/>
                </a:solidFill>
              </a:rPr>
              <a:t>ان السلوك نشاط موجه </a:t>
            </a:r>
            <a:r>
              <a:rPr lang="ar-IQ" sz="2400" b="1" dirty="0" err="1">
                <a:solidFill>
                  <a:srgbClr val="FF0000"/>
                </a:solidFill>
              </a:rPr>
              <a:t>هدفيا</a:t>
            </a:r>
            <a:r>
              <a:rPr lang="ar-IQ" sz="2400" b="1" dirty="0">
                <a:solidFill>
                  <a:srgbClr val="FF0000"/>
                </a:solidFill>
              </a:rPr>
              <a:t> </a:t>
            </a:r>
            <a:r>
              <a:rPr lang="ar-IQ" sz="2400" b="1" dirty="0" smtClean="0"/>
              <a:t>)" </a:t>
            </a:r>
            <a:r>
              <a:rPr lang="en-US" sz="2400" b="1" dirty="0"/>
              <a:t>action directed- goal as Behavior " ، </a:t>
            </a:r>
            <a:r>
              <a:rPr lang="ar-IQ" sz="2400" b="1" dirty="0"/>
              <a:t>ويفترض أن افضل وصف للسلوك ليس من خلال ذكر الحركات أو الاستجابات ولكن من خلال الفعل. ويدلل على ذلك بقوله بأن فلان يتسوق أو يشرب أو يركض أو يقرأ... لأن تحقيق الأهداف أو الغايات ليس النهاية الحتمية لسلسلة من الحركات العضلية، وإمنا هي نتاج الفعل أو </a:t>
            </a:r>
            <a:r>
              <a:rPr lang="ar-IQ" sz="2400" b="1" dirty="0" smtClean="0"/>
              <a:t>السلوك.</a:t>
            </a:r>
            <a:endParaRPr lang="en-US" sz="2400" b="1" dirty="0"/>
          </a:p>
        </p:txBody>
      </p:sp>
    </p:spTree>
    <p:extLst>
      <p:ext uri="{BB962C8B-B14F-4D97-AF65-F5344CB8AC3E}">
        <p14:creationId xmlns:p14="http://schemas.microsoft.com/office/powerpoint/2010/main" val="32661906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23489"/>
            <a:ext cx="8712968" cy="6370975"/>
          </a:xfrm>
          <a:prstGeom prst="rect">
            <a:avLst/>
          </a:prstGeom>
        </p:spPr>
        <p:txBody>
          <a:bodyPr wrap="square">
            <a:spAutoFit/>
          </a:bodyPr>
          <a:lstStyle/>
          <a:p>
            <a:pPr lvl="0" algn="just"/>
            <a:r>
              <a:rPr lang="ar-IQ" sz="2400" b="1" dirty="0">
                <a:solidFill>
                  <a:prstClr val="black"/>
                </a:solidFill>
              </a:rPr>
              <a:t>ومن هذا المنطلق، ينظر تولمان إلى السلوك على أنه سهل الانقياد ويمتاز بالمرونة </a:t>
            </a:r>
            <a:r>
              <a:rPr lang="en-US" sz="2400" b="1" dirty="0">
                <a:solidFill>
                  <a:prstClr val="black"/>
                </a:solidFill>
              </a:rPr>
              <a:t>Docile )</a:t>
            </a:r>
            <a:r>
              <a:rPr lang="ar-IQ" sz="2400" b="1" dirty="0">
                <a:solidFill>
                  <a:prstClr val="black"/>
                </a:solidFill>
              </a:rPr>
              <a:t> ) حيث أنه قابل للتغير تبعا لتغير الظروف، إذ أن طريقة تحقيق الهدف تعتمد على ما هو متوفر من الوسائل. فعلى سبيل المثال، إذا لم تكن قادرا على قيادة سيارتك إلى السوق، فبإمكانك اللجوء إلى وسيلة أخرى لتحقيق هذا الغرض مثل ركوب الباص أو استئجار سيارة أجرة أو السير على الأقدام إلى ذلك المكان . إن افتراض أن السلوك سهل الانقياد "</a:t>
            </a:r>
            <a:r>
              <a:rPr lang="en-US" sz="2400" b="1" dirty="0">
                <a:solidFill>
                  <a:prstClr val="black"/>
                </a:solidFill>
              </a:rPr>
              <a:t>Behavior of Docility " </a:t>
            </a:r>
            <a:r>
              <a:rPr lang="ar-IQ" sz="2400" b="1" dirty="0">
                <a:solidFill>
                  <a:prstClr val="black"/>
                </a:solidFill>
              </a:rPr>
              <a:t>يعني بالضرورة تحليل هذا السلوك بدلالة الأفعال والأنشطة على المستوى الكلي وليس بدلالة الحركات، لأن مثل هذه الأفعال هي في الأصل موجهة </a:t>
            </a:r>
            <a:r>
              <a:rPr lang="ar-IQ" sz="2400" b="1" dirty="0" err="1">
                <a:solidFill>
                  <a:prstClr val="black"/>
                </a:solidFill>
              </a:rPr>
              <a:t>هدفيا</a:t>
            </a:r>
            <a:r>
              <a:rPr lang="ar-IQ" sz="2400" b="1" dirty="0">
                <a:solidFill>
                  <a:prstClr val="black"/>
                </a:solidFill>
              </a:rPr>
              <a:t> وتختلف باختلاف الوسائل والظروف البيئية. فالسلوك الذي يختاره الفرد ليس مجرد استجابة انعكاسية لتحقيق هدف ما، وامنا يعتمد تنفيذه على المعلومات المتوفرة لدى الكائن الحي عند ذلك الهدف والوسائل السلوكية المتاحة؛ أي أن سلوك الفرد يوجه بدلالة النتائج التي يتوقعها من خلال هذا السلوك، فالسلوك قابل للتغيري والتعديل اعتمادا على تغير الظر وف البيئي</a:t>
            </a:r>
            <a:r>
              <a:rPr lang="ar-IQ" sz="2000" b="1" dirty="0">
                <a:solidFill>
                  <a:prstClr val="black"/>
                </a:solidFill>
              </a:rPr>
              <a:t>ة، ومدى توفر الامكانات والوسائل وعليه نجد أن تولمان اهتم بالدرجة الأولى بدراسة السلوك الكلي (</a:t>
            </a:r>
            <a:r>
              <a:rPr lang="en-US" sz="2000" b="1" dirty="0">
                <a:solidFill>
                  <a:prstClr val="black"/>
                </a:solidFill>
              </a:rPr>
              <a:t>Molar ، (</a:t>
            </a:r>
            <a:r>
              <a:rPr lang="ar-IQ" sz="2000" b="1" dirty="0">
                <a:solidFill>
                  <a:prstClr val="black"/>
                </a:solidFill>
              </a:rPr>
              <a:t>ومفهوم الكلية هنا لا يشير إلى نوع معني من أنواع السلوك لكنه يرتبط بطريقة تحليل السلوك. وعليه نجد أن تولمان لم يهتم كثيرا بمسألة السلوك الجزئي " </a:t>
            </a:r>
            <a:r>
              <a:rPr lang="en-US" sz="2000" b="1" dirty="0">
                <a:solidFill>
                  <a:prstClr val="black"/>
                </a:solidFill>
              </a:rPr>
              <a:t>Behavior Molecular ،"</a:t>
            </a:r>
            <a:r>
              <a:rPr lang="ar-IQ" sz="2000" b="1" dirty="0">
                <a:solidFill>
                  <a:prstClr val="black"/>
                </a:solidFill>
              </a:rPr>
              <a:t>فهو لم ينظر إلى السلوك على أنه مجموعة حركات عضلية خاصة، وعمل على تحليله على هذا الأساس وذلك كما فعل </a:t>
            </a:r>
            <a:r>
              <a:rPr lang="ar-IQ" sz="2000" b="1" dirty="0" err="1">
                <a:solidFill>
                  <a:prstClr val="black"/>
                </a:solidFill>
              </a:rPr>
              <a:t>جرثي</a:t>
            </a:r>
            <a:r>
              <a:rPr lang="ar-IQ" sz="2000" b="1" dirty="0">
                <a:solidFill>
                  <a:prstClr val="black"/>
                </a:solidFill>
              </a:rPr>
              <a:t>، وانما تعامل معه على أنه مجموعة من الوحدات الواسعة التي تعمل معا </a:t>
            </a:r>
            <a:r>
              <a:rPr lang="ar-IQ" sz="2000" b="1" dirty="0" err="1">
                <a:solidFill>
                  <a:prstClr val="black"/>
                </a:solidFill>
              </a:rPr>
              <a:t>لانتاج</a:t>
            </a:r>
            <a:r>
              <a:rPr lang="ar-IQ" sz="2000" b="1" dirty="0">
                <a:solidFill>
                  <a:prstClr val="black"/>
                </a:solidFill>
              </a:rPr>
              <a:t> الأفعال، ولم يعن أبدا بالكيفية التي تتجمع فيها تلك الوحدات او الحركات </a:t>
            </a:r>
            <a:r>
              <a:rPr lang="ar-IQ" sz="2000" b="1" dirty="0" err="1">
                <a:solidFill>
                  <a:prstClr val="black"/>
                </a:solidFill>
              </a:rPr>
              <a:t>لانتاج</a:t>
            </a:r>
            <a:r>
              <a:rPr lang="ar-IQ" sz="2000" b="1" dirty="0">
                <a:solidFill>
                  <a:prstClr val="black"/>
                </a:solidFill>
              </a:rPr>
              <a:t> مثل هذه الافعال .</a:t>
            </a:r>
            <a:endParaRPr lang="en-US" sz="2000" b="1" dirty="0">
              <a:solidFill>
                <a:prstClr val="black"/>
              </a:solidFill>
            </a:endParaRPr>
          </a:p>
        </p:txBody>
      </p:sp>
    </p:spTree>
    <p:extLst>
      <p:ext uri="{BB962C8B-B14F-4D97-AF65-F5344CB8AC3E}">
        <p14:creationId xmlns:p14="http://schemas.microsoft.com/office/powerpoint/2010/main" val="39877026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5565" y="2136338"/>
            <a:ext cx="8856984" cy="4611519"/>
          </a:xfrm>
          <a:prstGeom prst="rect">
            <a:avLst/>
          </a:prstGeom>
        </p:spPr>
        <p:txBody>
          <a:bodyPr wrap="square">
            <a:spAutoFit/>
          </a:bodyPr>
          <a:lstStyle/>
          <a:p>
            <a:pPr lvl="0" algn="ctr">
              <a:spcAft>
                <a:spcPts val="1000"/>
              </a:spcAft>
            </a:pPr>
            <a:r>
              <a:rPr lang="ar-SA" sz="2800" b="1" dirty="0" err="1">
                <a:solidFill>
                  <a:srgbClr val="FF0000"/>
                </a:solidFill>
                <a:latin typeface="Arial"/>
              </a:rPr>
              <a:t>فتراضات</a:t>
            </a:r>
            <a:r>
              <a:rPr lang="ar-SA" sz="2800" b="1" dirty="0">
                <a:solidFill>
                  <a:srgbClr val="FF0000"/>
                </a:solidFill>
                <a:latin typeface="Arial"/>
              </a:rPr>
              <a:t> رئيسية للسلوكية القصدية :</a:t>
            </a:r>
          </a:p>
          <a:p>
            <a:pPr lvl="0">
              <a:spcAft>
                <a:spcPts val="1000"/>
              </a:spcAft>
            </a:pPr>
            <a:r>
              <a:rPr lang="ar-SA" sz="2800" b="1" dirty="0">
                <a:solidFill>
                  <a:srgbClr val="222222"/>
                </a:solidFill>
                <a:latin typeface="Arial"/>
              </a:rPr>
              <a:t>تستند السلوكية القصدية الى عدد من الافتراضات والتي تمثل في حد ذاتها سمات أو مميزات لهذه</a:t>
            </a:r>
            <a:r>
              <a:rPr lang="ar-IQ" sz="2800" b="1" dirty="0">
                <a:solidFill>
                  <a:srgbClr val="222222"/>
                </a:solidFill>
                <a:latin typeface="Arial"/>
              </a:rPr>
              <a:t> </a:t>
            </a:r>
            <a:r>
              <a:rPr lang="ar-SA" sz="2800" b="1" dirty="0">
                <a:solidFill>
                  <a:srgbClr val="222222"/>
                </a:solidFill>
                <a:latin typeface="Arial"/>
              </a:rPr>
              <a:t>النظرية تتمثل فيما يلي :</a:t>
            </a:r>
          </a:p>
          <a:p>
            <a:pPr lvl="0">
              <a:spcAft>
                <a:spcPts val="1000"/>
              </a:spcAft>
            </a:pPr>
            <a:r>
              <a:rPr lang="ar-SA" sz="2800" b="1" dirty="0">
                <a:solidFill>
                  <a:srgbClr val="222222"/>
                </a:solidFill>
                <a:latin typeface="Arial"/>
              </a:rPr>
              <a:t>1-      تعنى بالسلوك الموضوعي وليس بالخبرة الشعورية .</a:t>
            </a:r>
          </a:p>
          <a:p>
            <a:pPr lvl="0">
              <a:spcAft>
                <a:spcPts val="1000"/>
              </a:spcAft>
            </a:pPr>
            <a:r>
              <a:rPr lang="ar-SA" sz="2800" b="1" dirty="0">
                <a:solidFill>
                  <a:srgbClr val="222222"/>
                </a:solidFill>
                <a:latin typeface="Arial"/>
              </a:rPr>
              <a:t>2-      تعني بالطريقة التي يتغير فيها السلوك تبعا لتغير الخبرة عن العالم الخارجي .</a:t>
            </a:r>
          </a:p>
          <a:p>
            <a:pPr lvl="0">
              <a:spcAft>
                <a:spcPts val="1000"/>
              </a:spcAft>
            </a:pPr>
            <a:r>
              <a:rPr lang="ar-SA" sz="2800" b="1" dirty="0">
                <a:solidFill>
                  <a:srgbClr val="222222"/>
                </a:solidFill>
                <a:latin typeface="Arial"/>
              </a:rPr>
              <a:t>3-      تعني بالأهداف والغايات التي  تفرض سلوكا ما وتوجهه .</a:t>
            </a:r>
          </a:p>
          <a:p>
            <a:pPr lvl="0">
              <a:spcAft>
                <a:spcPts val="1000"/>
              </a:spcAft>
            </a:pPr>
            <a:r>
              <a:rPr lang="ar-SA" sz="2800" b="1" dirty="0">
                <a:solidFill>
                  <a:srgbClr val="FF0000"/>
                </a:solidFill>
                <a:latin typeface="Arial"/>
              </a:rPr>
              <a:t>قصدية السلوك </a:t>
            </a:r>
            <a:r>
              <a:rPr lang="ar-SA" sz="2800" b="1" dirty="0">
                <a:solidFill>
                  <a:srgbClr val="222222"/>
                </a:solidFill>
                <a:latin typeface="Arial"/>
              </a:rPr>
              <a:t>:سميت نظرية تولمان بالسلوكية القصدية لأنها تدرس </a:t>
            </a:r>
            <a:r>
              <a:rPr lang="ar-IQ" sz="2800" b="1" dirty="0">
                <a:solidFill>
                  <a:srgbClr val="222222"/>
                </a:solidFill>
                <a:latin typeface="Arial"/>
              </a:rPr>
              <a:t> </a:t>
            </a:r>
            <a:r>
              <a:rPr lang="ar-SA" sz="2800" b="1" dirty="0">
                <a:solidFill>
                  <a:srgbClr val="222222"/>
                </a:solidFill>
                <a:latin typeface="Arial"/>
              </a:rPr>
              <a:t>السلوك المنظم حول الهدف .</a:t>
            </a:r>
          </a:p>
        </p:txBody>
      </p:sp>
    </p:spTree>
    <p:extLst>
      <p:ext uri="{BB962C8B-B14F-4D97-AF65-F5344CB8AC3E}">
        <p14:creationId xmlns:p14="http://schemas.microsoft.com/office/powerpoint/2010/main" val="32034423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5534" y="548680"/>
            <a:ext cx="8712968" cy="5755422"/>
          </a:xfrm>
          <a:prstGeom prst="rect">
            <a:avLst/>
          </a:prstGeom>
        </p:spPr>
        <p:txBody>
          <a:bodyPr wrap="square">
            <a:spAutoFit/>
          </a:bodyPr>
          <a:lstStyle/>
          <a:p>
            <a:r>
              <a:rPr lang="ar-IQ" sz="3200" dirty="0" smtClean="0">
                <a:solidFill>
                  <a:srgbClr val="FF0000"/>
                </a:solidFill>
              </a:rPr>
              <a:t>- </a:t>
            </a:r>
            <a:r>
              <a:rPr lang="ar-IQ" sz="3200" b="1" dirty="0" smtClean="0">
                <a:solidFill>
                  <a:srgbClr val="FF0000"/>
                </a:solidFill>
              </a:rPr>
              <a:t>العمليات</a:t>
            </a:r>
            <a:r>
              <a:rPr lang="ar-IQ" sz="3200" dirty="0" smtClean="0">
                <a:solidFill>
                  <a:srgbClr val="FF0000"/>
                </a:solidFill>
              </a:rPr>
              <a:t> المعرفية ( </a:t>
            </a:r>
            <a:r>
              <a:rPr lang="en-US" sz="3200" dirty="0" smtClean="0">
                <a:solidFill>
                  <a:srgbClr val="FF0000"/>
                </a:solidFill>
              </a:rPr>
              <a:t>Cognitions</a:t>
            </a:r>
            <a:r>
              <a:rPr lang="ar-IQ" sz="3200" dirty="0" smtClean="0">
                <a:solidFill>
                  <a:srgbClr val="FF0000"/>
                </a:solidFill>
              </a:rPr>
              <a:t>  )</a:t>
            </a:r>
            <a:r>
              <a:rPr lang="en-US" sz="3200" dirty="0" smtClean="0">
                <a:solidFill>
                  <a:srgbClr val="FF0000"/>
                </a:solidFill>
              </a:rPr>
              <a:t>:</a:t>
            </a:r>
            <a:endParaRPr lang="ar-IQ" sz="3200" dirty="0" smtClean="0">
              <a:solidFill>
                <a:srgbClr val="FF0000"/>
              </a:solidFill>
            </a:endParaRPr>
          </a:p>
          <a:p>
            <a:pPr algn="just"/>
            <a:r>
              <a:rPr lang="ar-IQ" sz="2400" b="1" dirty="0" smtClean="0"/>
              <a:t>لقد </a:t>
            </a:r>
            <a:r>
              <a:rPr lang="ar-IQ" sz="2400" b="1" dirty="0"/>
              <a:t>عنى تولمان بالعمليات المعرفية والإدراكات والتوقعات وعمليات التمثيل الداخلي والمعتقدات التي يشكلها الفرد حول سلوكه، والهدف الذي يسعى إليه والظروف </a:t>
            </a:r>
            <a:r>
              <a:rPr lang="ar-IQ" sz="2400" b="1" dirty="0" smtClean="0"/>
              <a:t>البيئية </a:t>
            </a:r>
            <a:r>
              <a:rPr lang="ar-IQ" sz="2400" b="1" dirty="0"/>
              <a:t>المحيطة به، وذلك لأن الكائن الحي يكتسب معرفة </a:t>
            </a:r>
            <a:r>
              <a:rPr lang="ar-IQ" sz="2400" b="1" dirty="0" smtClean="0"/>
              <a:t>حول </a:t>
            </a:r>
            <a:r>
              <a:rPr lang="ar-IQ" sz="2400" b="1" dirty="0"/>
              <a:t>بيئته وأين توجد الأهداف الهامة فيها وكيفية الوصول إليها. وهذه المعرفة هي عبارة عن علاقة </a:t>
            </a:r>
            <a:r>
              <a:rPr lang="ar-IQ" sz="2400" b="1" dirty="0" smtClean="0"/>
              <a:t>بين مثيرين </a:t>
            </a:r>
            <a:r>
              <a:rPr lang="ar-IQ" sz="2400" b="1" dirty="0"/>
              <a:t>أو </a:t>
            </a:r>
            <a:r>
              <a:rPr lang="ar-IQ" sz="2400" b="1" dirty="0" smtClean="0"/>
              <a:t>أكثر </a:t>
            </a:r>
            <a:r>
              <a:rPr lang="ar-IQ" sz="2400" b="1" dirty="0"/>
              <a:t>أو </a:t>
            </a:r>
            <a:r>
              <a:rPr lang="ar-IQ" sz="2400" b="1" dirty="0" smtClean="0"/>
              <a:t>بين مثير واستجابة </a:t>
            </a:r>
            <a:r>
              <a:rPr lang="ar-IQ" sz="2400" b="1" dirty="0"/>
              <a:t>له . فهو يرى أن الكائن الحي يسعى على نحو مقصود إلى عمل </a:t>
            </a:r>
            <a:r>
              <a:rPr lang="ar-IQ" sz="2400" b="1" dirty="0" smtClean="0"/>
              <a:t>تمثيلات </a:t>
            </a:r>
            <a:r>
              <a:rPr lang="ar-IQ" sz="2400" b="1" dirty="0"/>
              <a:t>داخلية للأهداف التي يسعى إلى تحقيقها والظروف والوسائل التي من شأنها أن تسهل أو تحول دون تحقيقها، </a:t>
            </a:r>
            <a:r>
              <a:rPr lang="ar-IQ" sz="2400" b="1" dirty="0" smtClean="0"/>
              <a:t>بالإضافة </a:t>
            </a:r>
            <a:r>
              <a:rPr lang="ar-IQ" sz="2400" b="1" dirty="0"/>
              <a:t>إلى الكيفية التي </a:t>
            </a:r>
            <a:r>
              <a:rPr lang="ar-IQ" sz="2400" b="1" dirty="0" smtClean="0"/>
              <a:t>يمكن </a:t>
            </a:r>
            <a:r>
              <a:rPr lang="ar-IQ" sz="2400" b="1" dirty="0"/>
              <a:t>من خلالها تحقيق مثل تلك الأهداف وحل المشكلات التي تعترضه. وبذلك أدخل تولمان فكرة العمليات التي تتوسط </a:t>
            </a:r>
            <a:r>
              <a:rPr lang="ar-IQ" sz="2400" b="1" dirty="0" smtClean="0"/>
              <a:t>بين المثيرات </a:t>
            </a:r>
            <a:r>
              <a:rPr lang="ar-IQ" sz="2400" b="1" dirty="0"/>
              <a:t>والاستجابات ، ويعد من أوائل </a:t>
            </a:r>
            <a:r>
              <a:rPr lang="ar-IQ" sz="2400" b="1" dirty="0" smtClean="0"/>
              <a:t>علماء </a:t>
            </a:r>
            <a:r>
              <a:rPr lang="ar-IQ" sz="2400" b="1" dirty="0"/>
              <a:t>النفس </a:t>
            </a:r>
            <a:r>
              <a:rPr lang="ar-IQ" sz="2400" b="1" dirty="0" smtClean="0"/>
              <a:t>السلوكيين </a:t>
            </a:r>
            <a:r>
              <a:rPr lang="ar-IQ" sz="2400" b="1" dirty="0"/>
              <a:t>الذين تعرضوا إلى هذا الموضوع إن مسألة العمليات المعرفية شكلت تحديا </a:t>
            </a:r>
            <a:r>
              <a:rPr lang="ar-IQ" sz="2400" b="1" dirty="0" smtClean="0"/>
              <a:t>كبيرا </a:t>
            </a:r>
            <a:r>
              <a:rPr lang="ar-IQ" sz="2400" b="1" dirty="0" err="1"/>
              <a:t>لتولمان</a:t>
            </a:r>
            <a:r>
              <a:rPr lang="ar-IQ" sz="2400" b="1" dirty="0"/>
              <a:t> من حيث كيفية تفسريها في الوقت الذي لا يضحي فيه بالموضوعية التي تقوم عليها السلوكية. وللخروج من هذا المأزق، استخدم تولمان مصطلح </a:t>
            </a:r>
            <a:r>
              <a:rPr lang="ar-IQ" sz="2400" b="1" dirty="0" smtClean="0">
                <a:solidFill>
                  <a:srgbClr val="FF0000"/>
                </a:solidFill>
              </a:rPr>
              <a:t>المتغيرات </a:t>
            </a:r>
            <a:r>
              <a:rPr lang="ar-IQ" sz="2400" b="1" dirty="0">
                <a:solidFill>
                  <a:srgbClr val="FF0000"/>
                </a:solidFill>
              </a:rPr>
              <a:t>المتدخلة " </a:t>
            </a:r>
            <a:r>
              <a:rPr lang="en-US" sz="2400" b="1" dirty="0">
                <a:solidFill>
                  <a:srgbClr val="FF0000"/>
                </a:solidFill>
              </a:rPr>
              <a:t>Variables Intervening</a:t>
            </a:r>
            <a:r>
              <a:rPr lang="en-US" sz="2400" b="1" dirty="0"/>
              <a:t> </a:t>
            </a:r>
            <a:r>
              <a:rPr lang="en-US" sz="2400" b="1" dirty="0" smtClean="0"/>
              <a:t>«</a:t>
            </a:r>
            <a:r>
              <a:rPr lang="ar-IQ" sz="2400" b="1" dirty="0" smtClean="0"/>
              <a:t> للدلالة </a:t>
            </a:r>
            <a:r>
              <a:rPr lang="ar-IQ" sz="2400" b="1" dirty="0"/>
              <a:t>على مثل هذه العمليات، وقد اعتبرها على أنها </a:t>
            </a:r>
            <a:r>
              <a:rPr lang="ar-IQ" sz="2400" b="1" dirty="0" smtClean="0"/>
              <a:t>مثيرات </a:t>
            </a:r>
            <a:r>
              <a:rPr lang="ar-IQ" sz="2400" b="1" dirty="0"/>
              <a:t>داخلية، وهذا ما جعل </a:t>
            </a:r>
            <a:r>
              <a:rPr lang="ar-IQ" sz="2400" b="1" dirty="0" smtClean="0"/>
              <a:t>منها </a:t>
            </a:r>
            <a:r>
              <a:rPr lang="ar-IQ" sz="2400" b="1" dirty="0"/>
              <a:t>مقبولة لدى </a:t>
            </a:r>
            <a:r>
              <a:rPr lang="ar-IQ" sz="2400" b="1" dirty="0" smtClean="0"/>
              <a:t>علماء </a:t>
            </a:r>
            <a:r>
              <a:rPr lang="ar-IQ" sz="2400" b="1" dirty="0"/>
              <a:t>السلوكية </a:t>
            </a:r>
            <a:r>
              <a:rPr lang="ar-IQ" sz="2400" b="1" dirty="0" smtClean="0"/>
              <a:t>.</a:t>
            </a:r>
            <a:endParaRPr lang="en-US" sz="2400" b="1" dirty="0"/>
          </a:p>
        </p:txBody>
      </p:sp>
    </p:spTree>
    <p:extLst>
      <p:ext uri="{BB962C8B-B14F-4D97-AF65-F5344CB8AC3E}">
        <p14:creationId xmlns:p14="http://schemas.microsoft.com/office/powerpoint/2010/main" val="32950080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751344"/>
            <a:ext cx="8424936" cy="4893647"/>
          </a:xfrm>
          <a:prstGeom prst="rect">
            <a:avLst/>
          </a:prstGeom>
        </p:spPr>
        <p:txBody>
          <a:bodyPr wrap="square">
            <a:spAutoFit/>
          </a:bodyPr>
          <a:lstStyle/>
          <a:p>
            <a:pPr algn="just"/>
            <a:r>
              <a:rPr lang="ar-IQ" sz="2400" b="1" dirty="0"/>
              <a:t>لقد عرف تولمان </a:t>
            </a:r>
            <a:r>
              <a:rPr lang="ar-IQ" sz="2400" b="1" dirty="0" smtClean="0"/>
              <a:t>المتغيرات </a:t>
            </a:r>
            <a:r>
              <a:rPr lang="ar-IQ" sz="2400" b="1" dirty="0"/>
              <a:t>المتدخلة بدلالة </a:t>
            </a:r>
            <a:r>
              <a:rPr lang="ar-IQ" sz="2400" b="1" dirty="0" smtClean="0"/>
              <a:t>المثير </a:t>
            </a:r>
            <a:r>
              <a:rPr lang="ar-IQ" sz="2400" b="1" dirty="0"/>
              <a:t>والاستجابة كون أن مثل هذه </a:t>
            </a:r>
            <a:r>
              <a:rPr lang="ar-IQ" sz="2400" b="1" dirty="0" smtClean="0"/>
              <a:t>المتغيرات </a:t>
            </a:r>
            <a:r>
              <a:rPr lang="ar-IQ" sz="2400" b="1" dirty="0"/>
              <a:t>تتدخل او تتوسط </a:t>
            </a:r>
            <a:r>
              <a:rPr lang="ar-IQ" sz="2400" b="1" dirty="0" smtClean="0"/>
              <a:t>بين المثير </a:t>
            </a:r>
            <a:r>
              <a:rPr lang="ar-IQ" sz="2400" b="1" dirty="0"/>
              <a:t>والاستجابة؛ لأن الخبرة </a:t>
            </a:r>
            <a:r>
              <a:rPr lang="ar-IQ" sz="2400" b="1" dirty="0" smtClean="0"/>
              <a:t>بمثيرات </a:t>
            </a:r>
            <a:r>
              <a:rPr lang="ar-IQ" sz="2400" b="1" dirty="0"/>
              <a:t>معينة ينتج عنها ادراكات او </a:t>
            </a:r>
            <a:r>
              <a:rPr lang="ar-IQ" sz="2400" b="1" dirty="0" err="1" smtClean="0"/>
              <a:t>تميزات</a:t>
            </a:r>
            <a:r>
              <a:rPr lang="ar-IQ" sz="2400" b="1" dirty="0" smtClean="0"/>
              <a:t> </a:t>
            </a:r>
            <a:r>
              <a:rPr lang="ar-IQ" sz="2400" b="1" dirty="0"/>
              <a:t>معينة يطورها الكائن الحي وتصبح دليلا أو هاديا للسلوك . إن تحقيق أي هدف يتم من خلال العديد من الأفعال والأنشطة المتنوعة وليس فقط من خلال سلاسل من الاستجابات الفورية. فتحقيق الهدف يقتضي احيانا استخدام طرائق ممكنة للوصول إليه، وهذا بالطبع يتطلب من الكائن الحي توظيف بعض الأنشطة الداخلية مثل الإدراكات والتميزات والمعتقدات، وهو ما يطلق عليه تولمان اسم </a:t>
            </a:r>
            <a:r>
              <a:rPr lang="ar-IQ" sz="2400" b="1" dirty="0" smtClean="0">
                <a:solidFill>
                  <a:srgbClr val="FF0000"/>
                </a:solidFill>
              </a:rPr>
              <a:t>المتغيرات </a:t>
            </a:r>
            <a:r>
              <a:rPr lang="ar-IQ" sz="2400" b="1" dirty="0">
                <a:solidFill>
                  <a:srgbClr val="FF0000"/>
                </a:solidFill>
              </a:rPr>
              <a:t>المتدخلة </a:t>
            </a:r>
            <a:r>
              <a:rPr lang="ar-IQ" sz="2400" b="1" dirty="0"/>
              <a:t>. بالإضافة إلى ما سبق، يرى تولمان ان بعض الحاجات ينتج عنها مطالب خاصة "</a:t>
            </a:r>
            <a:r>
              <a:rPr lang="en-US" sz="2400" b="1" dirty="0"/>
              <a:t>Demands "</a:t>
            </a:r>
            <a:r>
              <a:rPr lang="ar-IQ" sz="2400" b="1" dirty="0"/>
              <a:t>لتحقيق أهداف ما. ومثل هذه المطالب تشكل بحد ذاتها </a:t>
            </a:r>
            <a:r>
              <a:rPr lang="ar-IQ" sz="2400" b="1" dirty="0" smtClean="0"/>
              <a:t>متغيرات </a:t>
            </a:r>
            <a:r>
              <a:rPr lang="ar-IQ" sz="2400" b="1" dirty="0"/>
              <a:t>متدخلة تعمل جنبا إلى جنب مع الإدراكات والتوقعات </a:t>
            </a:r>
            <a:r>
              <a:rPr lang="ar-IQ" sz="2400" b="1" dirty="0" smtClean="0"/>
              <a:t>لإنتاج </a:t>
            </a:r>
            <a:r>
              <a:rPr lang="ar-IQ" sz="2400" b="1" dirty="0"/>
              <a:t>أفعال معينة . فعلى سبيل المثال، الحرمان من الطعام (الجوع) ينتج عنه طلب للطعام، فمثل هذا الطلب يعمل جنبا إلى جنب مع ادراكات الفرد وتوقعاته حول الطعام ومكان وجوده، وكيفية الحصول عليه لإنتاج الفعل المناسب لتحقيق </a:t>
            </a:r>
            <a:r>
              <a:rPr lang="ar-IQ" sz="2400" b="1" dirty="0" smtClean="0"/>
              <a:t>الهدف.</a:t>
            </a:r>
            <a:endParaRPr lang="en-US" sz="2400" b="1" dirty="0"/>
          </a:p>
        </p:txBody>
      </p:sp>
    </p:spTree>
    <p:extLst>
      <p:ext uri="{BB962C8B-B14F-4D97-AF65-F5344CB8AC3E}">
        <p14:creationId xmlns:p14="http://schemas.microsoft.com/office/powerpoint/2010/main" val="38868227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6784" y="135422"/>
            <a:ext cx="8712968" cy="6370975"/>
          </a:xfrm>
          <a:prstGeom prst="rect">
            <a:avLst/>
          </a:prstGeom>
        </p:spPr>
        <p:txBody>
          <a:bodyPr wrap="square">
            <a:spAutoFit/>
          </a:bodyPr>
          <a:lstStyle/>
          <a:p>
            <a:pPr algn="just"/>
            <a:r>
              <a:rPr lang="ar-IQ" sz="2400" b="1" dirty="0"/>
              <a:t>لقد حاول تولمان التأكد من حقيقة ما يسمى بالعمليات المعرفية من خلال دراساته وأبحاثه على الحيوانات، وتحديدا على الفئران وليس </a:t>
            </a:r>
            <a:r>
              <a:rPr lang="ar-IQ" sz="2400" b="1" dirty="0" smtClean="0"/>
              <a:t>الإنسان، ففي </a:t>
            </a:r>
            <a:r>
              <a:rPr lang="ar-IQ" sz="2400" b="1" dirty="0"/>
              <a:t>تجاربه المتعددة توصل إلى نتيجة مفادها أن الفئران تتعلم من خلال التجول في المتاهة بنية أو مخطط المكان والممرات التي توصلها إلى الهدف (الطعام)، وليس سلسلة من الارتباطات </a:t>
            </a:r>
            <a:r>
              <a:rPr lang="ar-IQ" sz="2400" b="1" dirty="0" smtClean="0"/>
              <a:t>بين المثيرات </a:t>
            </a:r>
            <a:r>
              <a:rPr lang="ar-IQ" sz="2400" b="1" dirty="0"/>
              <a:t>والاستجابات؛ أي </a:t>
            </a:r>
            <a:r>
              <a:rPr lang="ar-IQ" sz="2400" b="1" dirty="0" smtClean="0">
                <a:solidFill>
                  <a:srgbClr val="FF0000"/>
                </a:solidFill>
              </a:rPr>
              <a:t>بمعنى </a:t>
            </a:r>
            <a:r>
              <a:rPr lang="ar-IQ" sz="2400" b="1" dirty="0">
                <a:solidFill>
                  <a:srgbClr val="FF0000"/>
                </a:solidFill>
              </a:rPr>
              <a:t>انها على نحو مقصود تعمل على تشكيل </a:t>
            </a:r>
            <a:r>
              <a:rPr lang="ar-IQ" sz="2400" b="1" dirty="0" smtClean="0">
                <a:solidFill>
                  <a:srgbClr val="FF0000"/>
                </a:solidFill>
              </a:rPr>
              <a:t>تمثيلات </a:t>
            </a:r>
            <a:r>
              <a:rPr lang="ar-IQ" sz="2400" b="1" dirty="0">
                <a:solidFill>
                  <a:srgbClr val="FF0000"/>
                </a:solidFill>
              </a:rPr>
              <a:t>معرفية للمكان والممرات التي توصلها إلى الأهداف</a:t>
            </a:r>
            <a:r>
              <a:rPr lang="ar-IQ" sz="2400" b="1" dirty="0"/>
              <a:t>. ففي إحدى تجاربه قام بتصميم متاهة تشتمل على عدد من الممرات تؤدي إلى هدف ما وهو الطعام، وكان الهدف من التجربة هو أن لا يقوم الفأر بالوصول إلى الطعام من خلال اقصر الطرق، اذ تم تدريبه على الوصول إلى ذلك الطعام بعد اجتياز ممر طويل يدور في المتاهة إلى أن يصل إليه وقد عمد تولمان الى اغلاق جميع الممرات المختصرة التي تؤدي إلى الطعام أثناء فترة التدريب، وبعد الانتهاء من عمليات التدريب ، فتح تولمان أحد الممرات المختصرة ولاحظ ان الفأر يستخدم هذا الممر المختصر للوصول إلى الطعام </a:t>
            </a:r>
            <a:r>
              <a:rPr lang="ar-IQ" sz="2400" b="1" dirty="0" smtClean="0"/>
              <a:t>ولم </a:t>
            </a:r>
            <a:r>
              <a:rPr lang="ar-IQ" sz="2400" b="1" dirty="0"/>
              <a:t>يستخدم الممر الطويل الذي جرى تدريبه عليه. إن مثل هذه النتائج تعد مخالفة لافتراضات النظريات الارتباطية ، فالفأر هنا شكل على نحو تدريجي صورة داخلية للبيئة، واستخدم مثل هذه الصورة للوصول إلى الهدف. سمى تولمان هذه الصورة ( بالخريطة المعرفية </a:t>
            </a:r>
            <a:r>
              <a:rPr lang="en-US" sz="2400" b="1" dirty="0"/>
              <a:t>Map </a:t>
            </a:r>
            <a:r>
              <a:rPr lang="en-US" sz="2400" b="1" dirty="0" smtClean="0"/>
              <a:t>Cognitive</a:t>
            </a:r>
            <a:r>
              <a:rPr lang="ar-IQ" sz="2400" b="1" dirty="0" smtClean="0"/>
              <a:t> </a:t>
            </a:r>
            <a:r>
              <a:rPr lang="en-US" sz="2400" b="1" dirty="0" smtClean="0"/>
              <a:t> </a:t>
            </a:r>
            <a:r>
              <a:rPr lang="ar-IQ" sz="2400" b="1" dirty="0" smtClean="0"/>
              <a:t> ) التي </a:t>
            </a:r>
            <a:r>
              <a:rPr lang="ar-IQ" sz="2400" b="1" dirty="0"/>
              <a:t>سهلت عليه عملية </a:t>
            </a:r>
            <a:r>
              <a:rPr lang="ar-IQ" sz="2400" b="1" dirty="0" smtClean="0"/>
              <a:t>تمثل </a:t>
            </a:r>
            <a:r>
              <a:rPr lang="ar-IQ" sz="2400" b="1" dirty="0"/>
              <a:t>المعلومات الموجودة في البيئة، </a:t>
            </a:r>
            <a:r>
              <a:rPr lang="ar-IQ" sz="2400" b="1" dirty="0" smtClean="0"/>
              <a:t>مما </a:t>
            </a:r>
            <a:r>
              <a:rPr lang="ar-IQ" sz="2400" b="1" dirty="0"/>
              <a:t>سهل عليه بالتالي اختيار الوسيلة المناسبة لذلك وهي ( اقصر الممرات</a:t>
            </a:r>
            <a:r>
              <a:rPr lang="ar-IQ" sz="2400" b="1" dirty="0" smtClean="0"/>
              <a:t>)</a:t>
            </a:r>
            <a:endParaRPr lang="en-US" sz="2400" dirty="0"/>
          </a:p>
        </p:txBody>
      </p:sp>
    </p:spTree>
    <p:extLst>
      <p:ext uri="{BB962C8B-B14F-4D97-AF65-F5344CB8AC3E}">
        <p14:creationId xmlns:p14="http://schemas.microsoft.com/office/powerpoint/2010/main" val="24130073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78678" y="260648"/>
            <a:ext cx="8496944" cy="6494085"/>
          </a:xfrm>
          <a:prstGeom prst="rect">
            <a:avLst/>
          </a:prstGeom>
        </p:spPr>
        <p:txBody>
          <a:bodyPr wrap="square">
            <a:spAutoFit/>
          </a:bodyPr>
          <a:lstStyle/>
          <a:p>
            <a:pPr algn="just"/>
            <a:r>
              <a:rPr lang="ar-IQ" sz="3200" b="1" dirty="0"/>
              <a:t>بالرغم أن تولمان تأثر إلى درجة كبرية بأفكار </a:t>
            </a:r>
            <a:r>
              <a:rPr lang="ar-IQ" sz="3200" b="1" dirty="0" smtClean="0"/>
              <a:t>علماء </a:t>
            </a:r>
            <a:r>
              <a:rPr lang="ar-IQ" sz="3200" b="1" dirty="0"/>
              <a:t>النفس الذين سبقوه امثال </a:t>
            </a:r>
            <a:r>
              <a:rPr lang="ar-IQ" sz="3200" b="1" dirty="0" err="1" smtClean="0"/>
              <a:t>سكنر</a:t>
            </a:r>
            <a:r>
              <a:rPr lang="ar-IQ" sz="3200" b="1" dirty="0" smtClean="0"/>
              <a:t> وهل </a:t>
            </a:r>
            <a:r>
              <a:rPr lang="ar-IQ" sz="3200" b="1" dirty="0" err="1"/>
              <a:t>وثورنديك</a:t>
            </a:r>
            <a:r>
              <a:rPr lang="ar-IQ" sz="3200" b="1" dirty="0"/>
              <a:t> وواطسون </a:t>
            </a:r>
            <a:r>
              <a:rPr lang="ar-IQ" sz="3200" b="1" dirty="0" smtClean="0"/>
              <a:t>وغيرهم </a:t>
            </a:r>
            <a:r>
              <a:rPr lang="ar-IQ" sz="3200" b="1" dirty="0"/>
              <a:t>ممن عاصروه مثل </a:t>
            </a:r>
            <a:r>
              <a:rPr lang="ar-IQ" sz="3200" b="1" dirty="0" err="1" smtClean="0"/>
              <a:t>جثري</a:t>
            </a:r>
            <a:r>
              <a:rPr lang="ar-IQ" sz="3200" b="1" dirty="0" smtClean="0"/>
              <a:t> </a:t>
            </a:r>
            <a:r>
              <a:rPr lang="ar-IQ" sz="3200" b="1" dirty="0"/>
              <a:t>وغريهم بالإضافة إلى تأثره بأفكار المنظرين في المدرسة المعرفية أمثال ليفن </a:t>
            </a:r>
            <a:r>
              <a:rPr lang="ar-IQ" sz="3200" b="1" dirty="0" smtClean="0"/>
              <a:t>وغيرهم </a:t>
            </a:r>
            <a:r>
              <a:rPr lang="ar-IQ" sz="3200" b="1" dirty="0"/>
              <a:t>، إلا أنه في الوقت نفسه عارضهم واختلف معهم في </a:t>
            </a:r>
            <a:r>
              <a:rPr lang="ar-IQ" sz="3200" b="1" dirty="0" smtClean="0"/>
              <a:t>الكثير </a:t>
            </a:r>
            <a:r>
              <a:rPr lang="ar-IQ" sz="3200" b="1" dirty="0"/>
              <a:t>من القضايا والمسائل التي تخص التعلم. ففي الوقت الذي يرى فيه </a:t>
            </a:r>
            <a:r>
              <a:rPr lang="ar-IQ" sz="3200" b="1" dirty="0" smtClean="0"/>
              <a:t>ليفين-صاحب </a:t>
            </a:r>
            <a:r>
              <a:rPr lang="ar-IQ" sz="3200" b="1" dirty="0"/>
              <a:t>نظرية المجال - أن العلاقة ما بـيـن حيـز الحـيـاة الحيـوي </a:t>
            </a:r>
            <a:r>
              <a:rPr lang="ar-IQ" sz="3200" b="1" dirty="0" smtClean="0"/>
              <a:t>    </a:t>
            </a:r>
            <a:r>
              <a:rPr lang="en-US" sz="3200" b="1" dirty="0" smtClean="0"/>
              <a:t>space </a:t>
            </a:r>
            <a:r>
              <a:rPr lang="en-US" sz="3200" b="1" dirty="0"/>
              <a:t>Life </a:t>
            </a:r>
            <a:r>
              <a:rPr lang="ar-IQ" sz="3200" b="1" dirty="0" smtClean="0"/>
              <a:t>والمثيرات </a:t>
            </a:r>
            <a:r>
              <a:rPr lang="ar-IQ" sz="3200" b="1" dirty="0"/>
              <a:t>الخارجية هي مسألة هامشية ثانوية، نجد أنها مركزية في نظرية تولمان لأنه ينظر إلى التعلم على أنه </a:t>
            </a:r>
            <a:r>
              <a:rPr lang="ar-IQ" sz="3200" b="1" dirty="0" smtClean="0"/>
              <a:t>تغيرات </a:t>
            </a:r>
            <a:r>
              <a:rPr lang="ar-IQ" sz="3200" b="1" dirty="0"/>
              <a:t>بالإدراكات والتوقعات ناتجة عن الخبرة </a:t>
            </a:r>
            <a:r>
              <a:rPr lang="ar-IQ" sz="3200" b="1" dirty="0" smtClean="0"/>
              <a:t>بالمثيرات </a:t>
            </a:r>
            <a:r>
              <a:rPr lang="ar-IQ" sz="3200" b="1" dirty="0"/>
              <a:t>الخارجية المرتبطة بالمكان حيث توجد المكافآت. وبذلك نجد أن تولمان يولي أهمية كبرى لهذه العلاقة وتحديدا </a:t>
            </a:r>
            <a:r>
              <a:rPr lang="ar-IQ" sz="3200" b="1" dirty="0" smtClean="0"/>
              <a:t>بالتغيرات </a:t>
            </a:r>
            <a:r>
              <a:rPr lang="ar-IQ" sz="3200" b="1" dirty="0"/>
              <a:t>التي تطرأ على </a:t>
            </a:r>
            <a:r>
              <a:rPr lang="ar-IQ" sz="3200" b="1" dirty="0" smtClean="0"/>
              <a:t>المثيرات الخارجية.</a:t>
            </a:r>
            <a:endParaRPr lang="en-US" sz="3200" b="1" dirty="0"/>
          </a:p>
        </p:txBody>
      </p:sp>
    </p:spTree>
    <p:extLst>
      <p:ext uri="{BB962C8B-B14F-4D97-AF65-F5344CB8AC3E}">
        <p14:creationId xmlns:p14="http://schemas.microsoft.com/office/powerpoint/2010/main" val="30474646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03548" y="548680"/>
            <a:ext cx="8424936" cy="5693866"/>
          </a:xfrm>
          <a:prstGeom prst="rect">
            <a:avLst/>
          </a:prstGeom>
        </p:spPr>
        <p:txBody>
          <a:bodyPr wrap="square">
            <a:spAutoFit/>
          </a:bodyPr>
          <a:lstStyle/>
          <a:p>
            <a:r>
              <a:rPr lang="ar-IQ" sz="2800" b="1" dirty="0"/>
              <a:t>كيف تختلف نظرية تولمان عن نظريات الارتباط السلوكية </a:t>
            </a:r>
            <a:r>
              <a:rPr lang="ar-IQ" sz="2800" b="1" dirty="0" smtClean="0"/>
              <a:t>؟</a:t>
            </a:r>
            <a:endParaRPr lang="ar-IQ" sz="2800" b="1" dirty="0"/>
          </a:p>
          <a:p>
            <a:r>
              <a:rPr lang="ar-IQ" sz="2800" b="1" dirty="0"/>
              <a:t>تسعى كل من النظريات الارتباطية ونظرية تولمان الى التنبؤ بالسلوك استنادا إلى </a:t>
            </a:r>
            <a:r>
              <a:rPr lang="ar-IQ" sz="2800" b="1" dirty="0" smtClean="0"/>
              <a:t>المثيرات </a:t>
            </a:r>
            <a:r>
              <a:rPr lang="ar-IQ" sz="2800" b="1" dirty="0"/>
              <a:t>والشروط القبلية التي تسبقه ؛ ولكن السؤال الذي يطرح نفسه هنا هو: </a:t>
            </a:r>
            <a:endParaRPr lang="ar-IQ" sz="2800" b="1" dirty="0" smtClean="0"/>
          </a:p>
          <a:p>
            <a:r>
              <a:rPr lang="ar-IQ" sz="2800" b="1" dirty="0" smtClean="0"/>
              <a:t>هل </a:t>
            </a:r>
            <a:r>
              <a:rPr lang="ar-IQ" sz="2800" b="1" dirty="0"/>
              <a:t>خلق تولمان بإدخاله فكرة </a:t>
            </a:r>
            <a:r>
              <a:rPr lang="ar-IQ" sz="2800" b="1" dirty="0" smtClean="0"/>
              <a:t>المتغيرات </a:t>
            </a:r>
            <a:r>
              <a:rPr lang="ar-IQ" sz="2800" b="1" dirty="0"/>
              <a:t>المتدخلة فرقا بني </a:t>
            </a:r>
            <a:r>
              <a:rPr lang="ar-IQ" sz="2800" b="1" dirty="0" smtClean="0"/>
              <a:t>التفسيرات </a:t>
            </a:r>
            <a:r>
              <a:rPr lang="ar-IQ" sz="2800" b="1" dirty="0"/>
              <a:t>التي تقدمه نظريات الارتباط ونظريته؟ فلنأخذ على سبيل التوضيح المثال التالي: هناك شخص يقوم </a:t>
            </a:r>
            <a:r>
              <a:rPr lang="ar-IQ" sz="2800" b="1" dirty="0" smtClean="0"/>
              <a:t>باستجابة </a:t>
            </a:r>
            <a:r>
              <a:rPr lang="ar-IQ" sz="2800" b="1" dirty="0"/>
              <a:t>ما حيال </a:t>
            </a:r>
            <a:r>
              <a:rPr lang="ar-IQ" sz="2800" b="1" dirty="0" smtClean="0"/>
              <a:t>مثيرات </a:t>
            </a:r>
            <a:r>
              <a:rPr lang="ar-IQ" sz="2800" b="1" dirty="0"/>
              <a:t>معينة لتحقيق مكافأة. فام الذي ينتج عن هذه الخبرة؟ أو ما هو التعلم الناتج؟ نجد أن كل من هل </a:t>
            </a:r>
            <a:r>
              <a:rPr lang="ar-IQ" sz="2800" b="1" dirty="0" err="1" smtClean="0"/>
              <a:t>وجثري</a:t>
            </a:r>
            <a:r>
              <a:rPr lang="ar-IQ" sz="2800" b="1" dirty="0" smtClean="0"/>
              <a:t> </a:t>
            </a:r>
            <a:r>
              <a:rPr lang="ar-IQ" sz="2800" b="1" dirty="0" err="1" smtClean="0"/>
              <a:t>وسكنر</a:t>
            </a:r>
            <a:r>
              <a:rPr lang="ar-IQ" sz="2800" b="1" dirty="0" smtClean="0"/>
              <a:t> </a:t>
            </a:r>
            <a:r>
              <a:rPr lang="ar-IQ" sz="2800" b="1" dirty="0"/>
              <a:t>وميلر وغريهم يرون بأن هذه الخبرة تنتج ميلا لتلك </a:t>
            </a:r>
            <a:r>
              <a:rPr lang="ar-IQ" sz="2800" b="1" dirty="0" smtClean="0"/>
              <a:t>المثيرات </a:t>
            </a:r>
            <a:r>
              <a:rPr lang="ar-IQ" sz="2800" b="1" dirty="0"/>
              <a:t>بأن س</a:t>
            </a:r>
            <a:r>
              <a:rPr lang="ar-IQ" sz="2800" b="1" dirty="0" smtClean="0"/>
              <a:t>تتبع بمثل تلك </a:t>
            </a:r>
            <a:r>
              <a:rPr lang="ar-IQ" sz="2800" b="1" dirty="0"/>
              <a:t>الاستجابة، ولكن تولمان يرى بأنها تنتج ادراكا او توقعا. ان هذه الاستجابة سوف تؤدي إلى المكافأة، ويتوقف تنفيذ مثل هذه الاستجابة على وجود حاجة لمثل هذه المكافأة من قبل </a:t>
            </a:r>
            <a:r>
              <a:rPr lang="ar-IQ" sz="2800" b="1" dirty="0" smtClean="0"/>
              <a:t>الفرد </a:t>
            </a:r>
            <a:r>
              <a:rPr lang="ar-IQ" sz="2800" b="1" dirty="0"/>
              <a:t>وعليه، </a:t>
            </a:r>
            <a:r>
              <a:rPr lang="ar-IQ" sz="2800" b="1" dirty="0" smtClean="0"/>
              <a:t>فما هو الفرق بين </a:t>
            </a:r>
            <a:r>
              <a:rPr lang="ar-IQ" sz="2800" b="1" dirty="0"/>
              <a:t>هذين </a:t>
            </a:r>
            <a:r>
              <a:rPr lang="ar-IQ" sz="2800" b="1" dirty="0" smtClean="0"/>
              <a:t>التفسيرين ؟</a:t>
            </a:r>
          </a:p>
        </p:txBody>
      </p:sp>
    </p:spTree>
    <p:extLst>
      <p:ext uri="{BB962C8B-B14F-4D97-AF65-F5344CB8AC3E}">
        <p14:creationId xmlns:p14="http://schemas.microsoft.com/office/powerpoint/2010/main" val="42763681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73043" y="692696"/>
            <a:ext cx="8064896" cy="5693866"/>
          </a:xfrm>
          <a:prstGeom prst="rect">
            <a:avLst/>
          </a:prstGeom>
        </p:spPr>
        <p:txBody>
          <a:bodyPr wrap="square">
            <a:spAutoFit/>
          </a:bodyPr>
          <a:lstStyle/>
          <a:p>
            <a:pPr algn="just"/>
            <a:r>
              <a:rPr lang="ar-IQ" sz="2800" b="1" dirty="0"/>
              <a:t>يرى تولمان أن ليس كل الادراكات او التوقعات تأخذ شكل ( اذا ما قمت بذلك فإنني سأحصل على ذاك</a:t>
            </a:r>
            <a:r>
              <a:rPr lang="en-US" sz="2800" b="1" dirty="0"/>
              <a:t>Z </a:t>
            </a:r>
            <a:r>
              <a:rPr lang="ar-IQ" sz="2800" b="1" dirty="0"/>
              <a:t>إذ إننا بطبيعة الحال نشكل العديد من اشكال الادراكات والتوقعات المرتبطة بتنظيم البيئة والاشياء التي تسري معا جنبا إلى جنب، وأيضا حول اي المسارات التي </a:t>
            </a:r>
            <a:r>
              <a:rPr lang="ar-IQ" sz="2800" b="1" dirty="0" smtClean="0"/>
              <a:t>يمكن </a:t>
            </a:r>
            <a:r>
              <a:rPr lang="ar-IQ" sz="2800" b="1" dirty="0"/>
              <a:t>أن تؤدي الى أي الاماكن. ومثل هذه الإدراكات يستخدمها الفرد عند الحاجة لمساعدته في تحقيق اهدافه. </a:t>
            </a:r>
            <a:r>
              <a:rPr lang="ar-IQ" sz="2800" b="1" dirty="0" smtClean="0"/>
              <a:t>واعتمادا </a:t>
            </a:r>
            <a:r>
              <a:rPr lang="ar-IQ" sz="2800" b="1" dirty="0"/>
              <a:t>على ذلك يرى تولمان أن الافراد يستخدمون الادراكات والتوقعات المختلفة التي يحصلون عليها من الخبرات التعليمية المتعددة بحيث يتم جمع بعضها إلى بعض لتحقيق الأهداف والاستجابة على نحو ملائم مع المواقف والأوضاع الجديدة، وهذا بالطبع يعني عدم الآلية في السلوك </a:t>
            </a:r>
            <a:r>
              <a:rPr lang="ar-IQ" sz="2800" b="1" dirty="0" smtClean="0"/>
              <a:t>اعتمادا </a:t>
            </a:r>
            <a:r>
              <a:rPr lang="ar-IQ" sz="2800" b="1" dirty="0"/>
              <a:t>على نتائجه التعزيزية أو العقابية. وفقا لذلك يفسر تولمان عملية انتقال اثر التعلم، إذ أن </a:t>
            </a:r>
            <a:r>
              <a:rPr lang="ar-IQ" sz="2800" b="1" dirty="0" smtClean="0"/>
              <a:t>الإدراكات </a:t>
            </a:r>
            <a:r>
              <a:rPr lang="ar-IQ" sz="2800" b="1" dirty="0"/>
              <a:t>والتوقعات التي يشكلها الفرد حيال المواقف المختلفة تتيح له إمكانية استخدام مثل هذه المعرفة في أوضاع جديدة </a:t>
            </a:r>
            <a:r>
              <a:rPr lang="ar-IQ" sz="2800" b="1" dirty="0" smtClean="0"/>
              <a:t>مشابهة,</a:t>
            </a:r>
            <a:r>
              <a:rPr lang="en-US" sz="2800" b="1" dirty="0" smtClean="0"/>
              <a:t> </a:t>
            </a:r>
            <a:endParaRPr lang="ar-IQ" sz="2800" b="1" dirty="0" smtClean="0"/>
          </a:p>
        </p:txBody>
      </p:sp>
    </p:spTree>
    <p:extLst>
      <p:ext uri="{BB962C8B-B14F-4D97-AF65-F5344CB8AC3E}">
        <p14:creationId xmlns:p14="http://schemas.microsoft.com/office/powerpoint/2010/main" val="1746777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نظرية الجشطالت لماكس فرتهيمر - موقع مكتبتك"/>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نظرية الجشطالت لماكس فرتهيمر - موقع مكتبتك"/>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نظرية الجشطالت لماكس فرتهيمر - موقع مكتبتك"/>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نظرية الجشطلت بوربوينت"/>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مستطيل 5"/>
          <p:cNvSpPr/>
          <p:nvPr/>
        </p:nvSpPr>
        <p:spPr>
          <a:xfrm>
            <a:off x="447571" y="31728"/>
            <a:ext cx="8440489" cy="6555641"/>
          </a:xfrm>
          <a:prstGeom prst="rect">
            <a:avLst/>
          </a:prstGeom>
        </p:spPr>
        <p:txBody>
          <a:bodyPr wrap="square">
            <a:spAutoFit/>
          </a:bodyPr>
          <a:lstStyle/>
          <a:p>
            <a:pPr algn="just"/>
            <a:r>
              <a:rPr lang="ar-IQ" sz="2800" b="1" dirty="0" smtClean="0"/>
              <a:t>ظهرت </a:t>
            </a:r>
            <a:r>
              <a:rPr lang="ar-IQ" sz="2800" b="1" dirty="0"/>
              <a:t>هذه النظرية في بدايات القرن العشرين في المانيا على يد </a:t>
            </a:r>
            <a:r>
              <a:rPr lang="ar-IQ" sz="2800" b="1" dirty="0" smtClean="0"/>
              <a:t>عالم النفس الألماني </a:t>
            </a:r>
            <a:r>
              <a:rPr lang="ar-IQ" sz="2800" b="1" dirty="0"/>
              <a:t>ماكس </a:t>
            </a:r>
            <a:r>
              <a:rPr lang="ar-IQ" sz="2800" b="1" dirty="0" err="1"/>
              <a:t>وريثامير</a:t>
            </a:r>
            <a:r>
              <a:rPr lang="ar-IQ" sz="2800" b="1" dirty="0"/>
              <a:t>( .</a:t>
            </a:r>
            <a:r>
              <a:rPr lang="en-US" sz="2800" b="1" dirty="0"/>
              <a:t>Max 1943 - 1980: Wertheimer ،(</a:t>
            </a:r>
            <a:r>
              <a:rPr lang="ar-IQ" sz="2800" b="1" dirty="0"/>
              <a:t>وقد ساهم أيضا في تطوير أفكارها كل من </a:t>
            </a:r>
            <a:r>
              <a:rPr lang="ar-IQ" sz="2800" b="1" dirty="0" smtClean="0"/>
              <a:t>عالم </a:t>
            </a:r>
            <a:r>
              <a:rPr lang="ar-IQ" sz="2800" b="1" dirty="0"/>
              <a:t>النفس و </a:t>
            </a:r>
            <a:r>
              <a:rPr lang="ar-IQ" sz="2800" b="1" dirty="0" err="1"/>
              <a:t>ولفانج</a:t>
            </a:r>
            <a:r>
              <a:rPr lang="ar-IQ" sz="2800" b="1" dirty="0"/>
              <a:t> </a:t>
            </a:r>
            <a:r>
              <a:rPr lang="ar-IQ" sz="2800" b="1" dirty="0" err="1"/>
              <a:t>كوهلر</a:t>
            </a:r>
            <a:r>
              <a:rPr lang="ar-IQ" sz="2800" b="1" dirty="0"/>
              <a:t> (</a:t>
            </a:r>
            <a:r>
              <a:rPr lang="ar-IQ" sz="2800" b="1" dirty="0" smtClean="0"/>
              <a:t>١٩٦٧-١٨٨٧) وكورت </a:t>
            </a:r>
            <a:r>
              <a:rPr lang="ar-IQ" sz="2800" b="1" dirty="0" err="1"/>
              <a:t>كوفكا</a:t>
            </a:r>
            <a:r>
              <a:rPr lang="ar-IQ" sz="2800" b="1" dirty="0"/>
              <a:t> (١٩٤١ </a:t>
            </a:r>
            <a:r>
              <a:rPr lang="ar-IQ" sz="2800" b="1" dirty="0" smtClean="0"/>
              <a:t>– ١٨٨٦) ، وهي </a:t>
            </a:r>
            <a:r>
              <a:rPr lang="ar-IQ" sz="2800" b="1" dirty="0"/>
              <a:t>من النظريات المعرفية التي عارضت بشدة المدرسة السلوكية ( نظريات </a:t>
            </a:r>
            <a:r>
              <a:rPr lang="ar-IQ" sz="2800" b="1" dirty="0" err="1"/>
              <a:t>المثري</a:t>
            </a:r>
            <a:r>
              <a:rPr lang="ar-IQ" sz="2800" b="1" dirty="0"/>
              <a:t> والاستجابة ) والمدرسة البنائية من حيث </a:t>
            </a:r>
            <a:r>
              <a:rPr lang="ar-IQ" sz="2800" b="1" dirty="0" smtClean="0"/>
              <a:t>دعوتهما </a:t>
            </a:r>
            <a:r>
              <a:rPr lang="ar-IQ" sz="2800" b="1" dirty="0"/>
              <a:t>إلى التأكيد على تحليل الظاهرة النفسية إلى مكوناتها الأولية </a:t>
            </a:r>
            <a:r>
              <a:rPr lang="ar-IQ" sz="2800" b="1" dirty="0" smtClean="0"/>
              <a:t>كي تيسر </a:t>
            </a:r>
            <a:r>
              <a:rPr lang="ar-IQ" sz="2800" b="1" dirty="0"/>
              <a:t>فهم مثل هذه الظاهرة . </a:t>
            </a:r>
            <a:r>
              <a:rPr lang="ar-IQ" sz="2800" b="1" dirty="0" err="1"/>
              <a:t>والجشتلت</a:t>
            </a:r>
            <a:r>
              <a:rPr lang="ar-IQ" sz="2800" b="1" dirty="0"/>
              <a:t> كلمة ألمانية تعني الكل أو الشكل أو الهيئة أو النمط المنظم الذي يتعالى على مجموع الأجزاء، </a:t>
            </a:r>
            <a:r>
              <a:rPr lang="ar-IQ" sz="2800" b="1" dirty="0" err="1"/>
              <a:t>فالجشتلت</a:t>
            </a:r>
            <a:r>
              <a:rPr lang="ar-IQ" sz="2800" b="1" dirty="0"/>
              <a:t> هو </a:t>
            </a:r>
            <a:r>
              <a:rPr lang="ar-IQ" sz="2800" b="1" dirty="0" err="1"/>
              <a:t>مبثابة</a:t>
            </a:r>
            <a:r>
              <a:rPr lang="ar-IQ" sz="2800" b="1" dirty="0"/>
              <a:t> كل مترابط الأجزاء على نحو منظم ومتسق </a:t>
            </a:r>
            <a:r>
              <a:rPr lang="ar-IQ" sz="2800" b="1" dirty="0" smtClean="0"/>
              <a:t>ويمتاز </a:t>
            </a:r>
            <a:r>
              <a:rPr lang="ar-IQ" sz="2800" b="1" dirty="0"/>
              <a:t>هذا الترابط بالديناميكية بحيث أن كل جزء فيه له دوره الخاص ومكانته ووظيفته التي يفرضها عليه هذا الكل </a:t>
            </a:r>
            <a:r>
              <a:rPr lang="ar-IQ" sz="2800" b="1" dirty="0" smtClean="0"/>
              <a:t>.</a:t>
            </a:r>
          </a:p>
          <a:p>
            <a:pPr algn="just"/>
            <a:r>
              <a:rPr lang="ar-IQ" sz="2800" b="1" dirty="0" smtClean="0"/>
              <a:t>لقد </a:t>
            </a:r>
            <a:r>
              <a:rPr lang="ar-IQ" sz="2800" b="1" dirty="0"/>
              <a:t>رفضت مدرسة </a:t>
            </a:r>
            <a:r>
              <a:rPr lang="ar-IQ" sz="2800" b="1" dirty="0" err="1"/>
              <a:t>الجشتلت</a:t>
            </a:r>
            <a:r>
              <a:rPr lang="ar-IQ" sz="2800" b="1" dirty="0"/>
              <a:t> أفكار كل من المدرسة البنائية والمدرسة السلوكية </a:t>
            </a:r>
            <a:r>
              <a:rPr lang="ar-IQ" sz="2800" b="1" dirty="0" smtClean="0"/>
              <a:t>لأنهما </a:t>
            </a:r>
            <a:r>
              <a:rPr lang="ar-IQ" sz="2800" b="1" dirty="0"/>
              <a:t>يعتمدان على اختزال الظاهرة النفسية أو السلوك إلى مجموعة عناصر أولية ؛ </a:t>
            </a:r>
            <a:endParaRPr lang="en-US" sz="2800" b="1" dirty="0"/>
          </a:p>
        </p:txBody>
      </p:sp>
    </p:spTree>
    <p:extLst>
      <p:ext uri="{BB962C8B-B14F-4D97-AF65-F5344CB8AC3E}">
        <p14:creationId xmlns:p14="http://schemas.microsoft.com/office/powerpoint/2010/main" val="13059314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3216" y="116632"/>
            <a:ext cx="8629263" cy="6555641"/>
          </a:xfrm>
          <a:prstGeom prst="rect">
            <a:avLst/>
          </a:prstGeom>
        </p:spPr>
        <p:txBody>
          <a:bodyPr wrap="square">
            <a:spAutoFit/>
          </a:bodyPr>
          <a:lstStyle/>
          <a:p>
            <a:pPr marL="342900" lvl="0" indent="-342900">
              <a:buFontTx/>
              <a:buChar char="-"/>
            </a:pPr>
            <a:r>
              <a:rPr lang="ar-IQ" sz="2800" b="1" dirty="0" smtClean="0">
                <a:solidFill>
                  <a:srgbClr val="FF0000"/>
                </a:solidFill>
              </a:rPr>
              <a:t>التوقعات والخرائط العقلية </a:t>
            </a:r>
            <a:r>
              <a:rPr lang="en-US" sz="2800" b="1" dirty="0">
                <a:solidFill>
                  <a:srgbClr val="FF0000"/>
                </a:solidFill>
              </a:rPr>
              <a:t>:"Expectancies and Cognitive Maps</a:t>
            </a:r>
            <a:endParaRPr lang="ar-IQ" sz="2800" b="1" dirty="0" smtClean="0">
              <a:solidFill>
                <a:srgbClr val="FF0000"/>
              </a:solidFill>
            </a:endParaRPr>
          </a:p>
          <a:p>
            <a:pPr lvl="0" algn="just"/>
            <a:r>
              <a:rPr lang="ar-IQ" sz="2800" b="1" dirty="0" smtClean="0">
                <a:solidFill>
                  <a:prstClr val="black"/>
                </a:solidFill>
              </a:rPr>
              <a:t>يرى </a:t>
            </a:r>
            <a:r>
              <a:rPr lang="ar-IQ" sz="2800" b="1" dirty="0">
                <a:solidFill>
                  <a:prstClr val="black"/>
                </a:solidFill>
              </a:rPr>
              <a:t>تولمان أن التعلم ينطوي على اكتساب معرفة ترتبط بالإدراكات والتوقعات ، ومثل هذه المعرفة تدور حول البيئة التي يوجد فيها، ومكان الأهداف المهمة بالنسبة له ، والكيفية التي من خلالها يمكن الانتقال من مكان إلى آخر، أو التحول من وسيلة إلى وسيلة أخرى مع الحفاظ على التوجه نحو الهدف</a:t>
            </a:r>
            <a:r>
              <a:rPr lang="ar-IQ" sz="2800" b="1" dirty="0" smtClean="0">
                <a:solidFill>
                  <a:prstClr val="black"/>
                </a:solidFill>
              </a:rPr>
              <a:t>.</a:t>
            </a:r>
            <a:r>
              <a:rPr lang="ar-IQ" sz="2800" b="1" dirty="0">
                <a:solidFill>
                  <a:prstClr val="black"/>
                </a:solidFill>
              </a:rPr>
              <a:t> ويرى أن وحدة المعرفة تتمثل في العلاقة بني </a:t>
            </a:r>
            <a:r>
              <a:rPr lang="ar-IQ" sz="2800" b="1" dirty="0" smtClean="0">
                <a:solidFill>
                  <a:prstClr val="black"/>
                </a:solidFill>
              </a:rPr>
              <a:t>مثيرين </a:t>
            </a:r>
            <a:r>
              <a:rPr lang="ar-IQ" sz="2800" b="1" dirty="0">
                <a:solidFill>
                  <a:prstClr val="black"/>
                </a:solidFill>
              </a:rPr>
              <a:t>أو أكرث أو بني </a:t>
            </a:r>
            <a:r>
              <a:rPr lang="ar-IQ" sz="2800" b="1" dirty="0" smtClean="0">
                <a:solidFill>
                  <a:prstClr val="black"/>
                </a:solidFill>
              </a:rPr>
              <a:t>المثير </a:t>
            </a:r>
            <a:r>
              <a:rPr lang="ar-IQ" sz="2800" b="1" dirty="0">
                <a:solidFill>
                  <a:prstClr val="black"/>
                </a:solidFill>
              </a:rPr>
              <a:t>والاستجابة له </a:t>
            </a:r>
            <a:r>
              <a:rPr lang="ar-IQ" sz="2800" b="1" dirty="0" smtClean="0">
                <a:solidFill>
                  <a:prstClr val="black"/>
                </a:solidFill>
              </a:rPr>
              <a:t>ومثير </a:t>
            </a:r>
            <a:r>
              <a:rPr lang="ar-IQ" sz="2800" b="1" dirty="0">
                <a:solidFill>
                  <a:prstClr val="black"/>
                </a:solidFill>
              </a:rPr>
              <a:t>آخر يتبع مثل هذه الاستجابة. يطلق تولمان على العلاقة </a:t>
            </a:r>
            <a:r>
              <a:rPr lang="ar-IQ" sz="2800" b="1" dirty="0" smtClean="0">
                <a:solidFill>
                  <a:prstClr val="black"/>
                </a:solidFill>
              </a:rPr>
              <a:t>بين المثير والاستجابة والمثير الذي </a:t>
            </a:r>
            <a:r>
              <a:rPr lang="ar-IQ" sz="2800" b="1" dirty="0">
                <a:solidFill>
                  <a:prstClr val="black"/>
                </a:solidFill>
              </a:rPr>
              <a:t>يتبعها بالتوقع والتي </a:t>
            </a:r>
            <a:r>
              <a:rPr lang="ar-IQ" sz="2800" b="1" dirty="0" smtClean="0">
                <a:solidFill>
                  <a:prstClr val="black"/>
                </a:solidFill>
              </a:rPr>
              <a:t>يمكن تمثيلها </a:t>
            </a:r>
            <a:r>
              <a:rPr lang="ar-IQ" sz="2800" b="1" dirty="0">
                <a:solidFill>
                  <a:prstClr val="black"/>
                </a:solidFill>
              </a:rPr>
              <a:t>على النحو التالي: </a:t>
            </a:r>
            <a:endParaRPr lang="ar-IQ" sz="2800" b="1" dirty="0" smtClean="0">
              <a:solidFill>
                <a:prstClr val="black"/>
              </a:solidFill>
            </a:endParaRPr>
          </a:p>
          <a:p>
            <a:pPr lvl="0" algn="just"/>
            <a:r>
              <a:rPr lang="ar-IQ" sz="2800" b="1" dirty="0" smtClean="0">
                <a:solidFill>
                  <a:prstClr val="black"/>
                </a:solidFill>
              </a:rPr>
              <a:t>( م1-س1-م2)، </a:t>
            </a:r>
            <a:r>
              <a:rPr lang="ar-IQ" sz="2800" b="1" dirty="0">
                <a:solidFill>
                  <a:prstClr val="black"/>
                </a:solidFill>
              </a:rPr>
              <a:t>حيث </a:t>
            </a:r>
            <a:r>
              <a:rPr lang="ar-IQ" sz="2800" b="1" dirty="0" smtClean="0">
                <a:solidFill>
                  <a:prstClr val="black"/>
                </a:solidFill>
              </a:rPr>
              <a:t>يشير الى(م1) المثير </a:t>
            </a:r>
            <a:r>
              <a:rPr lang="ar-IQ" sz="2800" b="1" dirty="0">
                <a:solidFill>
                  <a:prstClr val="black"/>
                </a:solidFill>
              </a:rPr>
              <a:t>الأول الذي يسبق الاستجابة، </a:t>
            </a:r>
            <a:r>
              <a:rPr lang="ar-IQ" sz="2800" b="1" dirty="0" smtClean="0">
                <a:solidFill>
                  <a:prstClr val="black"/>
                </a:solidFill>
              </a:rPr>
              <a:t>أما (س ١ ) فهي </a:t>
            </a:r>
            <a:r>
              <a:rPr lang="ar-IQ" sz="2800" b="1" dirty="0">
                <a:solidFill>
                  <a:prstClr val="black"/>
                </a:solidFill>
              </a:rPr>
              <a:t>الاستجابة، إلى </a:t>
            </a:r>
            <a:r>
              <a:rPr lang="ar-IQ" sz="2800" b="1" dirty="0" smtClean="0">
                <a:solidFill>
                  <a:prstClr val="black"/>
                </a:solidFill>
              </a:rPr>
              <a:t>المثير الأول</a:t>
            </a:r>
            <a:r>
              <a:rPr lang="ar-IQ" sz="2800" b="1" dirty="0">
                <a:solidFill>
                  <a:prstClr val="black"/>
                </a:solidFill>
              </a:rPr>
              <a:t>، في </a:t>
            </a:r>
            <a:r>
              <a:rPr lang="ar-IQ" sz="2800" b="1" dirty="0" smtClean="0">
                <a:solidFill>
                  <a:prstClr val="black"/>
                </a:solidFill>
              </a:rPr>
              <a:t>حي ن( م2) </a:t>
            </a:r>
            <a:r>
              <a:rPr lang="ar-IQ" sz="2800" b="1" dirty="0">
                <a:solidFill>
                  <a:prstClr val="black"/>
                </a:solidFill>
              </a:rPr>
              <a:t>هو </a:t>
            </a:r>
            <a:r>
              <a:rPr lang="ar-IQ" sz="2800" b="1" dirty="0" err="1" smtClean="0">
                <a:solidFill>
                  <a:prstClr val="black"/>
                </a:solidFill>
              </a:rPr>
              <a:t>المثيرالذي</a:t>
            </a:r>
            <a:r>
              <a:rPr lang="ar-IQ" sz="2800" b="1" dirty="0" smtClean="0">
                <a:solidFill>
                  <a:prstClr val="black"/>
                </a:solidFill>
              </a:rPr>
              <a:t> </a:t>
            </a:r>
            <a:r>
              <a:rPr lang="ar-IQ" sz="2800" b="1" dirty="0">
                <a:solidFill>
                  <a:prstClr val="black"/>
                </a:solidFill>
              </a:rPr>
              <a:t>يتبع الاستجابة، ولتذكر ذلك، فلنأخذ المثال التالي إذا اعتبرنا مفتاح الجرس </a:t>
            </a:r>
            <a:r>
              <a:rPr lang="ar-IQ" sz="2800" b="1" dirty="0" smtClean="0">
                <a:solidFill>
                  <a:prstClr val="black"/>
                </a:solidFill>
              </a:rPr>
              <a:t>المثير </a:t>
            </a:r>
            <a:r>
              <a:rPr lang="ar-IQ" sz="2800" b="1" dirty="0">
                <a:solidFill>
                  <a:prstClr val="black"/>
                </a:solidFill>
              </a:rPr>
              <a:t>الأول </a:t>
            </a:r>
            <a:r>
              <a:rPr lang="ar-IQ" sz="2800" b="1" dirty="0" smtClean="0">
                <a:solidFill>
                  <a:prstClr val="black"/>
                </a:solidFill>
              </a:rPr>
              <a:t>(م1)، </a:t>
            </a:r>
            <a:r>
              <a:rPr lang="ar-IQ" sz="2800" b="1" dirty="0">
                <a:solidFill>
                  <a:prstClr val="black"/>
                </a:solidFill>
              </a:rPr>
              <a:t>فالضغط عليه </a:t>
            </a:r>
            <a:r>
              <a:rPr lang="ar-IQ" sz="2800" b="1" dirty="0" smtClean="0">
                <a:solidFill>
                  <a:prstClr val="black"/>
                </a:solidFill>
              </a:rPr>
              <a:t>يمثل </a:t>
            </a:r>
            <a:r>
              <a:rPr lang="ar-IQ" sz="2800" b="1" dirty="0">
                <a:solidFill>
                  <a:prstClr val="black"/>
                </a:solidFill>
              </a:rPr>
              <a:t>الاستجابة </a:t>
            </a:r>
            <a:r>
              <a:rPr lang="ar-IQ" sz="2800" b="1" dirty="0" smtClean="0">
                <a:solidFill>
                  <a:prstClr val="black"/>
                </a:solidFill>
              </a:rPr>
              <a:t>( س1) </a:t>
            </a:r>
            <a:r>
              <a:rPr lang="ar-IQ" sz="2800" b="1" dirty="0">
                <a:solidFill>
                  <a:prstClr val="black"/>
                </a:solidFill>
              </a:rPr>
              <a:t>عندها نتوقع سامع صوت الجرس </a:t>
            </a:r>
            <a:r>
              <a:rPr lang="ar-IQ" sz="2800" b="1" dirty="0" smtClean="0">
                <a:solidFill>
                  <a:prstClr val="black"/>
                </a:solidFill>
              </a:rPr>
              <a:t>( م2). </a:t>
            </a:r>
            <a:endParaRPr lang="en-US" sz="2800" b="1" dirty="0">
              <a:solidFill>
                <a:prstClr val="black"/>
              </a:solidFill>
            </a:endParaRPr>
          </a:p>
        </p:txBody>
      </p:sp>
    </p:spTree>
    <p:extLst>
      <p:ext uri="{BB962C8B-B14F-4D97-AF65-F5344CB8AC3E}">
        <p14:creationId xmlns:p14="http://schemas.microsoft.com/office/powerpoint/2010/main" val="28214227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87648" y="692696"/>
            <a:ext cx="8496944" cy="5262979"/>
          </a:xfrm>
          <a:prstGeom prst="rect">
            <a:avLst/>
          </a:prstGeom>
        </p:spPr>
        <p:txBody>
          <a:bodyPr wrap="square">
            <a:spAutoFit/>
          </a:bodyPr>
          <a:lstStyle/>
          <a:p>
            <a:pPr lvl="0" algn="just"/>
            <a:r>
              <a:rPr lang="ar-IQ" sz="2800" b="1" dirty="0">
                <a:solidFill>
                  <a:prstClr val="black"/>
                </a:solidFill>
              </a:rPr>
              <a:t>فهو يرى ان الكائن الحي يتعلم </a:t>
            </a:r>
            <a:r>
              <a:rPr lang="ar-IQ" sz="2800" b="1" dirty="0" smtClean="0">
                <a:solidFill>
                  <a:prstClr val="black"/>
                </a:solidFill>
              </a:rPr>
              <a:t>توقعات</a:t>
            </a:r>
            <a:r>
              <a:rPr lang="ar-IQ" sz="2800" b="1" dirty="0">
                <a:solidFill>
                  <a:prstClr val="black"/>
                </a:solidFill>
              </a:rPr>
              <a:t>، وان مثل هذه المعرفة تكتسب كنتيجة لتعرض هذا الكائن وانتباهه </a:t>
            </a:r>
            <a:r>
              <a:rPr lang="ar-IQ" sz="2800" b="1" dirty="0" smtClean="0">
                <a:solidFill>
                  <a:prstClr val="black"/>
                </a:solidFill>
              </a:rPr>
              <a:t>للأحداث والمثيرات </a:t>
            </a:r>
            <a:r>
              <a:rPr lang="ar-IQ" sz="2800" b="1" dirty="0">
                <a:solidFill>
                  <a:prstClr val="black"/>
                </a:solidFill>
              </a:rPr>
              <a:t>البيئية. </a:t>
            </a:r>
            <a:r>
              <a:rPr lang="ar-IQ" sz="2800" b="1" dirty="0" smtClean="0">
                <a:solidFill>
                  <a:prstClr val="black"/>
                </a:solidFill>
              </a:rPr>
              <a:t>ويمكن </a:t>
            </a:r>
            <a:r>
              <a:rPr lang="ar-IQ" sz="2800" b="1" dirty="0">
                <a:solidFill>
                  <a:prstClr val="black"/>
                </a:solidFill>
              </a:rPr>
              <a:t>النظر هنا إلى </a:t>
            </a:r>
            <a:r>
              <a:rPr lang="ar-IQ" sz="2800" b="1" dirty="0" smtClean="0">
                <a:solidFill>
                  <a:prstClr val="black"/>
                </a:solidFill>
              </a:rPr>
              <a:t>المثير </a:t>
            </a:r>
            <a:r>
              <a:rPr lang="ar-IQ" sz="2800" b="1" dirty="0">
                <a:solidFill>
                  <a:prstClr val="black"/>
                </a:solidFill>
              </a:rPr>
              <a:t>الذي يتبع الاستجابة على أنه </a:t>
            </a:r>
            <a:r>
              <a:rPr lang="ar-IQ" sz="2800" b="1" dirty="0" smtClean="0">
                <a:solidFill>
                  <a:prstClr val="black"/>
                </a:solidFill>
              </a:rPr>
              <a:t>بمثابة </a:t>
            </a:r>
            <a:r>
              <a:rPr lang="ar-IQ" sz="2800" b="1" dirty="0">
                <a:solidFill>
                  <a:prstClr val="black"/>
                </a:solidFill>
              </a:rPr>
              <a:t>نتائج السلوك أو ما يشري إلى المكافأة أو التعزيز. </a:t>
            </a:r>
            <a:endParaRPr lang="ar-IQ" sz="2800" b="1" dirty="0" smtClean="0">
              <a:solidFill>
                <a:prstClr val="black"/>
              </a:solidFill>
            </a:endParaRPr>
          </a:p>
          <a:p>
            <a:pPr lvl="0" algn="just"/>
            <a:r>
              <a:rPr lang="ar-IQ" sz="2800" b="1" dirty="0" smtClean="0">
                <a:solidFill>
                  <a:prstClr val="black"/>
                </a:solidFill>
              </a:rPr>
              <a:t>ويرى </a:t>
            </a:r>
            <a:r>
              <a:rPr lang="ar-IQ" sz="2800" b="1" dirty="0">
                <a:solidFill>
                  <a:prstClr val="black"/>
                </a:solidFill>
              </a:rPr>
              <a:t>تولمان أن مثل هذه المكافأة لا تشكل في الاساس هدف التعلم أو السلوك؛ أي أنها في حد ذاتها ليست غاية السلوك، فهي ليست ضرورية، </a:t>
            </a:r>
            <a:r>
              <a:rPr lang="ar-IQ" sz="2800" b="1" dirty="0" smtClean="0">
                <a:solidFill>
                  <a:prstClr val="black"/>
                </a:solidFill>
              </a:rPr>
              <a:t>وانما </a:t>
            </a:r>
            <a:r>
              <a:rPr lang="ar-IQ" sz="2800" b="1" dirty="0">
                <a:solidFill>
                  <a:prstClr val="black"/>
                </a:solidFill>
              </a:rPr>
              <a:t>يكفي الاقتران </a:t>
            </a:r>
            <a:r>
              <a:rPr lang="ar-IQ" sz="2800" b="1" dirty="0" smtClean="0">
                <a:solidFill>
                  <a:prstClr val="black"/>
                </a:solidFill>
              </a:rPr>
              <a:t>بين </a:t>
            </a:r>
            <a:r>
              <a:rPr lang="ar-IQ" sz="2800" b="1" dirty="0">
                <a:solidFill>
                  <a:prstClr val="black"/>
                </a:solidFill>
              </a:rPr>
              <a:t>الاحداث التي نخبرها لحدوث التعلم . يفترض تولمان ان التوقع </a:t>
            </a:r>
            <a:r>
              <a:rPr lang="ar-IQ" sz="2800" b="1" dirty="0" smtClean="0">
                <a:solidFill>
                  <a:prstClr val="black"/>
                </a:solidFill>
              </a:rPr>
              <a:t>( م1-س1-م2) </a:t>
            </a:r>
            <a:r>
              <a:rPr lang="ar-IQ" sz="2800" b="1" dirty="0">
                <a:solidFill>
                  <a:prstClr val="black"/>
                </a:solidFill>
              </a:rPr>
              <a:t>يقوى بالتكرار</a:t>
            </a:r>
            <a:r>
              <a:rPr lang="ar-IQ" sz="2800" b="1" dirty="0" smtClean="0">
                <a:solidFill>
                  <a:prstClr val="black"/>
                </a:solidFill>
              </a:rPr>
              <a:t>،</a:t>
            </a:r>
            <a:r>
              <a:rPr lang="ar-IQ" sz="2800" b="1" dirty="0">
                <a:solidFill>
                  <a:prstClr val="black"/>
                </a:solidFill>
              </a:rPr>
              <a:t> دون أن يتبع بـ </a:t>
            </a:r>
            <a:r>
              <a:rPr lang="ar-IQ" sz="2800" b="1" dirty="0" smtClean="0">
                <a:solidFill>
                  <a:prstClr val="black"/>
                </a:solidFill>
              </a:rPr>
              <a:t> ( م2) </a:t>
            </a:r>
            <a:r>
              <a:rPr lang="ar-IQ" sz="2800" b="1" dirty="0">
                <a:solidFill>
                  <a:prstClr val="black"/>
                </a:solidFill>
              </a:rPr>
              <a:t>لعدد من المرات،</a:t>
            </a:r>
            <a:r>
              <a:rPr lang="ar-IQ" sz="2800" b="1" dirty="0" smtClean="0">
                <a:solidFill>
                  <a:prstClr val="black"/>
                </a:solidFill>
              </a:rPr>
              <a:t> وهذا </a:t>
            </a:r>
            <a:r>
              <a:rPr lang="ar-IQ" sz="2800" b="1" dirty="0">
                <a:solidFill>
                  <a:prstClr val="black"/>
                </a:solidFill>
              </a:rPr>
              <a:t>ما يطلق عليه اسم انطفاء أو محو التوقع. ويعني ذلك أنه إذا أخفق توقع أو إدراك فرد بأن سلوكا ما في موقف معني قد لا يؤدي إلى الغرض الذي يسعى إليه، فإن هذا يقود بالتالي إلى تحول ذلك الفرد إلى وسيلة </a:t>
            </a:r>
            <a:r>
              <a:rPr lang="ar-IQ" sz="2800" b="1" dirty="0" smtClean="0">
                <a:solidFill>
                  <a:prstClr val="black"/>
                </a:solidFill>
              </a:rPr>
              <a:t>أخرى.</a:t>
            </a:r>
            <a:endParaRPr lang="en-US" sz="2800" b="1" dirty="0">
              <a:solidFill>
                <a:prstClr val="black"/>
              </a:solidFill>
            </a:endParaRPr>
          </a:p>
        </p:txBody>
      </p:sp>
    </p:spTree>
    <p:extLst>
      <p:ext uri="{BB962C8B-B14F-4D97-AF65-F5344CB8AC3E}">
        <p14:creationId xmlns:p14="http://schemas.microsoft.com/office/powerpoint/2010/main" val="20225287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79512" y="188640"/>
            <a:ext cx="8784976" cy="6555641"/>
          </a:xfrm>
          <a:prstGeom prst="rect">
            <a:avLst/>
          </a:prstGeom>
        </p:spPr>
        <p:txBody>
          <a:bodyPr wrap="square">
            <a:spAutoFit/>
          </a:bodyPr>
          <a:lstStyle/>
          <a:p>
            <a:pPr algn="just"/>
            <a:r>
              <a:rPr lang="ar-IQ" sz="2800" b="1" dirty="0"/>
              <a:t>يستخدم تولمان مفهوم التوقع </a:t>
            </a:r>
            <a:r>
              <a:rPr lang="ar-IQ" sz="2800" b="1" dirty="0" smtClean="0"/>
              <a:t>لتفسير </a:t>
            </a:r>
            <a:r>
              <a:rPr lang="ar-IQ" sz="2800" b="1" dirty="0"/>
              <a:t>أثر كل من التدريب والتعميم والانتقال وعملية تنافس</a:t>
            </a:r>
            <a:r>
              <a:rPr lang="ar-IQ" sz="2800" b="1" dirty="0">
                <a:solidFill>
                  <a:srgbClr val="FF0000"/>
                </a:solidFill>
              </a:rPr>
              <a:t> الاستجابات </a:t>
            </a:r>
            <a:r>
              <a:rPr lang="ar-IQ" sz="2800" b="1" dirty="0" smtClean="0"/>
              <a:t>. ويرى </a:t>
            </a:r>
            <a:r>
              <a:rPr lang="ar-IQ" sz="2800" b="1" dirty="0"/>
              <a:t>أن سلسلة من التوقعات </a:t>
            </a:r>
            <a:r>
              <a:rPr lang="ar-IQ" sz="2800" b="1" dirty="0" smtClean="0"/>
              <a:t>يمكن </a:t>
            </a:r>
            <a:r>
              <a:rPr lang="ar-IQ" sz="2800" b="1" dirty="0"/>
              <a:t>أن تتوحد معا في وحدة أكبر؛ أي إمكانية الربط </a:t>
            </a:r>
            <a:r>
              <a:rPr lang="ar-IQ" sz="2800" b="1" dirty="0" smtClean="0"/>
              <a:t>بين </a:t>
            </a:r>
            <a:r>
              <a:rPr lang="ar-IQ" sz="2800" b="1" dirty="0"/>
              <a:t>عدة توقعات في سلسلة مترابطة يصار إلى تفعيلها معا عند مواجهة موقف ما </a:t>
            </a:r>
            <a:r>
              <a:rPr lang="ar-IQ" sz="2800" b="1" dirty="0" smtClean="0"/>
              <a:t>.</a:t>
            </a:r>
          </a:p>
          <a:p>
            <a:pPr algn="just"/>
            <a:r>
              <a:rPr lang="ar-IQ" sz="2800" b="1" dirty="0" smtClean="0"/>
              <a:t> </a:t>
            </a:r>
            <a:r>
              <a:rPr lang="ar-IQ" sz="2800" b="1" dirty="0"/>
              <a:t>أشار تولمان إلى ما يسمى </a:t>
            </a:r>
            <a:r>
              <a:rPr lang="ar-IQ" sz="2800" b="1" dirty="0">
                <a:solidFill>
                  <a:srgbClr val="FF0000"/>
                </a:solidFill>
              </a:rPr>
              <a:t>بعملية الاستدلال </a:t>
            </a:r>
            <a:r>
              <a:rPr lang="en-US" sz="2800" b="1" dirty="0">
                <a:solidFill>
                  <a:srgbClr val="FF0000"/>
                </a:solidFill>
              </a:rPr>
              <a:t>Inference</a:t>
            </a:r>
            <a:r>
              <a:rPr lang="en-US" sz="2800" b="1" dirty="0"/>
              <a:t> ،</a:t>
            </a:r>
            <a:r>
              <a:rPr lang="ar-IQ" sz="2800" b="1" dirty="0"/>
              <a:t>إذ يرى أنه إذا كان لدى الفرد توقع معني </a:t>
            </a:r>
            <a:r>
              <a:rPr lang="ar-IQ" sz="2800" b="1" dirty="0" smtClean="0"/>
              <a:t> ( م1- س2- م2 </a:t>
            </a:r>
            <a:r>
              <a:rPr lang="ar-IQ" sz="2800" b="1" dirty="0"/>
              <a:t>)</a:t>
            </a:r>
            <a:r>
              <a:rPr lang="ar-IQ" sz="2800" b="1" dirty="0" smtClean="0"/>
              <a:t>٢، </a:t>
            </a:r>
            <a:r>
              <a:rPr lang="ar-IQ" sz="2800" b="1" dirty="0"/>
              <a:t>فإذا ما حدث ارتباط جديد </a:t>
            </a:r>
            <a:r>
              <a:rPr lang="ar-IQ" sz="2800" b="1" dirty="0" smtClean="0"/>
              <a:t>بين المثير الثاني ( م2) ومثير آخر(م*)، </a:t>
            </a:r>
            <a:r>
              <a:rPr lang="ar-IQ" sz="2800" b="1" dirty="0"/>
              <a:t>فإن ذلك سيؤدي بالفرد الى </a:t>
            </a:r>
            <a:r>
              <a:rPr lang="ar-IQ" sz="2800" b="1" dirty="0" smtClean="0"/>
              <a:t>الاستدلالات </a:t>
            </a:r>
            <a:r>
              <a:rPr lang="ar-IQ" sz="2800" b="1" dirty="0"/>
              <a:t>على توقع جديد هو </a:t>
            </a:r>
            <a:r>
              <a:rPr lang="ar-IQ" sz="2800" b="1" dirty="0" smtClean="0"/>
              <a:t>(م1-س1-م2) ويشير </a:t>
            </a:r>
            <a:r>
              <a:rPr lang="ar-IQ" sz="2800" b="1" dirty="0"/>
              <a:t>مثل هذه الاستدلال إلى العملية التي من خلالها تعمل بعض الاحداث التعزيزية الجديدة في التأثري على اختيار استجابة لاحقة. وهكذا فالكائن الحي أثناء تفاعلاته مع المواقف يكتسب المعرفة حول البيئة بحيث يتم تنظيمها على شكل خرائط عقلية للمكان ومواقع الأهداف والوسائل الممكنة المؤدية لها، وليس مجرد ارتباطات </a:t>
            </a:r>
            <a:r>
              <a:rPr lang="ar-IQ" sz="2800" b="1" dirty="0" smtClean="0"/>
              <a:t>بين مثيرات </a:t>
            </a:r>
            <a:r>
              <a:rPr lang="ar-IQ" sz="2800" b="1" dirty="0"/>
              <a:t>واستجابات </a:t>
            </a:r>
            <a:r>
              <a:rPr lang="ar-IQ" sz="2800" b="1" dirty="0" smtClean="0"/>
              <a:t>. واعتمادا </a:t>
            </a:r>
            <a:r>
              <a:rPr lang="ar-IQ" sz="2800" b="1" dirty="0"/>
              <a:t>على ذلك، فإن الكائن الحي يستخدم المعرفة المتوفرة لديه عن البيئة ومعرفة وجود الأهداف (الخرائط المعرفية) للوصول إلى ما يسعى إليه أو ما يرغب في تحقيقه</a:t>
            </a:r>
            <a:r>
              <a:rPr lang="ar-IQ" sz="2800" b="1" dirty="0" smtClean="0"/>
              <a:t>.</a:t>
            </a:r>
            <a:endParaRPr lang="en-US" sz="2800" b="1" dirty="0"/>
          </a:p>
        </p:txBody>
      </p:sp>
    </p:spTree>
    <p:extLst>
      <p:ext uri="{BB962C8B-B14F-4D97-AF65-F5344CB8AC3E}">
        <p14:creationId xmlns:p14="http://schemas.microsoft.com/office/powerpoint/2010/main" val="3304190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49447" y="908720"/>
            <a:ext cx="8928992" cy="5755422"/>
          </a:xfrm>
          <a:prstGeom prst="rect">
            <a:avLst/>
          </a:prstGeom>
        </p:spPr>
        <p:txBody>
          <a:bodyPr wrap="square">
            <a:spAutoFit/>
          </a:bodyPr>
          <a:lstStyle/>
          <a:p>
            <a:pPr lvl="0" algn="just"/>
            <a:r>
              <a:rPr lang="ar-IQ" sz="3200" b="1" dirty="0">
                <a:solidFill>
                  <a:srgbClr val="FF0000"/>
                </a:solidFill>
              </a:rPr>
              <a:t>التعلم مقابل الأداء </a:t>
            </a:r>
            <a:r>
              <a:rPr lang="en-US" sz="3200" b="1" dirty="0">
                <a:solidFill>
                  <a:srgbClr val="FF0000"/>
                </a:solidFill>
              </a:rPr>
              <a:t>Performance. </a:t>
            </a:r>
            <a:r>
              <a:rPr lang="en-US" sz="3200" b="1" dirty="0" err="1">
                <a:solidFill>
                  <a:srgbClr val="FF0000"/>
                </a:solidFill>
              </a:rPr>
              <a:t>vs</a:t>
            </a:r>
            <a:r>
              <a:rPr lang="en-US" sz="3200" b="1" dirty="0">
                <a:solidFill>
                  <a:srgbClr val="FF0000"/>
                </a:solidFill>
              </a:rPr>
              <a:t> Learning: </a:t>
            </a:r>
            <a:r>
              <a:rPr lang="ar-IQ" sz="3200" b="1" dirty="0">
                <a:solidFill>
                  <a:srgbClr val="FF0000"/>
                </a:solidFill>
              </a:rPr>
              <a:t> </a:t>
            </a:r>
          </a:p>
          <a:p>
            <a:pPr lvl="0" algn="just"/>
            <a:r>
              <a:rPr lang="ar-IQ" sz="2400" b="1" dirty="0">
                <a:solidFill>
                  <a:prstClr val="black"/>
                </a:solidFill>
              </a:rPr>
              <a:t>لقد ميز تولمان بني التعلم والأداء، وحسب اعتقاده أنه ليس بالضرورة أن ما يتم تعلمه يظهر على نحو مباشر في السلوك، وهذا ما يطلق عليه بالتعلم الكامن </a:t>
            </a:r>
            <a:r>
              <a:rPr lang="en-US" sz="2400" b="1" dirty="0">
                <a:solidFill>
                  <a:prstClr val="black"/>
                </a:solidFill>
              </a:rPr>
              <a:t>learning Latent . </a:t>
            </a:r>
            <a:r>
              <a:rPr lang="ar-IQ" sz="2400" b="1" dirty="0">
                <a:solidFill>
                  <a:prstClr val="black"/>
                </a:solidFill>
              </a:rPr>
              <a:t> ومن هذا المنطلق، فإن كثريا من الخبرات التي يتم تعلمها تبقى كامنة حتى تسنح الفرصة لظهورها أو عندما يتطلب الموقف استخدام مثل هذه الخبرات. وهذا التفسير يتفق إلى حد كبير مع أفكار </a:t>
            </a:r>
            <a:r>
              <a:rPr lang="ar-IQ" sz="2400" b="1" dirty="0" err="1">
                <a:solidFill>
                  <a:prstClr val="black"/>
                </a:solidFill>
              </a:rPr>
              <a:t>باندورا</a:t>
            </a:r>
            <a:r>
              <a:rPr lang="ar-IQ" sz="2400" b="1" dirty="0">
                <a:solidFill>
                  <a:prstClr val="black"/>
                </a:solidFill>
              </a:rPr>
              <a:t> في التعلم الاجتماعي، الذي يرى أن ملاحظة سلوكيات النماذج وتعلمها من خلال المحاكاة لا يعني بالضرورة ممارستها في الموقف الذي تم تعلمها فيه، وإمنا تخزن على نحو معني من التمثيل ليصار استخدامها لاحقا عندما تقتضي الحاجة . إن مفهوم التوقعات عند تولمان هو بمثابة اجزاء من المعرفة يتعلمها الكائن الحي وتبقى مثل هذه الاجزاء كامنة في الذاكرة حتى تصبح الحاجة ملحة لاستخدامها في تحقيق هدف ما. فكل جزء من هذه المعرفة هو توقع بحد ذاته يبقى كامنا في الذاكرة، ويصبح نشطا عندما يكون هناك هدف لا يتحقق الا من خلال هذا التوقع. ومن هنا، يعد تولمان من أوائل علماء النفس الذين تعرضوا إلى مسألة التعلم الكامن والتمييز بني الأداء والتعلم؛ فحسب وجهة نظره فإن الكائن يتعلم كيف يقوم بعمل ما لكنه لا يقو م بالعمل ذاته إلا عندما يحفز لذلك.</a:t>
            </a:r>
            <a:endParaRPr lang="en-US" sz="2400" b="1" dirty="0">
              <a:solidFill>
                <a:prstClr val="black"/>
              </a:solidFill>
            </a:endParaRPr>
          </a:p>
        </p:txBody>
      </p:sp>
    </p:spTree>
    <p:extLst>
      <p:ext uri="{BB962C8B-B14F-4D97-AF65-F5344CB8AC3E}">
        <p14:creationId xmlns:p14="http://schemas.microsoft.com/office/powerpoint/2010/main" val="12396539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467544" y="843677"/>
            <a:ext cx="8496944" cy="5262979"/>
          </a:xfrm>
          <a:prstGeom prst="rect">
            <a:avLst/>
          </a:prstGeom>
        </p:spPr>
        <p:txBody>
          <a:bodyPr wrap="square">
            <a:spAutoFit/>
          </a:bodyPr>
          <a:lstStyle/>
          <a:p>
            <a:pPr lvl="0" algn="just"/>
            <a:r>
              <a:rPr lang="ar-IQ" sz="2800" b="1" dirty="0">
                <a:solidFill>
                  <a:prstClr val="black"/>
                </a:solidFill>
              </a:rPr>
              <a:t>فالتوقع  (م1- ١س1 – م2 ) يتحول فقط إلى نشاط أو فعل عندما يصبح هدف هذا التوقع المتمثل في  (م2) محفزا على نحو قوي وموجب</a:t>
            </a:r>
            <a:r>
              <a:rPr lang="en-US" sz="2800" b="1" dirty="0" err="1">
                <a:solidFill>
                  <a:prstClr val="black"/>
                </a:solidFill>
              </a:rPr>
              <a:t>Valenced</a:t>
            </a:r>
            <a:r>
              <a:rPr lang="en-US" sz="2800" b="1" dirty="0">
                <a:solidFill>
                  <a:prstClr val="black"/>
                </a:solidFill>
              </a:rPr>
              <a:t> Positively &amp; Strongly  </a:t>
            </a:r>
            <a:r>
              <a:rPr lang="ar-IQ" sz="2800" b="1" dirty="0">
                <a:solidFill>
                  <a:prstClr val="black"/>
                </a:solidFill>
              </a:rPr>
              <a:t>ففي تجاربه التي أجراها على الفئران، وجد أن مثل هذه الفئران تعلمت خريطة المكان وشكلت ما يسمى بالتوقعات لكنها مل تستعمل مثل هذه المعرفة الا حني توفر سبب جوهري لذلك وهو الحاجة إلى الطعام . يؤكد تولمان مبدأ تنافس الاستجابات (التوقعات)، إذ يرى أن الميل إلى استخدام ردة فعل ما أو توقع معني ربما تتنافس مع توقعات أو استجابات أخرى، وهذا يشري إلى أن استخدام توقع ما يعتمد على مدى ارتباطه بتحقيق هدف خاص في موقف أو لحظة معينة. وهذا يشري أيضا إلى أنه بمجرد تعلم خريطة المكان حيث توجد المكافأة أو الأهداف، فإنه بالإمكان تحقيق مثل هذه الأهداف بوسائط وطرائق متعددة غري تلك التي استعملها بالأصل </a:t>
            </a:r>
            <a:endParaRPr lang="en-US" sz="2800" b="1" dirty="0">
              <a:solidFill>
                <a:prstClr val="black"/>
              </a:solidFill>
            </a:endParaRPr>
          </a:p>
        </p:txBody>
      </p:sp>
    </p:spTree>
    <p:extLst>
      <p:ext uri="{BB962C8B-B14F-4D97-AF65-F5344CB8AC3E}">
        <p14:creationId xmlns:p14="http://schemas.microsoft.com/office/powerpoint/2010/main" val="23555697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79512" y="620688"/>
            <a:ext cx="8712968" cy="5693866"/>
          </a:xfrm>
          <a:prstGeom prst="rect">
            <a:avLst/>
          </a:prstGeom>
        </p:spPr>
        <p:txBody>
          <a:bodyPr wrap="square">
            <a:spAutoFit/>
          </a:bodyPr>
          <a:lstStyle/>
          <a:p>
            <a:pPr marL="285750" indent="-285750">
              <a:buFontTx/>
              <a:buChar char="-"/>
            </a:pPr>
            <a:r>
              <a:rPr lang="ar-IQ" sz="2800" b="1" dirty="0" smtClean="0">
                <a:solidFill>
                  <a:srgbClr val="FF0000"/>
                </a:solidFill>
              </a:rPr>
              <a:t>الذاكرة </a:t>
            </a:r>
            <a:r>
              <a:rPr lang="ar-IQ" sz="2800" b="1" dirty="0">
                <a:solidFill>
                  <a:srgbClr val="FF0000"/>
                </a:solidFill>
              </a:rPr>
              <a:t>قصرية المدى لدى الحيوانات </a:t>
            </a:r>
            <a:r>
              <a:rPr lang="en-US" sz="2800" b="1" dirty="0" smtClean="0">
                <a:solidFill>
                  <a:srgbClr val="FF0000"/>
                </a:solidFill>
              </a:rPr>
              <a:t>Memory </a:t>
            </a:r>
            <a:r>
              <a:rPr lang="en-US" sz="2800" b="1" dirty="0">
                <a:solidFill>
                  <a:srgbClr val="FF0000"/>
                </a:solidFill>
              </a:rPr>
              <a:t>term-Short : </a:t>
            </a:r>
            <a:endParaRPr lang="ar-IQ" sz="2800" b="1" dirty="0" smtClean="0">
              <a:solidFill>
                <a:srgbClr val="FF0000"/>
              </a:solidFill>
            </a:endParaRPr>
          </a:p>
          <a:p>
            <a:pPr algn="just"/>
            <a:r>
              <a:rPr lang="ar-IQ" sz="2400" b="1" dirty="0" smtClean="0"/>
              <a:t>استطاع </a:t>
            </a:r>
            <a:r>
              <a:rPr lang="ar-IQ" sz="2400" b="1" dirty="0"/>
              <a:t>تولمان من خلال تجاربه وأبحاثه اثبات أن لدى الحيوانات القدرة على تخزين المعلومات حول مواقع الأهداف ممثلا ذلك في الخرائط المعرفية. لقد أظهرت نتائج الدراسات أن لدى الحيوانات ذاكرة قصرية المدى </a:t>
            </a:r>
            <a:r>
              <a:rPr lang="ar-IQ" sz="2400" b="1" dirty="0" smtClean="0"/>
              <a:t>تمكنها </a:t>
            </a:r>
            <a:r>
              <a:rPr lang="ar-IQ" sz="2400" b="1" dirty="0"/>
              <a:t>من تذكر المواقع حيث توجد المكافآت فيها، ومثل هذه الدراسات استخدمت إجراء يعرف برد الفعل المؤجل (</a:t>
            </a:r>
            <a:r>
              <a:rPr lang="en-US" sz="2400" b="1" dirty="0" smtClean="0"/>
              <a:t>Reaction </a:t>
            </a:r>
            <a:r>
              <a:rPr lang="ar-IQ" sz="2400" b="1" dirty="0" smtClean="0"/>
              <a:t>       </a:t>
            </a:r>
            <a:r>
              <a:rPr lang="en-US" sz="2400" b="1" dirty="0" smtClean="0"/>
              <a:t>Delayed </a:t>
            </a:r>
            <a:r>
              <a:rPr lang="ar-IQ" sz="2400" b="1" dirty="0" smtClean="0"/>
              <a:t>)يتاح </a:t>
            </a:r>
            <a:r>
              <a:rPr lang="ar-IQ" sz="2400" b="1" dirty="0"/>
              <a:t>للحيوان فرصة مشاهدة المجرب وهو يخفي الطعام (المكافأة في ) مكان مميز، ومثل هذا المكان يتم تغيريه من محاولة لأخرى . وبعد فترة يطلق الحيوان، ويلاحظ المجرب ما إذا سينجح الحيوان في اختيار المكان المناسب أم لا. ففي تجربة قام بها </a:t>
            </a:r>
            <a:r>
              <a:rPr lang="ar-IQ" sz="2400" b="1" dirty="0" err="1"/>
              <a:t>تنكلبف</a:t>
            </a:r>
            <a:r>
              <a:rPr lang="ar-IQ" sz="2400" b="1" dirty="0"/>
              <a:t> </a:t>
            </a:r>
            <a:r>
              <a:rPr lang="ar-IQ" sz="2400" b="1" dirty="0" smtClean="0"/>
              <a:t>( </a:t>
            </a:r>
            <a:r>
              <a:rPr lang="en-US" sz="2400" b="1" dirty="0" err="1" smtClean="0"/>
              <a:t>Tinklepauph</a:t>
            </a:r>
            <a:r>
              <a:rPr lang="en-US" sz="2400" b="1" dirty="0" smtClean="0"/>
              <a:t> </a:t>
            </a:r>
            <a:r>
              <a:rPr lang="ar-IQ" sz="2400" b="1" dirty="0" smtClean="0"/>
              <a:t> ) وفيها </a:t>
            </a:r>
            <a:r>
              <a:rPr lang="ar-IQ" sz="2400" b="1" dirty="0"/>
              <a:t>أخفى الطعام تحت أحد </a:t>
            </a:r>
            <a:r>
              <a:rPr lang="ar-IQ" sz="2400" b="1" dirty="0" smtClean="0"/>
              <a:t>وعائيين بينما كان </a:t>
            </a:r>
            <a:r>
              <a:rPr lang="ar-IQ" sz="2400" b="1" dirty="0"/>
              <a:t>القرد يشاهد ذلك، وبعد فترة </a:t>
            </a:r>
            <a:r>
              <a:rPr lang="ar-IQ" sz="2400" b="1" dirty="0" smtClean="0"/>
              <a:t>قصيرة </a:t>
            </a:r>
            <a:r>
              <a:rPr lang="ar-IQ" sz="2400" b="1" dirty="0"/>
              <a:t>من الزمن أطلق القرد ولاحظ </a:t>
            </a:r>
            <a:r>
              <a:rPr lang="ar-IQ" sz="2400" b="1" dirty="0" err="1"/>
              <a:t>تنكلبف</a:t>
            </a:r>
            <a:r>
              <a:rPr lang="ar-IQ" sz="2400" b="1" dirty="0"/>
              <a:t> أن القرد توجه إلى الاناء الصحيح الذي يوجد تحته الطعام. ومن نتائج هذه الدراسة استنتج أن لدى القرد ذاكرة </a:t>
            </a:r>
            <a:r>
              <a:rPr lang="ar-IQ" sz="2400" b="1" dirty="0" smtClean="0"/>
              <a:t>قصيرة </a:t>
            </a:r>
            <a:r>
              <a:rPr lang="ar-IQ" sz="2400" b="1" dirty="0"/>
              <a:t>المدى لتخزين الخرائط المعرفية حول المكان حيث يتوقع وجود </a:t>
            </a:r>
            <a:r>
              <a:rPr lang="ar-IQ" sz="2400" b="1" dirty="0" smtClean="0"/>
              <a:t>المكافأة،</a:t>
            </a:r>
            <a:r>
              <a:rPr lang="ar-IQ" sz="2400" b="1" dirty="0"/>
              <a:t> ومثل هذه النتائج ظهرت أيضا في التجارب التي أجرها تولمان على الفئران، حيث وجد أن الفئران سرعان ما كانت تلجأ إلى أقصر الطرق للوصول إلى الهدف في المتاهات عندما كانت تفتح هذه الطرق أمام الفئران </a:t>
            </a:r>
            <a:endParaRPr lang="en-US" sz="2400" b="1" dirty="0"/>
          </a:p>
        </p:txBody>
      </p:sp>
    </p:spTree>
    <p:extLst>
      <p:ext uri="{BB962C8B-B14F-4D97-AF65-F5344CB8AC3E}">
        <p14:creationId xmlns:p14="http://schemas.microsoft.com/office/powerpoint/2010/main" val="40689306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02208" y="404664"/>
            <a:ext cx="8712968" cy="6063198"/>
          </a:xfrm>
          <a:prstGeom prst="rect">
            <a:avLst/>
          </a:prstGeom>
        </p:spPr>
        <p:txBody>
          <a:bodyPr wrap="square">
            <a:spAutoFit/>
          </a:bodyPr>
          <a:lstStyle/>
          <a:p>
            <a:pPr algn="just"/>
            <a:r>
              <a:rPr lang="ar-IQ" sz="2800" b="1" dirty="0" smtClean="0">
                <a:solidFill>
                  <a:srgbClr val="FF0000"/>
                </a:solidFill>
              </a:rPr>
              <a:t>-التعزيز </a:t>
            </a:r>
            <a:r>
              <a:rPr lang="ar-IQ" sz="2800" b="1" dirty="0">
                <a:solidFill>
                  <a:srgbClr val="FF0000"/>
                </a:solidFill>
              </a:rPr>
              <a:t>والتوقع </a:t>
            </a:r>
            <a:r>
              <a:rPr lang="en-US" sz="2800" b="1" dirty="0" err="1">
                <a:solidFill>
                  <a:srgbClr val="FF0000"/>
                </a:solidFill>
              </a:rPr>
              <a:t>Expectency</a:t>
            </a:r>
            <a:r>
              <a:rPr lang="en-US" sz="2800" b="1" dirty="0">
                <a:solidFill>
                  <a:srgbClr val="FF0000"/>
                </a:solidFill>
              </a:rPr>
              <a:t> &amp; Reinforcement : </a:t>
            </a:r>
            <a:r>
              <a:rPr lang="ar-IQ" sz="2800" b="1" dirty="0" smtClean="0">
                <a:solidFill>
                  <a:srgbClr val="FF0000"/>
                </a:solidFill>
              </a:rPr>
              <a:t> </a:t>
            </a:r>
          </a:p>
          <a:p>
            <a:pPr algn="just"/>
            <a:r>
              <a:rPr lang="ar-IQ" sz="2400" b="1" dirty="0" smtClean="0"/>
              <a:t>لقد </a:t>
            </a:r>
            <a:r>
              <a:rPr lang="ar-IQ" sz="2400" b="1" dirty="0"/>
              <a:t>عارض تولمان بشدة قانون الاثر عند </a:t>
            </a:r>
            <a:r>
              <a:rPr lang="ar-IQ" sz="2400" b="1" dirty="0" err="1"/>
              <a:t>ثورنديك</a:t>
            </a:r>
            <a:r>
              <a:rPr lang="ar-IQ" sz="2400" b="1" dirty="0"/>
              <a:t>، من حيث أن الاثر البعدي ليس العامل الحازم في تكوين الارتباط بني </a:t>
            </a:r>
            <a:r>
              <a:rPr lang="ar-IQ" sz="2400" b="1" dirty="0" smtClean="0"/>
              <a:t>المثير </a:t>
            </a:r>
            <a:r>
              <a:rPr lang="ar-IQ" sz="2400" b="1" dirty="0"/>
              <a:t>والاستجابة وتقوية مثل هذا الارتباط؛ فهو يرى أن مجرد حدوث أو اقتران الاحداث معا كاف لتشكيل الارتباط </a:t>
            </a:r>
            <a:r>
              <a:rPr lang="ar-IQ" sz="2400" b="1" dirty="0" smtClean="0"/>
              <a:t>فيما </a:t>
            </a:r>
            <a:r>
              <a:rPr lang="ar-IQ" sz="2400" b="1" dirty="0"/>
              <a:t>بينها، بحيث لا يكون التعزيز أو العقاب لازما أو ضروريا لذلك. ويرى تولمان أن للتعزيز أثرا غري مباشر في عملية التعلم، ويتمثل هذا الاثر في جذب انتباه الكائن الحي إلى </a:t>
            </a:r>
            <a:r>
              <a:rPr lang="ar-IQ" sz="2400" b="1" dirty="0" smtClean="0"/>
              <a:t>مثيرات </a:t>
            </a:r>
            <a:r>
              <a:rPr lang="ar-IQ" sz="2400" b="1" dirty="0"/>
              <a:t>أو توقعات محددة . إن مثل هذا القول يقودنا الى الحديث عن ما يسمى بالتوقعات الاشارية الشكلية " </a:t>
            </a:r>
            <a:r>
              <a:rPr lang="en-US" sz="2400" b="1" dirty="0"/>
              <a:t>Gestalt - Sign </a:t>
            </a:r>
            <a:r>
              <a:rPr lang="en-US" sz="2400" b="1" dirty="0" err="1"/>
              <a:t>Expecations</a:t>
            </a:r>
            <a:r>
              <a:rPr lang="en-US" sz="2400" b="1" dirty="0"/>
              <a:t> ”</a:t>
            </a:r>
            <a:r>
              <a:rPr lang="ar-IQ" sz="2400" b="1" dirty="0"/>
              <a:t>وتعني أن الفرد يتوقع أن تكون البيئة منظمة بطريقة ما بحيث أن بعض </a:t>
            </a:r>
            <a:r>
              <a:rPr lang="ar-IQ" sz="2400" b="1" dirty="0" smtClean="0"/>
              <a:t>المثيرات </a:t>
            </a:r>
            <a:r>
              <a:rPr lang="ar-IQ" sz="2400" b="1" dirty="0"/>
              <a:t>تؤدي إلى </a:t>
            </a:r>
            <a:r>
              <a:rPr lang="ar-IQ" sz="2400" b="1" dirty="0" smtClean="0"/>
              <a:t>مثيرات </a:t>
            </a:r>
            <a:r>
              <a:rPr lang="ar-IQ" sz="2400" b="1" dirty="0"/>
              <a:t>أخرى، وبذلك فإن بعض </a:t>
            </a:r>
            <a:r>
              <a:rPr lang="ar-IQ" sz="2400" b="1" dirty="0" smtClean="0"/>
              <a:t>المثيرات ربما </a:t>
            </a:r>
            <a:r>
              <a:rPr lang="ar-IQ" sz="2400" b="1" dirty="0"/>
              <a:t>تشكل اشارة لحدوث </a:t>
            </a:r>
            <a:r>
              <a:rPr lang="ar-IQ" sz="2400" b="1" dirty="0" smtClean="0"/>
              <a:t>مثيرات </a:t>
            </a:r>
            <a:r>
              <a:rPr lang="ar-IQ" sz="2400" b="1" dirty="0"/>
              <a:t>أخرى. وعليه فإن الفرد </a:t>
            </a:r>
            <a:r>
              <a:rPr lang="ar-IQ" sz="2400" b="1" dirty="0" smtClean="0"/>
              <a:t>ربما </a:t>
            </a:r>
            <a:r>
              <a:rPr lang="ar-IQ" sz="2400" b="1" dirty="0"/>
              <a:t>يركز انتباهه إلى بعض </a:t>
            </a:r>
            <a:r>
              <a:rPr lang="ar-IQ" sz="2400" b="1" dirty="0" smtClean="0"/>
              <a:t>المثيرات </a:t>
            </a:r>
            <a:r>
              <a:rPr lang="ar-IQ" sz="2400" b="1" dirty="0"/>
              <a:t>لأن مثل هذه </a:t>
            </a:r>
            <a:r>
              <a:rPr lang="ar-IQ" sz="2400" b="1" dirty="0" smtClean="0"/>
              <a:t>المثيرات </a:t>
            </a:r>
            <a:r>
              <a:rPr lang="ar-IQ" sz="2400" b="1" dirty="0"/>
              <a:t>تعد </a:t>
            </a:r>
            <a:r>
              <a:rPr lang="ar-IQ" sz="2400" b="1" dirty="0" smtClean="0"/>
              <a:t>بمثابة </a:t>
            </a:r>
            <a:r>
              <a:rPr lang="ar-IQ" sz="2400" b="1" dirty="0"/>
              <a:t>اشارات إلى </a:t>
            </a:r>
            <a:r>
              <a:rPr lang="ar-IQ" sz="2400" b="1" dirty="0" smtClean="0"/>
              <a:t>مثيرات </a:t>
            </a:r>
            <a:r>
              <a:rPr lang="ar-IQ" sz="2400" b="1" dirty="0"/>
              <a:t>أخرى ممثلة بالتعزيز أو المكافأة . تحدث تولمان عن ما يسمى بالتعزيز الثانوي الذي ينتج عن اقتران مثري محايد مع مثري تعزيزي تم تحفيزه في توقع معني. فإذا كان </a:t>
            </a:r>
            <a:r>
              <a:rPr lang="ar-IQ" sz="2400" b="1" dirty="0" smtClean="0"/>
              <a:t>المثير (م2 </a:t>
            </a:r>
            <a:r>
              <a:rPr lang="ar-IQ" sz="2400" b="1" dirty="0"/>
              <a:t>) في التوقع </a:t>
            </a:r>
            <a:r>
              <a:rPr lang="ar-IQ" sz="2400" b="1" dirty="0" smtClean="0"/>
              <a:t>( م1-س1-م2) </a:t>
            </a:r>
            <a:r>
              <a:rPr lang="ar-IQ" sz="2400" b="1" dirty="0"/>
              <a:t>محفزا واقترن به مثري محايد آخر </a:t>
            </a:r>
            <a:r>
              <a:rPr lang="ar-IQ" sz="2400" b="1" dirty="0" smtClean="0"/>
              <a:t>(م*) </a:t>
            </a:r>
            <a:r>
              <a:rPr lang="ar-IQ" sz="2400" b="1" dirty="0"/>
              <a:t>، فإن </a:t>
            </a:r>
            <a:r>
              <a:rPr lang="ar-IQ" sz="2400" b="1" dirty="0" smtClean="0"/>
              <a:t>المثير الثاني </a:t>
            </a:r>
            <a:r>
              <a:rPr lang="ar-IQ" sz="2400" b="1" dirty="0"/>
              <a:t>يصبح محفزا وذا قيمة بالنسبة للكائن، وانطلاقا من ذلك فإن </a:t>
            </a:r>
            <a:r>
              <a:rPr lang="ar-IQ" sz="2400" b="1" dirty="0" smtClean="0"/>
              <a:t>المثيرات </a:t>
            </a:r>
            <a:r>
              <a:rPr lang="ar-IQ" sz="2400" b="1" dirty="0"/>
              <a:t>التي تؤدي إلى أهداف ذات قيمة فإنها تصبح أيضا أهدافا ذات قيمة فرعية للكائن </a:t>
            </a:r>
            <a:r>
              <a:rPr lang="ar-IQ" sz="2400" b="1" dirty="0" smtClean="0"/>
              <a:t>.</a:t>
            </a:r>
            <a:endParaRPr lang="en-US" sz="2400" b="1" dirty="0"/>
          </a:p>
        </p:txBody>
      </p:sp>
    </p:spTree>
    <p:extLst>
      <p:ext uri="{BB962C8B-B14F-4D97-AF65-F5344CB8AC3E}">
        <p14:creationId xmlns:p14="http://schemas.microsoft.com/office/powerpoint/2010/main" val="17699757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548680"/>
            <a:ext cx="8640960" cy="954107"/>
          </a:xfrm>
          <a:prstGeom prst="rect">
            <a:avLst/>
          </a:prstGeom>
        </p:spPr>
        <p:txBody>
          <a:bodyPr wrap="square">
            <a:spAutoFit/>
          </a:bodyPr>
          <a:lstStyle/>
          <a:p>
            <a:r>
              <a:rPr lang="ar-SA" sz="2800" b="1" dirty="0"/>
              <a:t/>
            </a:r>
            <a:br>
              <a:rPr lang="ar-SA" sz="2800" b="1" dirty="0"/>
            </a:br>
            <a:endParaRPr lang="en-US" sz="2800" b="1" dirty="0"/>
          </a:p>
        </p:txBody>
      </p:sp>
      <p:sp>
        <p:nvSpPr>
          <p:cNvPr id="3" name="مستطيل 2"/>
          <p:cNvSpPr/>
          <p:nvPr/>
        </p:nvSpPr>
        <p:spPr>
          <a:xfrm>
            <a:off x="48883" y="188640"/>
            <a:ext cx="8784976" cy="6504345"/>
          </a:xfrm>
          <a:prstGeom prst="rect">
            <a:avLst/>
          </a:prstGeom>
        </p:spPr>
        <p:txBody>
          <a:bodyPr wrap="square">
            <a:spAutoFit/>
          </a:bodyPr>
          <a:lstStyle/>
          <a:p>
            <a:pPr lvl="0" algn="just">
              <a:spcAft>
                <a:spcPts val="1000"/>
              </a:spcAft>
            </a:pPr>
            <a:r>
              <a:rPr lang="ar-SA" sz="3200" b="1" dirty="0">
                <a:solidFill>
                  <a:srgbClr val="FF0000"/>
                </a:solidFill>
                <a:latin typeface="Arial"/>
              </a:rPr>
              <a:t>يرى تولمان أن للتعزيز أثرا غير مباشر أيضا في عملية التعلم ،ويتمثل هذا الأثر في جذب انتباه الطفل الى مثيرات أو توقعات محددة .</a:t>
            </a:r>
            <a:r>
              <a:rPr lang="ar-IQ" sz="3200" b="1" dirty="0">
                <a:solidFill>
                  <a:srgbClr val="FF0000"/>
                </a:solidFill>
                <a:latin typeface="Arial"/>
              </a:rPr>
              <a:t> </a:t>
            </a:r>
            <a:r>
              <a:rPr lang="ar-SA" sz="2400" b="1" dirty="0">
                <a:solidFill>
                  <a:srgbClr val="222222"/>
                </a:solidFill>
                <a:latin typeface="Arial"/>
              </a:rPr>
              <a:t>ويتميز تولمان بأنه أول من أدخل فكرة المتغيرات بين المثير والاستجابة ،وأن</a:t>
            </a:r>
            <a:r>
              <a:rPr lang="ar-IQ" sz="2400" b="1" dirty="0">
                <a:solidFill>
                  <a:srgbClr val="222222"/>
                </a:solidFill>
                <a:latin typeface="Arial"/>
              </a:rPr>
              <a:t>ه </a:t>
            </a:r>
            <a:r>
              <a:rPr lang="ar-SA" sz="2400" b="1" dirty="0">
                <a:solidFill>
                  <a:srgbClr val="222222"/>
                </a:solidFill>
                <a:latin typeface="Arial"/>
              </a:rPr>
              <a:t>أول من أدخل فكرة التعلم الكامن وأثار مسألة التمييز بين التعلم والأداء</a:t>
            </a:r>
            <a:r>
              <a:rPr lang="ar-IQ" sz="2400" b="1" dirty="0">
                <a:solidFill>
                  <a:srgbClr val="222222"/>
                </a:solidFill>
                <a:latin typeface="Arial"/>
              </a:rPr>
              <a:t> </a:t>
            </a:r>
            <a:r>
              <a:rPr lang="ar-SA" sz="2400" b="1" dirty="0">
                <a:solidFill>
                  <a:srgbClr val="222222"/>
                </a:solidFill>
                <a:latin typeface="Arial"/>
              </a:rPr>
              <a:t>كيفية التشخيص للسلوك المضطرب ومراحله اعتمادا على وجهة النظر السلوكية</a:t>
            </a:r>
            <a:r>
              <a:rPr lang="ar-IQ" sz="2400" b="1" dirty="0">
                <a:solidFill>
                  <a:srgbClr val="222222"/>
                </a:solidFill>
                <a:latin typeface="Arial"/>
              </a:rPr>
              <a:t> </a:t>
            </a:r>
            <a:r>
              <a:rPr lang="ar-SA" sz="2400" b="1" dirty="0">
                <a:solidFill>
                  <a:srgbClr val="222222"/>
                </a:solidFill>
                <a:latin typeface="Arial"/>
              </a:rPr>
              <a:t>تشمل عملية التشخيص وفقا للنظريات السلوكية عددا من الخطوات المتتابعة تتمثل فيما يلي </a:t>
            </a:r>
            <a:r>
              <a:rPr lang="ar-IQ" sz="2400" b="1" dirty="0">
                <a:solidFill>
                  <a:srgbClr val="222222"/>
                </a:solidFill>
                <a:latin typeface="Arial"/>
              </a:rPr>
              <a:t>:</a:t>
            </a:r>
            <a:endParaRPr lang="ar-SA" sz="2400" b="1" dirty="0">
              <a:solidFill>
                <a:srgbClr val="222222"/>
              </a:solidFill>
              <a:latin typeface="Arial"/>
            </a:endParaRPr>
          </a:p>
          <a:p>
            <a:pPr lvl="0" algn="just">
              <a:spcAft>
                <a:spcPts val="1000"/>
              </a:spcAft>
            </a:pPr>
            <a:r>
              <a:rPr lang="ar-SA" sz="3200" b="1" dirty="0">
                <a:solidFill>
                  <a:srgbClr val="FF0000"/>
                </a:solidFill>
                <a:latin typeface="Arial"/>
              </a:rPr>
              <a:t>أ-تحديد السلوك المستهدف : </a:t>
            </a:r>
            <a:r>
              <a:rPr lang="ar-SA" sz="2400" b="1" dirty="0">
                <a:solidFill>
                  <a:srgbClr val="222222"/>
                </a:solidFill>
                <a:latin typeface="Arial"/>
              </a:rPr>
              <a:t>وذلك بوصف السلوك المضطرب من خلال منظومة الاستجابات الملاحظة له ، من حيث درجته (عدد مرات حدوثه ،أو طول مدة المرة الواحدة ،أو تحت ظل ظروف غير مناسبة )أم أن</a:t>
            </a:r>
            <a:r>
              <a:rPr lang="ar-IQ" sz="2400" b="1" dirty="0">
                <a:solidFill>
                  <a:srgbClr val="222222"/>
                </a:solidFill>
                <a:latin typeface="Arial"/>
              </a:rPr>
              <a:t>ه</a:t>
            </a:r>
            <a:r>
              <a:rPr lang="ar-SA" sz="2400" b="1" dirty="0">
                <a:solidFill>
                  <a:srgbClr val="222222"/>
                </a:solidFill>
                <a:latin typeface="Arial"/>
              </a:rPr>
              <a:t> يفشل في الحدوث عندما يتهيأ له موقف الحدوث ؟واذا كان سلوكا جديدا صعبا فهل يمكن تجزئته الى عناصر صغيرة والى خطوات متدرجة يسهل تعلمها؟</a:t>
            </a:r>
          </a:p>
          <a:p>
            <a:pPr lvl="0" algn="just">
              <a:spcAft>
                <a:spcPts val="1000"/>
              </a:spcAft>
            </a:pPr>
            <a:r>
              <a:rPr lang="ar-SA" sz="3200" b="1" dirty="0">
                <a:solidFill>
                  <a:srgbClr val="FF0000"/>
                </a:solidFill>
                <a:latin typeface="Arial"/>
              </a:rPr>
              <a:t>ب- تحديد البيئة :</a:t>
            </a:r>
            <a:r>
              <a:rPr lang="ar-IQ" sz="3200" b="1" dirty="0">
                <a:solidFill>
                  <a:srgbClr val="FF0000"/>
                </a:solidFill>
                <a:latin typeface="Arial"/>
              </a:rPr>
              <a:t> </a:t>
            </a:r>
            <a:r>
              <a:rPr lang="ar-SA" sz="2400" b="1" dirty="0">
                <a:solidFill>
                  <a:srgbClr val="222222"/>
                </a:solidFill>
                <a:latin typeface="Arial"/>
              </a:rPr>
              <a:t>وتتضمن وصف جميع الأبعاد التي لها علاقة بالبيئة بمعنى كم مرة يحدث؟</a:t>
            </a:r>
            <a:r>
              <a:rPr lang="ar-IQ" sz="2400" b="1" dirty="0">
                <a:solidFill>
                  <a:srgbClr val="222222"/>
                </a:solidFill>
                <a:latin typeface="Arial"/>
              </a:rPr>
              <a:t>  </a:t>
            </a:r>
            <a:r>
              <a:rPr lang="ar-SA" sz="2400" b="1" dirty="0">
                <a:solidFill>
                  <a:srgbClr val="222222"/>
                </a:solidFill>
                <a:latin typeface="Arial"/>
              </a:rPr>
              <a:t>وأين ومتى يحدث أو يجب أن يحدث السلوك ؟وماذا يحدث للطفل مباشرة قبل أن يحدث السلوك ؟وماذا يحدث له مباشرة بعد أن يحدث السلوك ؟ومن هم الأشخاص أو الأشياء التي لها علاقة بالسلوك ؟وماهي احتمالات التعزيز في المواقف ؟</a:t>
            </a:r>
          </a:p>
        </p:txBody>
      </p:sp>
    </p:spTree>
    <p:extLst>
      <p:ext uri="{BB962C8B-B14F-4D97-AF65-F5344CB8AC3E}">
        <p14:creationId xmlns:p14="http://schemas.microsoft.com/office/powerpoint/2010/main" val="29278833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70272"/>
            <a:ext cx="8784976" cy="2067233"/>
          </a:xfrm>
          <a:prstGeom prst="rect">
            <a:avLst/>
          </a:prstGeom>
        </p:spPr>
        <p:txBody>
          <a:bodyPr wrap="square">
            <a:spAutoFit/>
          </a:bodyPr>
          <a:lstStyle/>
          <a:p>
            <a:pPr algn="ctr"/>
            <a:r>
              <a:rPr lang="ar-SA" sz="2400" dirty="0">
                <a:solidFill>
                  <a:srgbClr val="222222"/>
                </a:solidFill>
                <a:latin typeface="Times New Roman"/>
              </a:rPr>
              <a:t/>
            </a:r>
            <a:br>
              <a:rPr lang="ar-SA" sz="2400" dirty="0">
                <a:solidFill>
                  <a:srgbClr val="222222"/>
                </a:solidFill>
                <a:latin typeface="Times New Roman"/>
              </a:rPr>
            </a:br>
            <a:endParaRPr lang="ar-SA" sz="2400" dirty="0">
              <a:solidFill>
                <a:srgbClr val="222222"/>
              </a:solidFill>
              <a:latin typeface="Arial"/>
            </a:endParaRPr>
          </a:p>
          <a:p>
            <a:pPr algn="ctr">
              <a:spcAft>
                <a:spcPts val="1000"/>
              </a:spcAft>
            </a:pPr>
            <a:r>
              <a:rPr lang="ar-SA" sz="2400" dirty="0">
                <a:solidFill>
                  <a:srgbClr val="222222"/>
                </a:solidFill>
                <a:latin typeface="Arial"/>
              </a:rPr>
              <a:t> </a:t>
            </a:r>
          </a:p>
          <a:p>
            <a:r>
              <a:rPr lang="ar-SA" sz="2400" dirty="0"/>
              <a:t/>
            </a:r>
            <a:br>
              <a:rPr lang="ar-SA" sz="2400" dirty="0"/>
            </a:br>
            <a:endParaRPr lang="en-US" sz="2400" dirty="0"/>
          </a:p>
        </p:txBody>
      </p:sp>
      <p:sp>
        <p:nvSpPr>
          <p:cNvPr id="3" name="مستطيل 2"/>
          <p:cNvSpPr/>
          <p:nvPr/>
        </p:nvSpPr>
        <p:spPr>
          <a:xfrm>
            <a:off x="179512" y="692696"/>
            <a:ext cx="8784976" cy="5529719"/>
          </a:xfrm>
          <a:prstGeom prst="rect">
            <a:avLst/>
          </a:prstGeom>
        </p:spPr>
        <p:txBody>
          <a:bodyPr wrap="square">
            <a:spAutoFit/>
          </a:bodyPr>
          <a:lstStyle/>
          <a:p>
            <a:pPr lvl="0" algn="just">
              <a:spcAft>
                <a:spcPts val="1000"/>
              </a:spcAft>
            </a:pPr>
            <a:r>
              <a:rPr lang="ar-SA" sz="3200" b="1" dirty="0">
                <a:solidFill>
                  <a:srgbClr val="FF0000"/>
                </a:solidFill>
                <a:latin typeface="Arial"/>
              </a:rPr>
              <a:t>ت-جمع وتحديد معلومات عن الطفل المضطرب :</a:t>
            </a:r>
            <a:r>
              <a:rPr lang="ar-IQ" sz="3200" b="1" dirty="0">
                <a:solidFill>
                  <a:srgbClr val="FF0000"/>
                </a:solidFill>
                <a:latin typeface="Arial"/>
              </a:rPr>
              <a:t> </a:t>
            </a:r>
            <a:r>
              <a:rPr lang="ar-SA" sz="2800" b="1" dirty="0">
                <a:solidFill>
                  <a:srgbClr val="222222"/>
                </a:solidFill>
                <a:latin typeface="Arial"/>
              </a:rPr>
              <a:t>وتشمل خصائص الطفل ومهاراته وهواياته  وكذلك تحديد امكاناته التي يمكن أن تساعد في تعديل سلوكه،</a:t>
            </a:r>
            <a:r>
              <a:rPr lang="ar-IQ" sz="2800" b="1" dirty="0">
                <a:solidFill>
                  <a:srgbClr val="222222"/>
                </a:solidFill>
                <a:latin typeface="Arial"/>
              </a:rPr>
              <a:t> </a:t>
            </a:r>
            <a:r>
              <a:rPr lang="ar-SA" sz="2800" b="1" dirty="0">
                <a:solidFill>
                  <a:srgbClr val="222222"/>
                </a:solidFill>
                <a:latin typeface="Arial"/>
              </a:rPr>
              <a:t>وتلك المعلومات يتم جمعها عن طريق الملاحظة والمقابلة والاختبارات النفسية </a:t>
            </a:r>
          </a:p>
          <a:p>
            <a:pPr lvl="0" algn="just">
              <a:spcAft>
                <a:spcPts val="1000"/>
              </a:spcAft>
            </a:pPr>
            <a:r>
              <a:rPr lang="ar-SA" sz="3200" b="1" dirty="0">
                <a:solidFill>
                  <a:srgbClr val="FF0000"/>
                </a:solidFill>
                <a:latin typeface="Arial"/>
              </a:rPr>
              <a:t>ث-تحديد الصعوبات والمعززات :</a:t>
            </a:r>
            <a:r>
              <a:rPr lang="ar-IQ" sz="3200" b="1" dirty="0">
                <a:solidFill>
                  <a:srgbClr val="FF0000"/>
                </a:solidFill>
                <a:latin typeface="Arial"/>
              </a:rPr>
              <a:t> </a:t>
            </a:r>
            <a:r>
              <a:rPr lang="ar-SA" sz="2800" b="1" dirty="0">
                <a:solidFill>
                  <a:srgbClr val="222222"/>
                </a:solidFill>
                <a:latin typeface="Arial"/>
              </a:rPr>
              <a:t>وذلك بتحديد ماهي المعوقات التي يمكن أن تحد من تحقيق الأهداف السلوكية المرجوة؟</a:t>
            </a:r>
            <a:r>
              <a:rPr lang="ar-IQ" sz="2800" b="1" dirty="0">
                <a:solidFill>
                  <a:srgbClr val="222222"/>
                </a:solidFill>
                <a:latin typeface="Arial"/>
              </a:rPr>
              <a:t> </a:t>
            </a:r>
            <a:r>
              <a:rPr lang="ar-SA" sz="2800" b="1" dirty="0">
                <a:solidFill>
                  <a:srgbClr val="222222"/>
                </a:solidFill>
                <a:latin typeface="Arial"/>
              </a:rPr>
              <a:t>وماهي المعززات التي استخدمت بفاعلية في الماضي لتعديل نفس الاضطراب وما مدى امكانية الاستعانة بها ؟</a:t>
            </a:r>
          </a:p>
          <a:p>
            <a:pPr lvl="0" algn="just">
              <a:spcAft>
                <a:spcPts val="1000"/>
              </a:spcAft>
            </a:pPr>
            <a:r>
              <a:rPr lang="ar-SA" sz="3200" b="1" dirty="0">
                <a:solidFill>
                  <a:srgbClr val="FF0000"/>
                </a:solidFill>
                <a:latin typeface="Arial"/>
              </a:rPr>
              <a:t>ج- وضع أهداف عملية للتدخل :</a:t>
            </a:r>
            <a:r>
              <a:rPr lang="ar-IQ" sz="3200" b="1" dirty="0">
                <a:solidFill>
                  <a:srgbClr val="FF0000"/>
                </a:solidFill>
                <a:latin typeface="Arial"/>
              </a:rPr>
              <a:t> </a:t>
            </a:r>
            <a:r>
              <a:rPr lang="ar-SA" sz="2800" b="1" dirty="0">
                <a:solidFill>
                  <a:srgbClr val="222222"/>
                </a:solidFill>
                <a:latin typeface="Arial"/>
              </a:rPr>
              <a:t>وتتضمن هدفين  رئيسين :</a:t>
            </a:r>
          </a:p>
          <a:p>
            <a:pPr lvl="0" algn="just">
              <a:spcAft>
                <a:spcPts val="1000"/>
              </a:spcAft>
            </a:pPr>
            <a:r>
              <a:rPr lang="ar-SA" sz="2800" b="1" dirty="0">
                <a:solidFill>
                  <a:srgbClr val="04617B">
                    <a:lumMod val="75000"/>
                  </a:srgbClr>
                </a:solidFill>
                <a:latin typeface="Arial"/>
              </a:rPr>
              <a:t>1- التقليل من حدوث السلوك غير المناسب أو السلبي في موقف ما</a:t>
            </a:r>
            <a:r>
              <a:rPr lang="ar-IQ" sz="2800" b="1" dirty="0">
                <a:solidFill>
                  <a:srgbClr val="04617B">
                    <a:lumMod val="75000"/>
                  </a:srgbClr>
                </a:solidFill>
                <a:latin typeface="Arial"/>
              </a:rPr>
              <a:t>.</a:t>
            </a:r>
            <a:endParaRPr lang="ar-SA" sz="2800" b="1" dirty="0">
              <a:solidFill>
                <a:srgbClr val="04617B">
                  <a:lumMod val="75000"/>
                </a:srgbClr>
              </a:solidFill>
              <a:latin typeface="Arial"/>
            </a:endParaRPr>
          </a:p>
          <a:p>
            <a:pPr lvl="0" algn="just">
              <a:spcAft>
                <a:spcPts val="1000"/>
              </a:spcAft>
            </a:pPr>
            <a:r>
              <a:rPr lang="ar-SA" sz="2800" b="1" dirty="0">
                <a:solidFill>
                  <a:srgbClr val="04617B">
                    <a:lumMod val="75000"/>
                  </a:srgbClr>
                </a:solidFill>
                <a:latin typeface="Arial"/>
              </a:rPr>
              <a:t>2- زيادة حدوث السلوك المرغوب والمناسب أو الايجابي في موقف ما</a:t>
            </a:r>
            <a:r>
              <a:rPr lang="ar-IQ" sz="2800" b="1" dirty="0">
                <a:solidFill>
                  <a:srgbClr val="04617B">
                    <a:lumMod val="75000"/>
                  </a:srgbClr>
                </a:solidFill>
                <a:latin typeface="Arial"/>
              </a:rPr>
              <a:t>.</a:t>
            </a:r>
            <a:r>
              <a:rPr lang="ar-SA" sz="2800" b="1" dirty="0">
                <a:solidFill>
                  <a:srgbClr val="04617B">
                    <a:lumMod val="75000"/>
                  </a:srgbClr>
                </a:solidFill>
                <a:latin typeface="Arial"/>
              </a:rPr>
              <a:t> </a:t>
            </a:r>
            <a:r>
              <a:rPr lang="ar-SA" b="1" dirty="0">
                <a:solidFill>
                  <a:srgbClr val="04617B">
                    <a:lumMod val="75000"/>
                  </a:srgbClr>
                </a:solidFill>
                <a:latin typeface="Arial"/>
              </a:rPr>
              <a:t>.</a:t>
            </a:r>
          </a:p>
        </p:txBody>
      </p:sp>
    </p:spTree>
    <p:extLst>
      <p:ext uri="{BB962C8B-B14F-4D97-AF65-F5344CB8AC3E}">
        <p14:creationId xmlns:p14="http://schemas.microsoft.com/office/powerpoint/2010/main" val="83478662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4279" y="908720"/>
            <a:ext cx="8784976" cy="5509200"/>
          </a:xfrm>
          <a:prstGeom prst="rect">
            <a:avLst/>
          </a:prstGeom>
        </p:spPr>
        <p:txBody>
          <a:bodyPr wrap="square">
            <a:spAutoFit/>
          </a:bodyPr>
          <a:lstStyle/>
          <a:p>
            <a:r>
              <a:rPr lang="ar-IQ" sz="3200" b="1" dirty="0" smtClean="0"/>
              <a:t>- انواع التعلم : (</a:t>
            </a:r>
            <a:r>
              <a:rPr lang="en-US" sz="3200" b="1" dirty="0">
                <a:solidFill>
                  <a:prstClr val="black"/>
                </a:solidFill>
              </a:rPr>
              <a:t>Types of </a:t>
            </a:r>
            <a:r>
              <a:rPr lang="en-US" sz="3200" b="1" dirty="0" smtClean="0">
                <a:solidFill>
                  <a:prstClr val="black"/>
                </a:solidFill>
              </a:rPr>
              <a:t>Learning</a:t>
            </a:r>
            <a:r>
              <a:rPr lang="ar-IQ" sz="3200" b="1" dirty="0" smtClean="0"/>
              <a:t>)</a:t>
            </a:r>
            <a:endParaRPr lang="ar-IQ" sz="3200" b="1" dirty="0"/>
          </a:p>
          <a:p>
            <a:r>
              <a:rPr lang="ar-IQ" sz="3200" b="1" dirty="0" smtClean="0"/>
              <a:t>لقد ميز </a:t>
            </a:r>
            <a:r>
              <a:rPr lang="ar-IQ" sz="3200" b="1" dirty="0"/>
              <a:t>تولمان </a:t>
            </a:r>
            <a:r>
              <a:rPr lang="ar-IQ" sz="3200" b="1" dirty="0" smtClean="0"/>
              <a:t>بين </a:t>
            </a:r>
            <a:r>
              <a:rPr lang="ar-IQ" sz="3200" b="1" dirty="0"/>
              <a:t>ستة أنواع من التعلم وذلك على النحو </a:t>
            </a:r>
            <a:r>
              <a:rPr lang="ar-IQ" sz="3200" b="1" dirty="0" smtClean="0"/>
              <a:t>الآتي: </a:t>
            </a:r>
          </a:p>
          <a:p>
            <a:r>
              <a:rPr lang="ar-IQ" sz="3200" b="1" dirty="0" smtClean="0">
                <a:solidFill>
                  <a:srgbClr val="FF0000"/>
                </a:solidFill>
              </a:rPr>
              <a:t>النوع </a:t>
            </a:r>
            <a:r>
              <a:rPr lang="ar-IQ" sz="3200" b="1" dirty="0">
                <a:solidFill>
                  <a:srgbClr val="FF0000"/>
                </a:solidFill>
              </a:rPr>
              <a:t>الأول: تعلم تركيز الطاقة النفسية </a:t>
            </a:r>
            <a:r>
              <a:rPr lang="en-US" sz="3200" b="1" dirty="0" err="1">
                <a:solidFill>
                  <a:srgbClr val="FF0000"/>
                </a:solidFill>
              </a:rPr>
              <a:t>Cathexis</a:t>
            </a:r>
            <a:r>
              <a:rPr lang="en-US" sz="3200" b="1" dirty="0">
                <a:solidFill>
                  <a:srgbClr val="FF0000"/>
                </a:solidFill>
              </a:rPr>
              <a:t> </a:t>
            </a:r>
            <a:r>
              <a:rPr lang="ar-IQ" sz="3200" b="1" dirty="0" smtClean="0">
                <a:solidFill>
                  <a:srgbClr val="FF0000"/>
                </a:solidFill>
              </a:rPr>
              <a:t> </a:t>
            </a:r>
          </a:p>
          <a:p>
            <a:r>
              <a:rPr lang="ar-IQ" sz="3200" b="1" dirty="0" smtClean="0"/>
              <a:t>ويتمثل </a:t>
            </a:r>
            <a:r>
              <a:rPr lang="ar-IQ" sz="3200" b="1" dirty="0"/>
              <a:t>هذا النوع في الميل إلى تركيز الطاقة النفسية على هدف معني دون غريه من الاهداف الأخر ى، وغالبا ما يرتبط مثل هذا الهدف بإشباع حاجة أو دافع. فعندما تنشأ حاجة أو دافع لدى الفرد، فإن الطاقة النفسية </a:t>
            </a:r>
            <a:r>
              <a:rPr lang="ar-IQ" sz="3200" b="1" dirty="0" smtClean="0"/>
              <a:t>تميل </a:t>
            </a:r>
            <a:r>
              <a:rPr lang="ar-IQ" sz="3200" b="1" dirty="0"/>
              <a:t>لتتركز حول الهدف أو الباعث الذي يشبع مثل هذه الحاجة. فعلى سبيل المثال، الحرمان من الطعام يحدث الجوع، وهذا يتسبب في ميل الكائن الحي لتركيز الطاقة النفسية على الباعث الذي يشبع مثل هذه الحاجة وهو الطعام </a:t>
            </a:r>
            <a:r>
              <a:rPr lang="ar-IQ" sz="3200" b="1" dirty="0" smtClean="0"/>
              <a:t>وإهمال </a:t>
            </a:r>
            <a:r>
              <a:rPr lang="ar-IQ" sz="3200" b="1" dirty="0"/>
              <a:t>أية دوافع </a:t>
            </a:r>
            <a:r>
              <a:rPr lang="ar-IQ" sz="3200" b="1" dirty="0" smtClean="0"/>
              <a:t>أخرى.</a:t>
            </a:r>
            <a:endParaRPr lang="en-US" sz="3200" b="1" dirty="0"/>
          </a:p>
        </p:txBody>
      </p:sp>
    </p:spTree>
    <p:extLst>
      <p:ext uri="{BB962C8B-B14F-4D97-AF65-F5344CB8AC3E}">
        <p14:creationId xmlns:p14="http://schemas.microsoft.com/office/powerpoint/2010/main" val="281812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2882" y="188640"/>
            <a:ext cx="8751605" cy="6555641"/>
          </a:xfrm>
          <a:prstGeom prst="rect">
            <a:avLst/>
          </a:prstGeom>
        </p:spPr>
        <p:txBody>
          <a:bodyPr wrap="square">
            <a:spAutoFit/>
          </a:bodyPr>
          <a:lstStyle/>
          <a:p>
            <a:pPr algn="just"/>
            <a:r>
              <a:rPr lang="ar-IQ" sz="2800" b="1" dirty="0"/>
              <a:t>أي </a:t>
            </a:r>
            <a:r>
              <a:rPr lang="ar-IQ" sz="2800" b="1" dirty="0" smtClean="0"/>
              <a:t>أنهما </a:t>
            </a:r>
            <a:r>
              <a:rPr lang="ar-IQ" sz="2800" b="1" dirty="0"/>
              <a:t>يعتمدان على تحليل الخبرات إلى مجموعة من العناصر المكونة لها بهدف فهم مثل هذه الخبرات. </a:t>
            </a:r>
            <a:r>
              <a:rPr lang="ar-IQ" sz="2800" b="1" dirty="0" smtClean="0"/>
              <a:t>فبالرغم  </a:t>
            </a:r>
            <a:r>
              <a:rPr lang="ar-IQ" sz="2800" b="1" dirty="0"/>
              <a:t>من أن هذه المدرسة ترى أن الخبرات النفسية تنشأ من مجموعة العناصر الحسية، إلا أنها تؤكد أن مثل هذه الخبرات تختلف اختلافا جوهريا عن هذه العناصر؛ فالمدرسة </a:t>
            </a:r>
            <a:r>
              <a:rPr lang="ar-IQ" sz="2800" b="1" dirty="0" err="1"/>
              <a:t>الجشتلتية</a:t>
            </a:r>
            <a:r>
              <a:rPr lang="ar-IQ" sz="2800" b="1" dirty="0"/>
              <a:t> تؤكد مبدأ الكلية وتنطلق من مبدأ أن الكل أكرث من مجموع العناصر المكونة له، فهي ترى أن للكل وظيفة أو معنى معينا يصعب إدراكه على مستوى الأجزاء أو العناصر، وذلك لأن الجزء يكون عديم المعنى على نحو منفصل عن الكل، فالجزء يؤدي أدوارا مختلفة باختلاف الكليات التي ينتمي لها. وانطلاقا من هذا المبدأ، فهي تفترض أن الكائن الحي يضيف شيئا من عنده إلى تلك الخبرة بحيث لا يعمل الكل على توحيد العناصر الحسية لتلك الخبرة فحسب، بل يتضمن أيضا عنصر التنظيم وهو الشيء الذي يضيفه الكائن الحي إلى هذه العناصر. وهكذا فإن فهم الظاهرة السلوكية أو الخبرة النفسية لا يتم على المستوى </a:t>
            </a:r>
            <a:r>
              <a:rPr lang="ar-IQ" sz="2800" b="1" dirty="0" smtClean="0"/>
              <a:t>الجزئي، </a:t>
            </a:r>
            <a:r>
              <a:rPr lang="ar-IQ" sz="2800" b="1" dirty="0"/>
              <a:t>أي من خلال تحليلها إلى مكوناتها أو عناصرها، وإمنا على المستوى الكلي </a:t>
            </a:r>
            <a:r>
              <a:rPr lang="ar-IQ" sz="2800" b="1" dirty="0" smtClean="0"/>
              <a:t>الأكثر </a:t>
            </a:r>
            <a:r>
              <a:rPr lang="ar-IQ" sz="2800" b="1" dirty="0"/>
              <a:t>عمومية وشمولية، لأن جوهر هذه الظاهرة يتضمن في الكل وليس في مجموع </a:t>
            </a:r>
            <a:r>
              <a:rPr lang="ar-IQ" sz="2800" b="1" dirty="0" smtClean="0"/>
              <a:t>العناصر</a:t>
            </a:r>
            <a:endParaRPr lang="en-US" sz="2800" b="1" dirty="0"/>
          </a:p>
        </p:txBody>
      </p:sp>
    </p:spTree>
    <p:extLst>
      <p:ext uri="{BB962C8B-B14F-4D97-AF65-F5344CB8AC3E}">
        <p14:creationId xmlns:p14="http://schemas.microsoft.com/office/powerpoint/2010/main" val="97284722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052736"/>
            <a:ext cx="8640960" cy="5693866"/>
          </a:xfrm>
          <a:prstGeom prst="rect">
            <a:avLst/>
          </a:prstGeom>
        </p:spPr>
        <p:txBody>
          <a:bodyPr wrap="square">
            <a:spAutoFit/>
          </a:bodyPr>
          <a:lstStyle/>
          <a:p>
            <a:r>
              <a:rPr lang="ar-IQ" sz="2800" b="1" dirty="0">
                <a:solidFill>
                  <a:srgbClr val="FF0000"/>
                </a:solidFill>
              </a:rPr>
              <a:t>النوع </a:t>
            </a:r>
            <a:r>
              <a:rPr lang="ar-IQ" sz="2800" b="1" dirty="0" smtClean="0">
                <a:solidFill>
                  <a:srgbClr val="FF0000"/>
                </a:solidFill>
              </a:rPr>
              <a:t>الثاني: </a:t>
            </a:r>
            <a:r>
              <a:rPr lang="ar-IQ" sz="2800" b="1" dirty="0">
                <a:solidFill>
                  <a:srgbClr val="FF0000"/>
                </a:solidFill>
              </a:rPr>
              <a:t>تعلم الاعتقادات المتكافئة </a:t>
            </a:r>
            <a:r>
              <a:rPr lang="en-US" sz="2800" b="1" dirty="0" err="1">
                <a:solidFill>
                  <a:srgbClr val="FF0000"/>
                </a:solidFill>
              </a:rPr>
              <a:t>Bielfs</a:t>
            </a:r>
            <a:r>
              <a:rPr lang="en-US" sz="2800" b="1" dirty="0">
                <a:solidFill>
                  <a:srgbClr val="FF0000"/>
                </a:solidFill>
              </a:rPr>
              <a:t> Equivalence </a:t>
            </a:r>
            <a:endParaRPr lang="ar-IQ" sz="2800" b="1" dirty="0" smtClean="0">
              <a:solidFill>
                <a:srgbClr val="FF0000"/>
              </a:solidFill>
            </a:endParaRPr>
          </a:p>
          <a:p>
            <a:r>
              <a:rPr lang="ar-IQ" sz="2800" b="1" dirty="0" smtClean="0"/>
              <a:t>ويتمثل </a:t>
            </a:r>
            <a:r>
              <a:rPr lang="ar-IQ" sz="2800" b="1" dirty="0"/>
              <a:t>هذا النوع في تعلم الفرد بأن بعض المواقف التي </a:t>
            </a:r>
            <a:r>
              <a:rPr lang="ar-IQ" sz="2800" b="1" dirty="0" smtClean="0"/>
              <a:t>يمارسها </a:t>
            </a:r>
            <a:r>
              <a:rPr lang="ar-IQ" sz="2800" b="1" dirty="0"/>
              <a:t>هي في حد ذاتها مكافئة للتعزيز أو العقاب؛ أي إدراكات يشكلها الفرد بأن بعض الأوضاع هي معادلة للتعزيز أو العقاب. وهذا بالطبع لا يشكل اعتقادات حول التعزيز أو العقاب الذي سيحصل عليها في بعض المواقف والاوضاع، </a:t>
            </a:r>
            <a:r>
              <a:rPr lang="ar-IQ" sz="2800" b="1" dirty="0" smtClean="0"/>
              <a:t>وإنما </a:t>
            </a:r>
            <a:r>
              <a:rPr lang="ar-IQ" sz="2800" b="1" dirty="0"/>
              <a:t>يرتبط بالإدراك بأن الأوضاع أو المواقف بحد ذاتها مكافأة لمثل هذا التعزيز أو العقاب </a:t>
            </a:r>
            <a:r>
              <a:rPr lang="ar-IQ" sz="2800" b="1" dirty="0" smtClean="0"/>
              <a:t>.</a:t>
            </a:r>
          </a:p>
          <a:p>
            <a:r>
              <a:rPr lang="ar-IQ" sz="2800" b="1" dirty="0" smtClean="0">
                <a:solidFill>
                  <a:srgbClr val="FF0000"/>
                </a:solidFill>
              </a:rPr>
              <a:t>النوع </a:t>
            </a:r>
            <a:r>
              <a:rPr lang="ar-IQ" sz="2800" b="1" dirty="0">
                <a:solidFill>
                  <a:srgbClr val="FF0000"/>
                </a:solidFill>
              </a:rPr>
              <a:t>الثالث: تعلم التوقعات حول المجال </a:t>
            </a:r>
            <a:r>
              <a:rPr lang="en-US" sz="2800" b="1" dirty="0">
                <a:solidFill>
                  <a:srgbClr val="FF0000"/>
                </a:solidFill>
              </a:rPr>
              <a:t>Expectancies Field </a:t>
            </a:r>
            <a:endParaRPr lang="ar-IQ" sz="2800" b="1" dirty="0" smtClean="0">
              <a:solidFill>
                <a:srgbClr val="FF0000"/>
              </a:solidFill>
            </a:endParaRPr>
          </a:p>
          <a:p>
            <a:r>
              <a:rPr lang="ar-IQ" sz="2800" b="1" dirty="0" smtClean="0"/>
              <a:t>يشري </a:t>
            </a:r>
            <a:r>
              <a:rPr lang="ar-IQ" sz="2800" b="1" dirty="0"/>
              <a:t>هذا النوع إلى تكوين إدراكات حول تنظيم البيئة </a:t>
            </a:r>
            <a:r>
              <a:rPr lang="ar-IQ" sz="2800" b="1" dirty="0" smtClean="0"/>
              <a:t>والمثيرات </a:t>
            </a:r>
            <a:r>
              <a:rPr lang="ar-IQ" sz="2800" b="1" dirty="0"/>
              <a:t>الموجودة فيها ممثلا ذلك في الخرائط المعرفية. فالكائن الحي يتعلم أي طريق يسلك للوصول إلى هدف ما، وما هي الوسائل والأدوات المناسبة لتحقيق الاهداف. كام ويتعلم أي </a:t>
            </a:r>
            <a:r>
              <a:rPr lang="ar-IQ" sz="2800" b="1" dirty="0" err="1"/>
              <a:t>المثريات</a:t>
            </a:r>
            <a:r>
              <a:rPr lang="ar-IQ" sz="2800" b="1" dirty="0"/>
              <a:t> أو الأحداث التي </a:t>
            </a:r>
            <a:r>
              <a:rPr lang="ar-IQ" sz="2800" b="1" dirty="0" err="1"/>
              <a:t>ميكن</a:t>
            </a:r>
            <a:r>
              <a:rPr lang="ar-IQ" sz="2800" b="1" dirty="0"/>
              <a:t> أن تؤدي إلى </a:t>
            </a:r>
            <a:r>
              <a:rPr lang="ar-IQ" sz="2800" b="1" dirty="0" err="1"/>
              <a:t>مثريات</a:t>
            </a:r>
            <a:r>
              <a:rPr lang="ar-IQ" sz="2800" b="1" dirty="0"/>
              <a:t> أو أحداث معينة (التعلم الاشاري). </a:t>
            </a:r>
            <a:endParaRPr lang="en-US" sz="2800" b="1" dirty="0"/>
          </a:p>
        </p:txBody>
      </p:sp>
    </p:spTree>
    <p:extLst>
      <p:ext uri="{BB962C8B-B14F-4D97-AF65-F5344CB8AC3E}">
        <p14:creationId xmlns:p14="http://schemas.microsoft.com/office/powerpoint/2010/main" val="116908663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74345"/>
            <a:ext cx="8784976" cy="5632311"/>
          </a:xfrm>
          <a:prstGeom prst="rect">
            <a:avLst/>
          </a:prstGeom>
        </p:spPr>
        <p:txBody>
          <a:bodyPr wrap="square">
            <a:spAutoFit/>
          </a:bodyPr>
          <a:lstStyle/>
          <a:p>
            <a:r>
              <a:rPr lang="ar-IQ" sz="2400" b="1" dirty="0">
                <a:solidFill>
                  <a:srgbClr val="FF0000"/>
                </a:solidFill>
              </a:rPr>
              <a:t>النوع الرابع: تعلم أمناط الإدراك المجالي </a:t>
            </a:r>
            <a:r>
              <a:rPr lang="en-US" sz="2400" b="1" dirty="0">
                <a:solidFill>
                  <a:srgbClr val="FF0000"/>
                </a:solidFill>
              </a:rPr>
              <a:t>Modes Cognition Field </a:t>
            </a:r>
            <a:endParaRPr lang="ar-IQ" sz="2400" b="1" dirty="0" smtClean="0">
              <a:solidFill>
                <a:srgbClr val="FF0000"/>
              </a:solidFill>
            </a:endParaRPr>
          </a:p>
          <a:p>
            <a:r>
              <a:rPr lang="ar-IQ" sz="2400" b="1" dirty="0" smtClean="0"/>
              <a:t>ويشير </a:t>
            </a:r>
            <a:r>
              <a:rPr lang="ar-IQ" sz="2400" b="1" dirty="0"/>
              <a:t>هذا النوع إلى الميل إلى تعلم بعض الخبرات على نحو أسهل مقارنة </a:t>
            </a:r>
            <a:r>
              <a:rPr lang="ar-IQ" sz="2400" b="1" dirty="0" smtClean="0"/>
              <a:t>بغيرها </a:t>
            </a:r>
            <a:r>
              <a:rPr lang="ar-IQ" sz="2400" b="1" dirty="0"/>
              <a:t>من الخبرات الأخرى. ومثل هذه الخبرات تشكل صيغا من الادراك المجالي تسهم في تعلم خبرات أخرى. فعلى سبيل المثال، الميل إلى تعلم اللغة واستخدامها في العديد من المواقف يعد </a:t>
            </a:r>
            <a:r>
              <a:rPr lang="ar-IQ" sz="2400" b="1" dirty="0" smtClean="0"/>
              <a:t>كبيرا </a:t>
            </a:r>
            <a:r>
              <a:rPr lang="ar-IQ" sz="2400" b="1" dirty="0"/>
              <a:t>لدى الانسان، لأن تعلم اللغة واستخدامها يسهل تعلم العديد من الاشياء الأخرى ويسهل عملية تحقيق العديد من الأهداف . </a:t>
            </a:r>
            <a:endParaRPr lang="ar-IQ" sz="2400" b="1" dirty="0" smtClean="0"/>
          </a:p>
          <a:p>
            <a:r>
              <a:rPr lang="ar-IQ" sz="2400" b="1" dirty="0" smtClean="0">
                <a:solidFill>
                  <a:srgbClr val="FF0000"/>
                </a:solidFill>
              </a:rPr>
              <a:t>النوع </a:t>
            </a:r>
            <a:r>
              <a:rPr lang="ar-IQ" sz="2400" b="1" dirty="0">
                <a:solidFill>
                  <a:srgbClr val="FF0000"/>
                </a:solidFill>
              </a:rPr>
              <a:t>الخامس: </a:t>
            </a:r>
            <a:r>
              <a:rPr lang="ar-IQ" sz="2400" b="1" dirty="0" smtClean="0">
                <a:solidFill>
                  <a:srgbClr val="FF0000"/>
                </a:solidFill>
              </a:rPr>
              <a:t>تمييز </a:t>
            </a:r>
            <a:r>
              <a:rPr lang="ar-IQ" sz="2400" b="1" dirty="0">
                <a:solidFill>
                  <a:srgbClr val="FF0000"/>
                </a:solidFill>
              </a:rPr>
              <a:t>الدافع </a:t>
            </a:r>
            <a:r>
              <a:rPr lang="en-US" sz="2400" b="1" dirty="0">
                <a:solidFill>
                  <a:srgbClr val="FF0000"/>
                </a:solidFill>
              </a:rPr>
              <a:t>Discrimination </a:t>
            </a:r>
            <a:r>
              <a:rPr lang="en-US" sz="2400" b="1" dirty="0" err="1">
                <a:solidFill>
                  <a:srgbClr val="FF0000"/>
                </a:solidFill>
              </a:rPr>
              <a:t>Dirve</a:t>
            </a:r>
            <a:r>
              <a:rPr lang="en-US" sz="2400" b="1" dirty="0">
                <a:solidFill>
                  <a:srgbClr val="FF0000"/>
                </a:solidFill>
              </a:rPr>
              <a:t> </a:t>
            </a:r>
            <a:endParaRPr lang="ar-IQ" sz="2400" b="1" dirty="0" smtClean="0">
              <a:solidFill>
                <a:srgbClr val="FF0000"/>
              </a:solidFill>
            </a:endParaRPr>
          </a:p>
          <a:p>
            <a:r>
              <a:rPr lang="ar-IQ" sz="2400" b="1" dirty="0" smtClean="0"/>
              <a:t>يتمثل </a:t>
            </a:r>
            <a:r>
              <a:rPr lang="ar-IQ" sz="2400" b="1" dirty="0"/>
              <a:t>هذه النوع في قدرة الكائن الحي على التفريق </a:t>
            </a:r>
            <a:r>
              <a:rPr lang="ar-IQ" sz="2400" b="1" dirty="0" smtClean="0"/>
              <a:t>بين </a:t>
            </a:r>
            <a:r>
              <a:rPr lang="ar-IQ" sz="2400" b="1" dirty="0"/>
              <a:t>الدوافع المختلفة كالعطش والجوع وما يترتب عن ذلك من التمييز </a:t>
            </a:r>
            <a:r>
              <a:rPr lang="ar-IQ" sz="2400" b="1" dirty="0" smtClean="0"/>
              <a:t>بين </a:t>
            </a:r>
            <a:r>
              <a:rPr lang="ar-IQ" sz="2400" b="1" dirty="0"/>
              <a:t>الأهداف والغايات. ويرتبط هذا النوع من التعلم بتعلم تركيز الطاقة النفسية التي </a:t>
            </a:r>
            <a:r>
              <a:rPr lang="ar-IQ" sz="2400" b="1" dirty="0" smtClean="0"/>
              <a:t>تمت </a:t>
            </a:r>
            <a:r>
              <a:rPr lang="ar-IQ" sz="2400" b="1" dirty="0"/>
              <a:t>الاشارة إليه سابقا على دافع معني، إذ أن التمييز </a:t>
            </a:r>
            <a:r>
              <a:rPr lang="ar-IQ" sz="2400" b="1" dirty="0" smtClean="0"/>
              <a:t>بين </a:t>
            </a:r>
            <a:r>
              <a:rPr lang="ar-IQ" sz="2400" b="1" dirty="0"/>
              <a:t>الدوافع يوجه الكائن الحي لتركيز هذه الطاقة على بواعثها الخاصة بها عندما يستثار أي منها. فعلى سبيل المثال، تعلم التمييز </a:t>
            </a:r>
            <a:r>
              <a:rPr lang="ar-IQ" sz="2400" b="1" dirty="0" smtClean="0"/>
              <a:t>بين </a:t>
            </a:r>
            <a:r>
              <a:rPr lang="ar-IQ" sz="2400" b="1" dirty="0"/>
              <a:t>دافع الجوع ودافع العطش من قبل الكائن الحي يساعده في تركيز الطاقة النفسية على الباعث الذي يرتبط بكل </a:t>
            </a:r>
            <a:r>
              <a:rPr lang="ar-IQ" sz="2400" b="1" dirty="0" smtClean="0"/>
              <a:t>منهما </a:t>
            </a:r>
            <a:r>
              <a:rPr lang="ar-IQ" sz="2400" b="1" dirty="0"/>
              <a:t>عندما يصبح مثل هذا الباعث </a:t>
            </a:r>
            <a:r>
              <a:rPr lang="ar-IQ" sz="2400" b="1" dirty="0" smtClean="0"/>
              <a:t>مهما </a:t>
            </a:r>
            <a:r>
              <a:rPr lang="ar-IQ" sz="2400" b="1" dirty="0"/>
              <a:t>أو متكافئا </a:t>
            </a:r>
            <a:r>
              <a:rPr lang="en-US" sz="2400" b="1" dirty="0"/>
              <a:t>Valence .</a:t>
            </a:r>
            <a:r>
              <a:rPr lang="ar-IQ" sz="2400" b="1" dirty="0"/>
              <a:t>ففي حالة العطش مثلا يتم تركيز الطاقة النفسية على شرب الماء، في </a:t>
            </a:r>
            <a:r>
              <a:rPr lang="ar-IQ" sz="2400" b="1" dirty="0" smtClean="0"/>
              <a:t>حين </a:t>
            </a:r>
            <a:r>
              <a:rPr lang="ar-IQ" sz="2400" b="1" dirty="0"/>
              <a:t>يكون التركيز على الطعام في حالة </a:t>
            </a:r>
            <a:r>
              <a:rPr lang="ar-IQ" sz="2400" b="1" dirty="0" smtClean="0"/>
              <a:t>الجوع.</a:t>
            </a:r>
            <a:endParaRPr lang="en-US" sz="2400" b="1" dirty="0"/>
          </a:p>
        </p:txBody>
      </p:sp>
    </p:spTree>
    <p:extLst>
      <p:ext uri="{BB962C8B-B14F-4D97-AF65-F5344CB8AC3E}">
        <p14:creationId xmlns:p14="http://schemas.microsoft.com/office/powerpoint/2010/main" val="42882796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908720"/>
            <a:ext cx="8640960" cy="5509200"/>
          </a:xfrm>
          <a:prstGeom prst="rect">
            <a:avLst/>
          </a:prstGeom>
        </p:spPr>
        <p:txBody>
          <a:bodyPr wrap="square">
            <a:spAutoFit/>
          </a:bodyPr>
          <a:lstStyle/>
          <a:p>
            <a:r>
              <a:rPr lang="ar-IQ" sz="3200" b="1" dirty="0">
                <a:solidFill>
                  <a:srgbClr val="FF0000"/>
                </a:solidFill>
              </a:rPr>
              <a:t>النوع السادس: تعلم </a:t>
            </a:r>
            <a:r>
              <a:rPr lang="ar-IQ" sz="3200" b="1" dirty="0" smtClean="0">
                <a:solidFill>
                  <a:srgbClr val="FF0000"/>
                </a:solidFill>
              </a:rPr>
              <a:t>الأنماط </a:t>
            </a:r>
            <a:r>
              <a:rPr lang="ar-IQ" sz="3200" b="1" dirty="0">
                <a:solidFill>
                  <a:srgbClr val="FF0000"/>
                </a:solidFill>
              </a:rPr>
              <a:t>الحركية </a:t>
            </a:r>
            <a:r>
              <a:rPr lang="en-US" sz="3200" b="1" dirty="0" smtClean="0">
                <a:solidFill>
                  <a:srgbClr val="FF0000"/>
                </a:solidFill>
              </a:rPr>
              <a:t>Patterns </a:t>
            </a:r>
            <a:r>
              <a:rPr lang="en-US" sz="3200" b="1" dirty="0">
                <a:solidFill>
                  <a:srgbClr val="FF0000"/>
                </a:solidFill>
              </a:rPr>
              <a:t>Motor </a:t>
            </a:r>
            <a:r>
              <a:rPr lang="ar-IQ" sz="3200" b="1" dirty="0" smtClean="0">
                <a:solidFill>
                  <a:srgbClr val="FF0000"/>
                </a:solidFill>
              </a:rPr>
              <a:t> </a:t>
            </a:r>
          </a:p>
          <a:p>
            <a:r>
              <a:rPr lang="ar-IQ" sz="3200" b="1" dirty="0"/>
              <a:t>ي</a:t>
            </a:r>
            <a:r>
              <a:rPr lang="ar-IQ" sz="3200" b="1" dirty="0" smtClean="0"/>
              <a:t>تمثل </a:t>
            </a:r>
            <a:r>
              <a:rPr lang="ar-IQ" sz="3200" b="1" dirty="0"/>
              <a:t>هذا النوع في تعلم </a:t>
            </a:r>
            <a:r>
              <a:rPr lang="ar-IQ" sz="3200" b="1" dirty="0" smtClean="0"/>
              <a:t>الأنماط </a:t>
            </a:r>
            <a:r>
              <a:rPr lang="ar-IQ" sz="3200" b="1" dirty="0"/>
              <a:t>الحركية المتعددة التي تساعد الفرد على تحقيق الأهداف. فعندما يدرك الفرد أن فعلا ما سيؤدي به إلى تحقيق هدف معني، فإن هذا من شأنه أن يشكل دافعا لدى الفرد في تعلم مثل هذا الفعل أو النمط </a:t>
            </a:r>
            <a:r>
              <a:rPr lang="ar-IQ" sz="3200" b="1" dirty="0" smtClean="0"/>
              <a:t>الحركي </a:t>
            </a:r>
            <a:r>
              <a:rPr lang="ar-IQ" sz="3200" b="1" dirty="0"/>
              <a:t>. </a:t>
            </a:r>
            <a:r>
              <a:rPr lang="ar-IQ" sz="3200" b="1" dirty="0" smtClean="0"/>
              <a:t>كما </a:t>
            </a:r>
            <a:r>
              <a:rPr lang="ar-IQ" sz="3200" b="1" dirty="0"/>
              <a:t>أسلفنا سابقا </a:t>
            </a:r>
            <a:r>
              <a:rPr lang="ar-IQ" sz="3200" b="1" dirty="0" smtClean="0"/>
              <a:t>لم </a:t>
            </a:r>
            <a:r>
              <a:rPr lang="ar-IQ" sz="3200" b="1" dirty="0"/>
              <a:t>يبد تولمان </a:t>
            </a:r>
            <a:r>
              <a:rPr lang="ar-IQ" sz="3200" b="1" dirty="0" smtClean="0"/>
              <a:t>اهتماما </a:t>
            </a:r>
            <a:r>
              <a:rPr lang="ar-IQ" sz="3200" b="1" dirty="0"/>
              <a:t>بالحركات العضلية، </a:t>
            </a:r>
            <a:r>
              <a:rPr lang="ar-IQ" sz="3200" b="1" dirty="0" smtClean="0"/>
              <a:t>وإنما </a:t>
            </a:r>
            <a:r>
              <a:rPr lang="ar-IQ" sz="3200" b="1" dirty="0"/>
              <a:t>انصب </a:t>
            </a:r>
            <a:r>
              <a:rPr lang="ar-IQ" sz="3200" b="1" dirty="0" smtClean="0"/>
              <a:t>اهتمامه </a:t>
            </a:r>
            <a:r>
              <a:rPr lang="ar-IQ" sz="3200" b="1" dirty="0"/>
              <a:t>على إدراك الفرد لأهمية مثل هذه الحركات في تحقيق الاهداف. ولكن نتيجة للانتقادات التي وجهت إليه من قبل العديد من </a:t>
            </a:r>
            <a:r>
              <a:rPr lang="ar-IQ" sz="3200" b="1" dirty="0" smtClean="0"/>
              <a:t>علماء </a:t>
            </a:r>
            <a:r>
              <a:rPr lang="ar-IQ" sz="3200" b="1" dirty="0"/>
              <a:t>النفس امثال </a:t>
            </a:r>
            <a:r>
              <a:rPr lang="ar-IQ" sz="3200" b="1" dirty="0" err="1" smtClean="0"/>
              <a:t>جثري</a:t>
            </a:r>
            <a:r>
              <a:rPr lang="ar-IQ" sz="3200" b="1" dirty="0" smtClean="0"/>
              <a:t> وغيرهم</a:t>
            </a:r>
            <a:r>
              <a:rPr lang="ar-IQ" sz="3200" b="1" dirty="0"/>
              <a:t>، اضطر الى اخذ </a:t>
            </a:r>
            <a:r>
              <a:rPr lang="ar-IQ" sz="3200" b="1" dirty="0" smtClean="0"/>
              <a:t>بعين </a:t>
            </a:r>
            <a:r>
              <a:rPr lang="ar-IQ" sz="3200" b="1" dirty="0"/>
              <a:t>الاعتبار أهمية تعلم مثل هذه الحركات، ولا </a:t>
            </a:r>
            <a:r>
              <a:rPr lang="ar-IQ" sz="3200" b="1" dirty="0" smtClean="0"/>
              <a:t>سيما </a:t>
            </a:r>
            <a:r>
              <a:rPr lang="ar-IQ" sz="3200" b="1" dirty="0"/>
              <a:t>عندما يرتبط تعلمها بتحقيق أهداف يسعى إليها الكائن الحي </a:t>
            </a:r>
            <a:r>
              <a:rPr lang="ar-IQ" sz="3200" b="1" dirty="0" smtClean="0"/>
              <a:t>.</a:t>
            </a:r>
            <a:endParaRPr lang="en-US" sz="3200" b="1" dirty="0"/>
          </a:p>
        </p:txBody>
      </p:sp>
    </p:spTree>
    <p:extLst>
      <p:ext uri="{BB962C8B-B14F-4D97-AF65-F5344CB8AC3E}">
        <p14:creationId xmlns:p14="http://schemas.microsoft.com/office/powerpoint/2010/main" val="147511401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84748"/>
            <a:ext cx="8477924" cy="6124754"/>
          </a:xfrm>
          <a:prstGeom prst="rect">
            <a:avLst/>
          </a:prstGeom>
        </p:spPr>
        <p:txBody>
          <a:bodyPr wrap="square">
            <a:spAutoFit/>
          </a:bodyPr>
          <a:lstStyle/>
          <a:p>
            <a:r>
              <a:rPr lang="ar-IQ" sz="2800" b="1" dirty="0" smtClean="0">
                <a:solidFill>
                  <a:srgbClr val="FF0000"/>
                </a:solidFill>
                <a:latin typeface="Calibri"/>
                <a:ea typeface="Calibri"/>
              </a:rPr>
              <a:t>التطبيقات التربوية لنظرية تولمان :</a:t>
            </a:r>
          </a:p>
          <a:p>
            <a:r>
              <a:rPr lang="ar-IQ" sz="2800" b="1" dirty="0" smtClean="0">
                <a:solidFill>
                  <a:srgbClr val="FF0000"/>
                </a:solidFill>
                <a:latin typeface="Calibri"/>
              </a:rPr>
              <a:t>اولا : ان فهمنا لطبيعة التعلم تساهم الى حد كبير في توضيح جوانب متعددة قد يغفل عنها المدرسون والمربون لذا وجب علينا التعرف على العناصر </a:t>
            </a:r>
            <a:r>
              <a:rPr lang="ar-IQ" sz="2800" b="1" dirty="0" smtClean="0">
                <a:latin typeface="Calibri"/>
              </a:rPr>
              <a:t>التالية لا سلوب التعلم ، وكما يلي :</a:t>
            </a:r>
          </a:p>
          <a:p>
            <a:r>
              <a:rPr lang="ar-IQ" sz="2800" b="1" dirty="0" smtClean="0">
                <a:latin typeface="Calibri"/>
              </a:rPr>
              <a:t>1- تحديد التلميذ للأهداف العامة لتعلمة وذلك على شكل مهارات وقوانين وعموميات يسعى الى تحصيلها ، وسيتمكن التلميذ بهذه المهمة  من اختيار الاهداف التحصيلية المناسبة لوضعه الفردي من حيث تحصيله السابق وقدراته الادراكية على التعلم ورغباته وميوله الشخصية والزمن المتوافر له للتحصيل .</a:t>
            </a:r>
          </a:p>
          <a:p>
            <a:r>
              <a:rPr lang="ar-IQ" sz="2800" b="1" dirty="0" smtClean="0">
                <a:latin typeface="Calibri"/>
              </a:rPr>
              <a:t>2- تحديد مواصفات عملية التعزيز التي سيخبرها خلال التعلم من حيث انواع المعززات وسلوب ومواعيد تقديمها وانواع التغذية الراجعة في كل مرحلة من مراحل التعليم .</a:t>
            </a:r>
          </a:p>
          <a:p>
            <a:r>
              <a:rPr lang="ar-IQ" sz="2800" b="1" dirty="0" smtClean="0">
                <a:latin typeface="Calibri"/>
              </a:rPr>
              <a:t>3- تحديد مواعيد ومصادر ووسائل ومواقع التعلم التي سيستخدمها اسلوب الادراك الذي سيتبعها فرديه او مجموعة صغيرة .</a:t>
            </a:r>
            <a:endParaRPr lang="en-US" sz="2800" b="1" dirty="0"/>
          </a:p>
        </p:txBody>
      </p:sp>
    </p:spTree>
    <p:extLst>
      <p:ext uri="{BB962C8B-B14F-4D97-AF65-F5344CB8AC3E}">
        <p14:creationId xmlns:p14="http://schemas.microsoft.com/office/powerpoint/2010/main" val="5214005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4293096"/>
            <a:ext cx="8305800" cy="2367136"/>
          </a:xfrm>
        </p:spPr>
        <p:txBody>
          <a:bodyPr>
            <a:normAutofit fontScale="90000"/>
          </a:bodyPr>
          <a:lstStyle/>
          <a:p>
            <a:pPr algn="r"/>
            <a:r>
              <a:rPr lang="ar-IQ" sz="2800" dirty="0" smtClean="0">
                <a:solidFill>
                  <a:schemeClr val="tx1"/>
                </a:solidFill>
              </a:rPr>
              <a:t>4</a:t>
            </a:r>
            <a:r>
              <a:rPr lang="ar-IQ" sz="2700" b="1" dirty="0" smtClean="0">
                <a:solidFill>
                  <a:schemeClr val="tx1"/>
                </a:solidFill>
              </a:rPr>
              <a:t>- تقدم التلميذ في تحقيق مهمات التعلم الرئيسية ، مهارة عامة بعد الاخرى حسب سرعته وحاجة السلوكية الخاصة .</a:t>
            </a:r>
            <a:br>
              <a:rPr lang="ar-IQ" sz="2700" b="1" dirty="0" smtClean="0">
                <a:solidFill>
                  <a:schemeClr val="tx1"/>
                </a:solidFill>
              </a:rPr>
            </a:br>
            <a:r>
              <a:rPr lang="ar-IQ" sz="2700" b="1" dirty="0" smtClean="0">
                <a:solidFill>
                  <a:schemeClr val="tx1"/>
                </a:solidFill>
              </a:rPr>
              <a:t>5- تقيم كفاية التحصيل بمعاير نفس تربوية عامة تأخذ باعتبارها حاجات التلميذ </a:t>
            </a:r>
            <a:br>
              <a:rPr lang="ar-IQ" sz="2700" b="1" dirty="0" smtClean="0">
                <a:solidFill>
                  <a:schemeClr val="tx1"/>
                </a:solidFill>
              </a:rPr>
            </a:br>
            <a:r>
              <a:rPr lang="ar-IQ" sz="2700" b="1" dirty="0" smtClean="0">
                <a:solidFill>
                  <a:schemeClr val="tx1"/>
                </a:solidFill>
              </a:rPr>
              <a:t>البيئية والفروق الفردية للتلميذ معا .</a:t>
            </a:r>
            <a:br>
              <a:rPr lang="ar-IQ" sz="2700" b="1" dirty="0" smtClean="0">
                <a:solidFill>
                  <a:schemeClr val="tx1"/>
                </a:solidFill>
              </a:rPr>
            </a:br>
            <a:r>
              <a:rPr lang="ar-IQ" sz="2700" b="1" dirty="0" smtClean="0">
                <a:solidFill>
                  <a:srgbClr val="FF0000"/>
                </a:solidFill>
              </a:rPr>
              <a:t>ثانيا : اثر توقع المكافئة : </a:t>
            </a:r>
            <a:r>
              <a:rPr lang="ar-IQ" sz="2700" b="1" dirty="0" smtClean="0">
                <a:solidFill>
                  <a:schemeClr val="tx1"/>
                </a:solidFill>
              </a:rPr>
              <a:t>يؤكد تولمان ان توافق المكافئة المتوقعة من التلميذ مع المكافئة التي يحصل عليها فعلا تعتبر عاملا مؤثرا على استمرار سلوك المتعلم ، اما اختلاف المتوقع عن الملاحظ في العزيز ستؤدي الى تشويش السلوك وتشتت التركيز عن التعلم وهذا يعني ان نكون نحن التربويون صادقين في وعودنا مع المتعلمين .</a:t>
            </a:r>
            <a:br>
              <a:rPr lang="ar-IQ" sz="2700" b="1" dirty="0" smtClean="0">
                <a:solidFill>
                  <a:schemeClr val="tx1"/>
                </a:solidFill>
              </a:rPr>
            </a:br>
            <a:r>
              <a:rPr lang="ar-IQ" sz="2700" b="1" dirty="0" smtClean="0">
                <a:solidFill>
                  <a:srgbClr val="FF0000"/>
                </a:solidFill>
              </a:rPr>
              <a:t>ثالثا :  تعلم الهدف : </a:t>
            </a:r>
            <a:r>
              <a:rPr lang="ar-IQ" sz="2700" b="1" dirty="0" smtClean="0">
                <a:solidFill>
                  <a:schemeClr val="tx1"/>
                </a:solidFill>
              </a:rPr>
              <a:t>ان ادراك التلاميذ </a:t>
            </a:r>
            <a:r>
              <a:rPr lang="ar-IQ" sz="2700" b="1" dirty="0">
                <a:solidFill>
                  <a:schemeClr val="tx1"/>
                </a:solidFill>
              </a:rPr>
              <a:t>للهدف </a:t>
            </a:r>
            <a:r>
              <a:rPr lang="ar-IQ" sz="2700" b="1" dirty="0" smtClean="0">
                <a:solidFill>
                  <a:schemeClr val="tx1"/>
                </a:solidFill>
              </a:rPr>
              <a:t>الذي يطلبه في التعليم يسهل عليه فهمه وتحقيقه بالرغم من اختلاف او تنوع المنبهات في مواقف التعليم  اي ان فهم التلميذ لما يريد من اهداف وانشطة ووسائل الحصول على هذه الاهداف يشكل </a:t>
            </a:r>
            <a:r>
              <a:rPr lang="ar-IQ" sz="2700" b="1" dirty="0" err="1" smtClean="0">
                <a:solidFill>
                  <a:schemeClr val="tx1"/>
                </a:solidFill>
              </a:rPr>
              <a:t>جوهالسلوكية</a:t>
            </a:r>
            <a:r>
              <a:rPr lang="ar-IQ" sz="2700" b="1" dirty="0" smtClean="0">
                <a:solidFill>
                  <a:schemeClr val="tx1"/>
                </a:solidFill>
              </a:rPr>
              <a:t> الهادفة .</a:t>
            </a:r>
            <a:br>
              <a:rPr lang="ar-IQ" sz="2700" b="1" dirty="0" smtClean="0">
                <a:solidFill>
                  <a:schemeClr val="tx1"/>
                </a:solidFill>
              </a:rPr>
            </a:br>
            <a:r>
              <a:rPr lang="ar-IQ" sz="2700" b="1" dirty="0" smtClean="0">
                <a:solidFill>
                  <a:srgbClr val="FF0000"/>
                </a:solidFill>
              </a:rPr>
              <a:t>رابعا: التعلم الخامد او المستتر : </a:t>
            </a:r>
            <a:r>
              <a:rPr lang="ar-IQ" sz="2700" b="1" dirty="0" smtClean="0">
                <a:solidFill>
                  <a:schemeClr val="tx1"/>
                </a:solidFill>
              </a:rPr>
              <a:t>ان التعلم التلقائي العابر الذي يسبق التعلم المنظم المباشر يسرع ويسهل عمليات تقدم التلميذ في تحصيله </a:t>
            </a:r>
            <a:r>
              <a:rPr lang="ar-IQ" sz="2700" b="1" dirty="0" err="1" smtClean="0">
                <a:solidFill>
                  <a:schemeClr val="tx1"/>
                </a:solidFill>
              </a:rPr>
              <a:t>لاهداف</a:t>
            </a:r>
            <a:r>
              <a:rPr lang="ar-IQ" sz="2700" b="1" dirty="0" smtClean="0">
                <a:solidFill>
                  <a:schemeClr val="tx1"/>
                </a:solidFill>
              </a:rPr>
              <a:t> وعمليات التعلم المقصود لاحقا وهنا يشير تولمان الى اهمية تعريض التلاميذ للخبرات الواقعة بصفة  تلقائية غير مصنعة </a:t>
            </a:r>
            <a:r>
              <a:rPr lang="ar-IQ" sz="2700" b="1" dirty="0" err="1" smtClean="0">
                <a:solidFill>
                  <a:schemeClr val="tx1"/>
                </a:solidFill>
              </a:rPr>
              <a:t>لانها</a:t>
            </a:r>
            <a:r>
              <a:rPr lang="ar-IQ" sz="2700" b="1" dirty="0" smtClean="0">
                <a:solidFill>
                  <a:schemeClr val="tx1"/>
                </a:solidFill>
              </a:rPr>
              <a:t> تساهم من خلال التعلم الذي تحدثه في تسهيل  التعلم </a:t>
            </a:r>
            <a:r>
              <a:rPr lang="ar-IQ" sz="2800" b="1" dirty="0" smtClean="0">
                <a:solidFill>
                  <a:schemeClr val="tx1"/>
                </a:solidFill>
              </a:rPr>
              <a:t>المقصود</a:t>
            </a:r>
            <a:r>
              <a:rPr lang="ar-IQ" sz="2800" dirty="0" smtClean="0">
                <a:solidFill>
                  <a:schemeClr val="tx1"/>
                </a:solidFill>
              </a:rPr>
              <a:t>.</a:t>
            </a:r>
            <a:endParaRPr lang="en-US" sz="2800" dirty="0">
              <a:solidFill>
                <a:schemeClr val="tx1"/>
              </a:solidFill>
            </a:endParaRPr>
          </a:p>
        </p:txBody>
      </p:sp>
    </p:spTree>
    <p:extLst>
      <p:ext uri="{BB962C8B-B14F-4D97-AF65-F5344CB8AC3E}">
        <p14:creationId xmlns:p14="http://schemas.microsoft.com/office/powerpoint/2010/main" val="171509197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5517232"/>
            <a:ext cx="8305800" cy="1143000"/>
          </a:xfrm>
        </p:spPr>
        <p:txBody>
          <a:bodyPr>
            <a:noAutofit/>
          </a:bodyPr>
          <a:lstStyle/>
          <a:p>
            <a:pPr algn="r"/>
            <a:r>
              <a:rPr lang="ar-IQ" sz="2400" dirty="0" smtClean="0"/>
              <a:t/>
            </a:r>
            <a:br>
              <a:rPr lang="ar-IQ" sz="2400" dirty="0" smtClean="0"/>
            </a:br>
            <a:r>
              <a:rPr lang="ar-IQ" sz="2400" dirty="0"/>
              <a:t/>
            </a:r>
            <a:br>
              <a:rPr lang="ar-IQ" sz="2400" dirty="0"/>
            </a:br>
            <a:r>
              <a:rPr lang="ar-IQ" sz="2400" dirty="0" smtClean="0"/>
              <a:t/>
            </a:r>
            <a:br>
              <a:rPr lang="ar-IQ" sz="2400" dirty="0" smtClean="0"/>
            </a:br>
            <a:r>
              <a:rPr lang="ar-IQ" sz="2400" dirty="0"/>
              <a:t/>
            </a:r>
            <a:br>
              <a:rPr lang="ar-IQ" sz="2400" dirty="0"/>
            </a:br>
            <a:r>
              <a:rPr lang="ar-IQ" sz="2400" dirty="0" smtClean="0"/>
              <a:t/>
            </a:r>
            <a:br>
              <a:rPr lang="ar-IQ" sz="2400" dirty="0" smtClean="0"/>
            </a:br>
            <a:r>
              <a:rPr lang="ar-IQ" sz="2400" dirty="0"/>
              <a:t/>
            </a:r>
            <a:br>
              <a:rPr lang="ar-IQ" sz="2400" dirty="0"/>
            </a:br>
            <a:r>
              <a:rPr lang="ar-IQ" sz="2400" dirty="0" smtClean="0"/>
              <a:t/>
            </a:r>
            <a:br>
              <a:rPr lang="ar-IQ" sz="2400" dirty="0" smtClean="0"/>
            </a:br>
            <a:r>
              <a:rPr lang="ar-IQ" sz="2400" dirty="0"/>
              <a:t/>
            </a:r>
            <a:br>
              <a:rPr lang="ar-IQ" sz="2400" dirty="0"/>
            </a:br>
            <a:r>
              <a:rPr lang="ar-IQ" sz="2400" dirty="0" smtClean="0"/>
              <a:t/>
            </a:r>
            <a:br>
              <a:rPr lang="ar-IQ" sz="2400" dirty="0" smtClean="0"/>
            </a:br>
            <a:r>
              <a:rPr lang="ar-IQ" sz="2400" dirty="0"/>
              <a:t/>
            </a:r>
            <a:br>
              <a:rPr lang="ar-IQ" sz="2400" dirty="0"/>
            </a:br>
            <a:r>
              <a:rPr lang="ar-IQ" sz="2400" dirty="0" smtClean="0"/>
              <a:t/>
            </a:r>
            <a:br>
              <a:rPr lang="ar-IQ" sz="2400" dirty="0" smtClean="0"/>
            </a:br>
            <a:r>
              <a:rPr lang="ar-IQ" sz="2400" dirty="0"/>
              <a:t/>
            </a:r>
            <a:br>
              <a:rPr lang="ar-IQ" sz="2400" dirty="0"/>
            </a:br>
            <a:r>
              <a:rPr lang="ar-IQ" sz="2400" dirty="0" smtClean="0"/>
              <a:t/>
            </a:r>
            <a:br>
              <a:rPr lang="ar-IQ" sz="2400" dirty="0" smtClean="0"/>
            </a:br>
            <a:r>
              <a:rPr lang="ar-IQ" sz="2400" dirty="0"/>
              <a:t/>
            </a:r>
            <a:br>
              <a:rPr lang="ar-IQ" sz="2400" dirty="0"/>
            </a:br>
            <a:r>
              <a:rPr lang="ar-IQ" sz="2400" dirty="0" smtClean="0"/>
              <a:t/>
            </a:r>
            <a:br>
              <a:rPr lang="ar-IQ" sz="2400" dirty="0" smtClean="0"/>
            </a:br>
            <a:r>
              <a:rPr lang="ar-IQ" sz="2400" b="1" dirty="0" smtClean="0">
                <a:solidFill>
                  <a:srgbClr val="FF0000"/>
                </a:solidFill>
              </a:rPr>
              <a:t>خامسا : تحفيز التعلم : </a:t>
            </a:r>
            <a:r>
              <a:rPr lang="ar-IQ" sz="2400" b="1" dirty="0" smtClean="0"/>
              <a:t>ان التحفيز بما يشمله من بواعث ومثيرات يحرك التلميذ لطلب العلم ويقرر التحفيز أية ظاهرة في البيئة تهم التلميذ وبالتالي يتوجب منه الانتباه اليها وان الحوافز تخدم التلميذ كمنظم للأنشطة وكمؤشرات للتأكيد تركيزه على اهداف التعلم.</a:t>
            </a:r>
            <a:br>
              <a:rPr lang="ar-IQ" sz="2400" b="1" dirty="0" smtClean="0"/>
            </a:br>
            <a:r>
              <a:rPr lang="ar-IQ" sz="2400" b="1" dirty="0" smtClean="0">
                <a:solidFill>
                  <a:srgbClr val="FF0000"/>
                </a:solidFill>
              </a:rPr>
              <a:t>سادسا: القدرة على التعلم  : </a:t>
            </a:r>
            <a:r>
              <a:rPr lang="ar-IQ" sz="2400" b="1" dirty="0" smtClean="0"/>
              <a:t>ترتبط القدرة على التعلم بعوامل الفروق الفردية  التي تميز التلاميذ بعضهم عن بعض .</a:t>
            </a:r>
            <a:br>
              <a:rPr lang="ar-IQ" sz="2400" b="1" dirty="0" smtClean="0"/>
            </a:br>
            <a:r>
              <a:rPr lang="ar-IQ" sz="2400" b="1" dirty="0" smtClean="0"/>
              <a:t>سابعا : ممارسة التعلم : ان الممارسة في نظر تولمان تبدو مقبولة من ناحيتين دورها في تقديم التلميذ للهدف المتوقع منه بقيام الخطوة او العملية بعد الاخرى ثم في الخبرة السابقة التي تعرض لها التلميذ بصفة غير مباشرة وما تحدثه هذه الممارسة السابقة من اثر واضح على تعلم لاحق .</a:t>
            </a:r>
            <a:r>
              <a:rPr lang="ar-IQ" sz="2400" b="1" dirty="0" smtClean="0">
                <a:solidFill>
                  <a:srgbClr val="FF0000"/>
                </a:solidFill>
              </a:rPr>
              <a:t/>
            </a:r>
            <a:br>
              <a:rPr lang="ar-IQ" sz="2400" b="1" dirty="0" smtClean="0">
                <a:solidFill>
                  <a:srgbClr val="FF0000"/>
                </a:solidFill>
              </a:rPr>
            </a:br>
            <a:r>
              <a:rPr lang="ar-IQ" sz="2400" b="1" dirty="0" smtClean="0">
                <a:solidFill>
                  <a:srgbClr val="FF0000"/>
                </a:solidFill>
              </a:rPr>
              <a:t>ثامنا : استيعاب التعلم : ان </a:t>
            </a:r>
            <a:r>
              <a:rPr lang="ar-IQ" sz="2400" b="1" dirty="0" smtClean="0"/>
              <a:t>العمليات ادراكية هي اساس السلوك الرئيس الهادف والتعلم ، ان الاستيعاب يتأثر بدرجة واضحة بمدى مراعات البيئة ومتطلبات الفروق الفردية بوجه عام .</a:t>
            </a:r>
            <a:br>
              <a:rPr lang="ar-IQ" sz="2400" b="1" dirty="0" smtClean="0"/>
            </a:br>
            <a:r>
              <a:rPr lang="ar-IQ" sz="2400" b="1" dirty="0" smtClean="0">
                <a:solidFill>
                  <a:srgbClr val="FF0000"/>
                </a:solidFill>
              </a:rPr>
              <a:t>تاسعا : تحويل التعلم : </a:t>
            </a:r>
            <a:r>
              <a:rPr lang="ar-IQ" sz="2400" b="1" dirty="0" smtClean="0"/>
              <a:t>ترتبط قدرة التلميذ على تحويل التعلم بعدة عوامل منها التعلم الخامل او المستتر وتغيير او عدم المكافئة المتوقعة ومدى فهم الفرد للبيئة .</a:t>
            </a:r>
            <a:br>
              <a:rPr lang="ar-IQ" sz="2400" b="1" dirty="0" smtClean="0"/>
            </a:br>
            <a:r>
              <a:rPr lang="ar-IQ" sz="2400" b="1" dirty="0" smtClean="0">
                <a:solidFill>
                  <a:srgbClr val="FF0000"/>
                </a:solidFill>
              </a:rPr>
              <a:t>عاشرا : نسيان التعلم : </a:t>
            </a:r>
            <a:r>
              <a:rPr lang="ar-IQ" sz="2400" b="1" dirty="0" smtClean="0"/>
              <a:t>يعتقد تولمان بعدم النسيان الكامل لخبرات التعلم بل ميل الفرد الى ضغطها اي تخزينها ومنعها من الظهور في </a:t>
            </a:r>
            <a:r>
              <a:rPr lang="ar-IQ" sz="2400" b="1" dirty="0" err="1" smtClean="0"/>
              <a:t>اللا</a:t>
            </a:r>
            <a:r>
              <a:rPr lang="ar-IQ" sz="2400" b="1" dirty="0" smtClean="0"/>
              <a:t> شعور ، ويعتقد ان النسيان قد يحدث بتخريب او احباط المنبهات الحسية اي منبهات البيئة التي يعيش فيها الفرد </a:t>
            </a:r>
            <a:r>
              <a:rPr lang="ar-IQ" sz="2400" dirty="0" smtClean="0"/>
              <a:t>,</a:t>
            </a:r>
            <a:endParaRPr lang="en-US" sz="2400" dirty="0"/>
          </a:p>
        </p:txBody>
      </p:sp>
    </p:spTree>
    <p:extLst>
      <p:ext uri="{BB962C8B-B14F-4D97-AF65-F5344CB8AC3E}">
        <p14:creationId xmlns:p14="http://schemas.microsoft.com/office/powerpoint/2010/main" val="29409751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3568" y="4869160"/>
            <a:ext cx="7920880" cy="1143000"/>
          </a:xfrm>
        </p:spPr>
        <p:txBody>
          <a:bodyPr>
            <a:noAutofit/>
          </a:bodyPr>
          <a:lstStyle/>
          <a:p>
            <a:pPr algn="r"/>
            <a:r>
              <a:rPr lang="ar-IQ" sz="3600" b="1" dirty="0" smtClean="0">
                <a:solidFill>
                  <a:srgbClr val="FF0000"/>
                </a:solidFill>
              </a:rPr>
              <a:t>نقد النظرية :</a:t>
            </a:r>
            <a:r>
              <a:rPr lang="ar-IQ" sz="3600" dirty="0" smtClean="0"/>
              <a:t/>
            </a:r>
            <a:br>
              <a:rPr lang="ar-IQ" sz="3600" dirty="0" smtClean="0"/>
            </a:br>
            <a:r>
              <a:rPr lang="ar-IQ" sz="3600" b="1" dirty="0" smtClean="0">
                <a:solidFill>
                  <a:schemeClr val="tx1"/>
                </a:solidFill>
              </a:rPr>
              <a:t>1- ان سلوك الانسان والحيوان يمكن تعديلها من خلال الخبرة وهناك خمسة مظاهر تمثل اسبابا للسلوك </a:t>
            </a:r>
            <a:r>
              <a:rPr lang="ar-IQ" sz="3600" b="1" smtClean="0">
                <a:solidFill>
                  <a:schemeClr val="tx1"/>
                </a:solidFill>
              </a:rPr>
              <a:t>هي :</a:t>
            </a:r>
            <a:br>
              <a:rPr lang="ar-IQ" sz="3600" b="1" smtClean="0">
                <a:solidFill>
                  <a:schemeClr val="tx1"/>
                </a:solidFill>
              </a:rPr>
            </a:br>
            <a:r>
              <a:rPr lang="ar-IQ" sz="3600" b="1" smtClean="0">
                <a:solidFill>
                  <a:schemeClr val="tx1"/>
                </a:solidFill>
              </a:rPr>
              <a:t>( </a:t>
            </a:r>
            <a:r>
              <a:rPr lang="ar-IQ" sz="3600" b="1" dirty="0" smtClean="0">
                <a:solidFill>
                  <a:schemeClr val="tx1"/>
                </a:solidFill>
              </a:rPr>
              <a:t>المثيرات البيئية ، الحوافز الفسيولوجية ، الوراثية ، التدريب السابق ، السن )</a:t>
            </a:r>
            <a:br>
              <a:rPr lang="ar-IQ" sz="3600" b="1" dirty="0" smtClean="0">
                <a:solidFill>
                  <a:schemeClr val="tx1"/>
                </a:solidFill>
              </a:rPr>
            </a:br>
            <a:r>
              <a:rPr lang="ar-IQ" sz="3600" b="1" dirty="0" smtClean="0">
                <a:solidFill>
                  <a:schemeClr val="tx1"/>
                </a:solidFill>
              </a:rPr>
              <a:t>2- ركزت النظرية على السلوك الكلي ورفضت تجزئة السلوك والتعامل معه على انه سلسة متصلة من المثيرات والاستجابات .</a:t>
            </a:r>
            <a:br>
              <a:rPr lang="ar-IQ" sz="3600" b="1" dirty="0" smtClean="0">
                <a:solidFill>
                  <a:schemeClr val="tx1"/>
                </a:solidFill>
              </a:rPr>
            </a:br>
            <a:r>
              <a:rPr lang="ar-IQ" sz="3600" b="1" dirty="0" smtClean="0">
                <a:solidFill>
                  <a:schemeClr val="tx1"/>
                </a:solidFill>
              </a:rPr>
              <a:t>3- ان مثيرات البيئة هي وسائل لتحقيق الهدف ولا يمكن دراستها بشكل مستقل .</a:t>
            </a:r>
            <a:r>
              <a:rPr lang="ar-IQ" sz="3600" dirty="0" smtClean="0">
                <a:solidFill>
                  <a:schemeClr val="tx1"/>
                </a:solidFill>
              </a:rPr>
              <a:t> </a:t>
            </a:r>
            <a:endParaRPr lang="en-US" sz="3600" dirty="0">
              <a:solidFill>
                <a:schemeClr val="tx1"/>
              </a:solidFill>
            </a:endParaRPr>
          </a:p>
        </p:txBody>
      </p:sp>
    </p:spTree>
    <p:extLst>
      <p:ext uri="{BB962C8B-B14F-4D97-AF65-F5344CB8AC3E}">
        <p14:creationId xmlns:p14="http://schemas.microsoft.com/office/powerpoint/2010/main" val="316038232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2274838"/>
            <a:ext cx="9144000" cy="400110"/>
          </a:xfrm>
          <a:prstGeom prst="rect">
            <a:avLst/>
          </a:prstGeom>
        </p:spPr>
        <p:txBody>
          <a:bodyPr wrap="square">
            <a:spAutoFit/>
          </a:bodyPr>
          <a:lstStyle/>
          <a:p>
            <a:pPr algn="l"/>
            <a:r>
              <a:rPr lang="en-US" sz="2000" b="1" dirty="0"/>
              <a:t>https://faculty.mu.edu.sa/mebrahim</a:t>
            </a:r>
            <a:r>
              <a:rPr lang="en-US" sz="2000" dirty="0" smtClean="0"/>
              <a:t>/</a:t>
            </a:r>
            <a:endParaRPr lang="en-US" sz="2000" dirty="0"/>
          </a:p>
        </p:txBody>
      </p:sp>
      <p:sp>
        <p:nvSpPr>
          <p:cNvPr id="3" name="مستطيل 2"/>
          <p:cNvSpPr/>
          <p:nvPr/>
        </p:nvSpPr>
        <p:spPr>
          <a:xfrm>
            <a:off x="76949" y="1296174"/>
            <a:ext cx="8856984" cy="1384995"/>
          </a:xfrm>
          <a:prstGeom prst="rect">
            <a:avLst/>
          </a:prstGeom>
        </p:spPr>
        <p:txBody>
          <a:bodyPr wrap="square">
            <a:spAutoFit/>
          </a:bodyPr>
          <a:lstStyle/>
          <a:p>
            <a:pPr lvl="0"/>
            <a:r>
              <a:rPr lang="ar-IQ" sz="2800" smtClean="0">
                <a:solidFill>
                  <a:prstClr val="black"/>
                </a:solidFill>
                <a:latin typeface="Calibri"/>
                <a:cs typeface="Times New Roman"/>
              </a:rPr>
              <a:t>المصادر:</a:t>
            </a:r>
          </a:p>
          <a:p>
            <a:pPr lvl="0"/>
            <a:r>
              <a:rPr lang="ar-IQ" sz="2800" dirty="0" smtClean="0">
                <a:solidFill>
                  <a:prstClr val="black"/>
                </a:solidFill>
                <a:latin typeface="Calibri"/>
                <a:cs typeface="Times New Roman"/>
              </a:rPr>
              <a:t>- </a:t>
            </a:r>
            <a:r>
              <a:rPr lang="ar-IQ" sz="2800" dirty="0">
                <a:solidFill>
                  <a:prstClr val="black"/>
                </a:solidFill>
                <a:latin typeface="Calibri"/>
                <a:cs typeface="Times New Roman"/>
              </a:rPr>
              <a:t>زغلول ، عماد عبد الرحيم ، </a:t>
            </a:r>
            <a:r>
              <a:rPr lang="ar-IQ" sz="2800" b="1" dirty="0">
                <a:solidFill>
                  <a:prstClr val="black"/>
                </a:solidFill>
                <a:latin typeface="Calibri"/>
                <a:cs typeface="Times New Roman"/>
              </a:rPr>
              <a:t>نظريات التعلم </a:t>
            </a:r>
            <a:r>
              <a:rPr lang="ar-IQ" sz="2800" dirty="0">
                <a:solidFill>
                  <a:prstClr val="black"/>
                </a:solidFill>
                <a:latin typeface="Calibri"/>
                <a:cs typeface="Times New Roman"/>
              </a:rPr>
              <a:t>، ط1، دار الشروق ،عمان ،2010م</a:t>
            </a:r>
          </a:p>
        </p:txBody>
      </p:sp>
    </p:spTree>
    <p:extLst>
      <p:ext uri="{BB962C8B-B14F-4D97-AF65-F5344CB8AC3E}">
        <p14:creationId xmlns:p14="http://schemas.microsoft.com/office/powerpoint/2010/main" val="1222505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0382" y="476672"/>
            <a:ext cx="8280920" cy="4401205"/>
          </a:xfrm>
          <a:prstGeom prst="rect">
            <a:avLst/>
          </a:prstGeom>
        </p:spPr>
        <p:txBody>
          <a:bodyPr wrap="square">
            <a:spAutoFit/>
          </a:bodyPr>
          <a:lstStyle/>
          <a:p>
            <a:pPr algn="just"/>
            <a:r>
              <a:rPr lang="ar-IQ" sz="4000" b="1" dirty="0"/>
              <a:t>فعلى سبيل المثال، ترى المدرسة </a:t>
            </a:r>
            <a:r>
              <a:rPr lang="ar-IQ" sz="4000" b="1" dirty="0" err="1" smtClean="0"/>
              <a:t>الجشتالتية</a:t>
            </a:r>
            <a:r>
              <a:rPr lang="ar-IQ" sz="4000" b="1" dirty="0" smtClean="0"/>
              <a:t> </a:t>
            </a:r>
            <a:r>
              <a:rPr lang="ar-IQ" sz="4000" b="1" dirty="0"/>
              <a:t>أن العقل ليس مجرد مجموعة العناصر، وأن اللحن الموسيقي ليس مجرد مجموعة أصوات تعزفها الآلات المختلفة، وأن النفس ليس مجرد مجموعة أفكار ومشاعر وميول وحركات، وإمنا تنظر إلى هذه الأشياء على أنها كليات ذات تنظيم </a:t>
            </a:r>
            <a:r>
              <a:rPr lang="ar-IQ" sz="4000" b="1" dirty="0" err="1" smtClean="0"/>
              <a:t>ديانميكي</a:t>
            </a:r>
            <a:r>
              <a:rPr lang="ar-IQ" sz="4000" b="1" dirty="0" smtClean="0"/>
              <a:t> </a:t>
            </a:r>
            <a:r>
              <a:rPr lang="ar-IQ" sz="4000" b="1" dirty="0"/>
              <a:t>تشتمل على معان ووظائف معينة </a:t>
            </a:r>
            <a:endParaRPr lang="en-US" sz="4000" b="1" dirty="0"/>
          </a:p>
        </p:txBody>
      </p:sp>
    </p:spTree>
    <p:extLst>
      <p:ext uri="{BB962C8B-B14F-4D97-AF65-F5344CB8AC3E}">
        <p14:creationId xmlns:p14="http://schemas.microsoft.com/office/powerpoint/2010/main" val="1761969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0648"/>
            <a:ext cx="8712968" cy="6740307"/>
          </a:xfrm>
          <a:prstGeom prst="rect">
            <a:avLst/>
          </a:prstGeom>
        </p:spPr>
        <p:txBody>
          <a:bodyPr wrap="square">
            <a:spAutoFit/>
          </a:bodyPr>
          <a:lstStyle/>
          <a:p>
            <a:pPr algn="just"/>
            <a:r>
              <a:rPr lang="ar-IQ" sz="3600" b="1" dirty="0"/>
              <a:t>تعد النظرية </a:t>
            </a:r>
            <a:r>
              <a:rPr lang="ar-IQ" sz="3600" b="1" dirty="0" err="1" smtClean="0"/>
              <a:t>الجشتالتية</a:t>
            </a:r>
            <a:r>
              <a:rPr lang="ar-IQ" sz="3600" b="1" dirty="0" smtClean="0"/>
              <a:t> </a:t>
            </a:r>
            <a:r>
              <a:rPr lang="ar-IQ" sz="3600" b="1" dirty="0"/>
              <a:t>من أكرث المدارس المعرفية تحديدا </a:t>
            </a:r>
            <a:r>
              <a:rPr lang="ar-IQ" sz="3600" b="1" dirty="0" err="1"/>
              <a:t>وأكرثها</a:t>
            </a:r>
            <a:r>
              <a:rPr lang="ar-IQ" sz="3600" b="1" dirty="0"/>
              <a:t> </a:t>
            </a:r>
            <a:r>
              <a:rPr lang="ar-IQ" sz="3600" b="1" dirty="0" smtClean="0"/>
              <a:t>اعتمادا </a:t>
            </a:r>
            <a:r>
              <a:rPr lang="ar-IQ" sz="3600" b="1" dirty="0"/>
              <a:t>على البيانات التجريبية، فقد رفضت المناهج التي اتبعتها المدرسة البنائية في دراسة الخبرة الشعورية والتي تستند إلى مبدأ الاستيطان التجريبي، وتلك التي اعتمدتها المدرسة السلوكية في دراسة عمليات الارتباط بني </a:t>
            </a:r>
            <a:r>
              <a:rPr lang="ar-IQ" sz="3600" b="1" dirty="0" smtClean="0"/>
              <a:t>المثير </a:t>
            </a:r>
            <a:r>
              <a:rPr lang="ar-IQ" sz="3600" b="1" dirty="0"/>
              <a:t>والاستجابة، وينصب </a:t>
            </a:r>
            <a:r>
              <a:rPr lang="ar-IQ" sz="3600" b="1" dirty="0" smtClean="0"/>
              <a:t>اهتمامها </a:t>
            </a:r>
            <a:r>
              <a:rPr lang="ar-IQ" sz="3600" b="1" dirty="0"/>
              <a:t>الرئيسي على سيكولوجية التفكري وعمليات الإدراك والتنظيم المعرفي وحل المشكلات، كام وامتد </a:t>
            </a:r>
            <a:r>
              <a:rPr lang="ar-IQ" sz="3600" b="1" dirty="0" smtClean="0"/>
              <a:t>اهتمامها </a:t>
            </a:r>
            <a:r>
              <a:rPr lang="ar-IQ" sz="3600" b="1" dirty="0"/>
              <a:t>ليشمل مواضيع أخرى كالشخصية وعلم النفس </a:t>
            </a:r>
            <a:r>
              <a:rPr lang="ar-IQ" sz="3600" b="1" dirty="0" smtClean="0"/>
              <a:t>الاجتماعي </a:t>
            </a:r>
            <a:r>
              <a:rPr lang="ar-IQ" sz="3600" b="1" dirty="0" err="1" smtClean="0"/>
              <a:t>وديناميات</a:t>
            </a:r>
            <a:r>
              <a:rPr lang="ar-IQ" sz="3600" b="1" dirty="0" smtClean="0"/>
              <a:t> </a:t>
            </a:r>
            <a:r>
              <a:rPr lang="ar-IQ" sz="3600" b="1" dirty="0"/>
              <a:t>الجامعة والمجالات </a:t>
            </a:r>
            <a:r>
              <a:rPr lang="ar-IQ" sz="3600" b="1" dirty="0" smtClean="0"/>
              <a:t>الجمالية </a:t>
            </a:r>
            <a:r>
              <a:rPr lang="ar-IQ" sz="3600" b="1" dirty="0"/>
              <a:t>كنتيجة </a:t>
            </a:r>
            <a:r>
              <a:rPr lang="ar-IQ" sz="3600" b="1" dirty="0" smtClean="0"/>
              <a:t>لمساهمات ليفين </a:t>
            </a:r>
            <a:r>
              <a:rPr lang="ar-IQ" sz="3600" b="1" dirty="0"/>
              <a:t>في هذا المجال، ممثلا بالأفكار التي قدمها في نظريته المعروفة باسم نظرية المجال ."</a:t>
            </a:r>
            <a:r>
              <a:rPr lang="en-US" sz="3600" b="1" dirty="0"/>
              <a:t>Field Theory"</a:t>
            </a:r>
          </a:p>
        </p:txBody>
      </p:sp>
    </p:spTree>
    <p:extLst>
      <p:ext uri="{BB962C8B-B14F-4D97-AF65-F5344CB8AC3E}">
        <p14:creationId xmlns:p14="http://schemas.microsoft.com/office/powerpoint/2010/main" val="320022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620688"/>
            <a:ext cx="8568952" cy="5016758"/>
          </a:xfrm>
          <a:prstGeom prst="rect">
            <a:avLst/>
          </a:prstGeom>
        </p:spPr>
        <p:txBody>
          <a:bodyPr wrap="square">
            <a:spAutoFit/>
          </a:bodyPr>
          <a:lstStyle/>
          <a:p>
            <a:pPr algn="justLow"/>
            <a:r>
              <a:rPr lang="ar-IQ" sz="3200" dirty="0"/>
              <a:t>بالرغم أن موضوع التعلم مل يكن المحور الأساسي لهذه النظرية، إلا أن ما قدمته من مبادئ حول الإدراك </a:t>
            </a:r>
            <a:r>
              <a:rPr lang="ar-IQ" sz="3200" dirty="0" smtClean="0"/>
              <a:t>وقوانين </a:t>
            </a:r>
            <a:r>
              <a:rPr lang="ar-IQ" sz="3200" dirty="0"/>
              <a:t>التنظيم </a:t>
            </a:r>
            <a:r>
              <a:rPr lang="ar-IQ" sz="3200" dirty="0" smtClean="0"/>
              <a:t>الإدراكي </a:t>
            </a:r>
            <a:r>
              <a:rPr lang="ar-IQ" sz="3200" dirty="0"/>
              <a:t>وحل المشكلات يسهم على نحو لا يدعو إلى الشك في فهم عملية التعلم </a:t>
            </a:r>
            <a:r>
              <a:rPr lang="ar-IQ" sz="3200" dirty="0" smtClean="0"/>
              <a:t>الإنساني، </a:t>
            </a:r>
            <a:r>
              <a:rPr lang="ar-IQ" sz="3200" dirty="0"/>
              <a:t>فهي تفترض أن عملية فهم السلوك </a:t>
            </a:r>
            <a:r>
              <a:rPr lang="ar-IQ" sz="3200" dirty="0" smtClean="0"/>
              <a:t>الإنساني </a:t>
            </a:r>
            <a:r>
              <a:rPr lang="ar-IQ" sz="3200" dirty="0"/>
              <a:t>نظريات التعلم 173 يتطلب بالدرجة الأولى معرفة كيف يدرك الكائن الحي نفسه والموقف الذي يتفاعل معه، فالتعلم يتضمن إدراك الأشياء كام هي على حقيقتها، وهو في صورته </a:t>
            </a:r>
            <a:r>
              <a:rPr lang="ar-IQ" sz="3200" dirty="0" smtClean="0"/>
              <a:t>النموذجية </a:t>
            </a:r>
            <a:r>
              <a:rPr lang="ar-IQ" sz="3200" dirty="0"/>
              <a:t>ب</a:t>
            </a:r>
            <a:r>
              <a:rPr lang="ar-IQ" sz="3200" dirty="0" smtClean="0"/>
              <a:t>مثابة </a:t>
            </a:r>
            <a:r>
              <a:rPr lang="ar-IQ" sz="3200" dirty="0"/>
              <a:t>انتقال من موقف غامض </a:t>
            </a:r>
            <a:r>
              <a:rPr lang="ar-IQ" sz="3200" dirty="0" smtClean="0"/>
              <a:t>غير واضح </a:t>
            </a:r>
            <a:r>
              <a:rPr lang="ar-IQ" sz="3200" dirty="0"/>
              <a:t>لا معنى له إلى حالة </a:t>
            </a:r>
            <a:r>
              <a:rPr lang="ar-IQ" sz="3200" dirty="0" smtClean="0"/>
              <a:t>يمكن </a:t>
            </a:r>
            <a:r>
              <a:rPr lang="ar-IQ" sz="3200" dirty="0"/>
              <a:t>من خلالها أن يصبح هذا الموقف الغامض على غاية من الوضوح ويشتمل على معنى قابل للفهم ويتيح إمكانية التكيف معه </a:t>
            </a:r>
            <a:endParaRPr lang="en-US" sz="3200" dirty="0"/>
          </a:p>
        </p:txBody>
      </p:sp>
    </p:spTree>
    <p:extLst>
      <p:ext uri="{BB962C8B-B14F-4D97-AF65-F5344CB8AC3E}">
        <p14:creationId xmlns:p14="http://schemas.microsoft.com/office/powerpoint/2010/main" val="20972014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أصل">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826</TotalTime>
  <Words>7700</Words>
  <Application>Microsoft Office PowerPoint</Application>
  <PresentationFormat>عرض على الشاشة (3:4)‏</PresentationFormat>
  <Paragraphs>197</Paragraphs>
  <Slides>67</Slides>
  <Notes>0</Notes>
  <HiddenSlides>0</HiddenSlides>
  <MMClips>0</MMClips>
  <ScaleCrop>false</ScaleCrop>
  <HeadingPairs>
    <vt:vector size="4" baseType="variant">
      <vt:variant>
        <vt:lpstr>نسق</vt:lpstr>
      </vt:variant>
      <vt:variant>
        <vt:i4>1</vt:i4>
      </vt:variant>
      <vt:variant>
        <vt:lpstr>عناوين الشرائح</vt:lpstr>
      </vt:variant>
      <vt:variant>
        <vt:i4>67</vt:i4>
      </vt:variant>
    </vt:vector>
  </HeadingPairs>
  <TitlesOfParts>
    <vt:vector size="68" baseType="lpstr">
      <vt:lpstr>تدفق</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4- تقدم التلميذ في تحقيق مهمات التعلم الرئيسية ، مهارة عامة بعد الاخرى حسب سرعته وحاجة السلوكية الخاصة . 5- تقيم كفاية التحصيل بمعاير نفس تربوية عامة تأخذ باعتبارها حاجات التلميذ  البيئية والفروق الفردية للتلميذ معا . ثانيا : اثر توقع المكافئة : يؤكد تولمان ان توافق المكافئة المتوقعة من التلميذ مع المكافئة التي يحصل عليها فعلا تعتبر عاملا مؤثرا على استمرار سلوك المتعلم ، اما اختلاف المتوقع عن الملاحظ في العزيز ستؤدي الى تشويش السلوك وتشتت التركيز عن التعلم وهذا يعني ان نكون نحن التربويون صادقين في وعودنا مع المتعلمين . ثالثا :  تعلم الهدف : ان ادراك التلاميذ للهدف الذي يطلبه في التعليم يسهل عليه فهمه وتحقيقه بالرغم من اختلاف او تنوع المنبهات في مواقف التعليم  اي ان فهم التلميذ لما يريد من اهداف وانشطة ووسائل الحصول على هذه الاهداف يشكل جوهالسلوكية الهادفة . رابعا: التعلم الخامد او المستتر : ان التعلم التلقائي العابر الذي يسبق التعلم المنظم المباشر يسرع ويسهل عمليات تقدم التلميذ في تحصيله لاهداف وعمليات التعلم المقصود لاحقا وهنا يشير تولمان الى اهمية تعريض التلاميذ للخبرات الواقعة بصفة  تلقائية غير مصنعة لانها تساهم من خلال التعلم الذي تحدثه في تسهيل  التعلم المقصود.</vt:lpstr>
      <vt:lpstr>               خامسا : تحفيز التعلم : ان التحفيز بما يشمله من بواعث ومثيرات يحرك التلميذ لطلب العلم ويقرر التحفيز أية ظاهرة في البيئة تهم التلميذ وبالتالي يتوجب منه الانتباه اليها وان الحوافز تخدم التلميذ كمنظم للأنشطة وكمؤشرات للتأكيد تركيزه على اهداف التعلم. سادسا: القدرة على التعلم  : ترتبط القدرة على التعلم بعوامل الفروق الفردية  التي تميز التلاميذ بعضهم عن بعض . سابعا : ممارسة التعلم : ان الممارسة في نظر تولمان تبدو مقبولة من ناحيتين دورها في تقديم التلميذ للهدف المتوقع منه بقيام الخطوة او العملية بعد الاخرى ثم في الخبرة السابقة التي تعرض لها التلميذ بصفة غير مباشرة وما تحدثه هذه الممارسة السابقة من اثر واضح على تعلم لاحق . ثامنا : استيعاب التعلم : ان العمليات ادراكية هي اساس السلوك الرئيس الهادف والتعلم ، ان الاستيعاب يتأثر بدرجة واضحة بمدى مراعات البيئة ومتطلبات الفروق الفردية بوجه عام . تاسعا : تحويل التعلم : ترتبط قدرة التلميذ على تحويل التعلم بعدة عوامل منها التعلم الخامل او المستتر وتغيير او عدم المكافئة المتوقعة ومدى فهم الفرد للبيئة . عاشرا : نسيان التعلم : يعتقد تولمان بعدم النسيان الكامل لخبرات التعلم بل ميل الفرد الى ضغطها اي تخزينها ومنعها من الظهور في اللا شعور ، ويعتقد ان النسيان قد يحدث بتخريب او احباط المنبهات الحسية اي منبهات البيئة التي يعيش فيها الفرد ,</vt:lpstr>
      <vt:lpstr>نقد النظرية : 1- ان سلوك الانسان والحيوان يمكن تعديلها من خلال الخبرة وهناك خمسة مظاهر تمثل اسبابا للسلوك هي : ( المثيرات البيئية ، الحوافز الفسيولوجية ، الوراثية ، التدريب السابق ، السن ) 2- ركزت النظرية على السلوك الكلي ورفضت تجزئة السلوك والتعامل معه على انه سلسة متصلة من المثيرات والاستجابات . 3- ان مثيرات البيئة هي وسائل لتحقيق الهدف ولا يمكن دراستها بشكل مستقل .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DR.Ahmed Saker 2O11</cp:lastModifiedBy>
  <cp:revision>80</cp:revision>
  <dcterms:created xsi:type="dcterms:W3CDTF">2021-10-29T03:20:18Z</dcterms:created>
  <dcterms:modified xsi:type="dcterms:W3CDTF">2021-11-01T17:36:22Z</dcterms:modified>
</cp:coreProperties>
</file>