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14" r:id="rId2"/>
    <p:sldId id="259" r:id="rId3"/>
    <p:sldId id="256" r:id="rId4"/>
    <p:sldId id="257" r:id="rId5"/>
    <p:sldId id="258"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324" r:id="rId28"/>
    <p:sldId id="282" r:id="rId29"/>
    <p:sldId id="283" r:id="rId30"/>
    <p:sldId id="284" r:id="rId31"/>
    <p:sldId id="285" r:id="rId32"/>
    <p:sldId id="286" r:id="rId33"/>
    <p:sldId id="287" r:id="rId34"/>
    <p:sldId id="288" r:id="rId35"/>
    <p:sldId id="290" r:id="rId36"/>
    <p:sldId id="293" r:id="rId37"/>
    <p:sldId id="295" r:id="rId38"/>
    <p:sldId id="296" r:id="rId39"/>
    <p:sldId id="297" r:id="rId40"/>
    <p:sldId id="298" r:id="rId41"/>
    <p:sldId id="300" r:id="rId42"/>
    <p:sldId id="299" r:id="rId43"/>
    <p:sldId id="316" r:id="rId44"/>
    <p:sldId id="317" r:id="rId45"/>
    <p:sldId id="301" r:id="rId46"/>
    <p:sldId id="302" r:id="rId47"/>
    <p:sldId id="318" r:id="rId48"/>
    <p:sldId id="319" r:id="rId49"/>
    <p:sldId id="320" r:id="rId50"/>
    <p:sldId id="303" r:id="rId51"/>
    <p:sldId id="304" r:id="rId52"/>
    <p:sldId id="305" r:id="rId53"/>
    <p:sldId id="306" r:id="rId54"/>
    <p:sldId id="294" r:id="rId55"/>
    <p:sldId id="321" r:id="rId56"/>
    <p:sldId id="322" r:id="rId57"/>
    <p:sldId id="323" r:id="rId58"/>
    <p:sldId id="312" r:id="rId59"/>
    <p:sldId id="313" r:id="rId60"/>
    <p:sldId id="311" r:id="rId61"/>
    <p:sldId id="292" r:id="rId62"/>
    <p:sldId id="289" r:id="rId6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B46AC0C2-30EC-40BF-9CAD-BFA80D631DE0}">
          <p14:sldIdLst>
            <p14:sldId id="314"/>
            <p14:sldId id="259"/>
            <p14:sldId id="256"/>
            <p14:sldId id="257"/>
            <p14:sldId id="258"/>
            <p14:sldId id="260"/>
            <p14:sldId id="261"/>
            <p14:sldId id="262"/>
            <p14:sldId id="263"/>
            <p14:sldId id="264"/>
            <p14:sldId id="265"/>
            <p14:sldId id="266"/>
            <p14:sldId id="267"/>
            <p14:sldId id="268"/>
            <p14:sldId id="270"/>
            <p14:sldId id="271"/>
            <p14:sldId id="272"/>
            <p14:sldId id="273"/>
            <p14:sldId id="274"/>
            <p14:sldId id="275"/>
            <p14:sldId id="276"/>
            <p14:sldId id="277"/>
            <p14:sldId id="278"/>
            <p14:sldId id="279"/>
            <p14:sldId id="280"/>
            <p14:sldId id="281"/>
            <p14:sldId id="324"/>
            <p14:sldId id="282"/>
            <p14:sldId id="283"/>
            <p14:sldId id="284"/>
            <p14:sldId id="285"/>
            <p14:sldId id="286"/>
            <p14:sldId id="287"/>
            <p14:sldId id="288"/>
            <p14:sldId id="290"/>
            <p14:sldId id="293"/>
            <p14:sldId id="295"/>
            <p14:sldId id="296"/>
            <p14:sldId id="297"/>
            <p14:sldId id="298"/>
            <p14:sldId id="300"/>
            <p14:sldId id="299"/>
            <p14:sldId id="316"/>
            <p14:sldId id="317"/>
            <p14:sldId id="301"/>
            <p14:sldId id="302"/>
            <p14:sldId id="318"/>
            <p14:sldId id="319"/>
            <p14:sldId id="320"/>
            <p14:sldId id="303"/>
            <p14:sldId id="304"/>
            <p14:sldId id="305"/>
            <p14:sldId id="306"/>
            <p14:sldId id="294"/>
            <p14:sldId id="321"/>
            <p14:sldId id="322"/>
            <p14:sldId id="323"/>
            <p14:sldId id="312"/>
            <p14:sldId id="313"/>
            <p14:sldId id="311"/>
            <p14:sldId id="292"/>
            <p14:sldId id="2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C89EF96-8CEA-46FF-86C4-4CE0E7609802}" styleName="نمط فاتح 3 - تميي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E171933-4619-4E11-9A3F-F7608DF75F80}" styleName="نمط متوسط 1 - تميي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5" d="100"/>
          <a:sy n="75" d="100"/>
        </p:scale>
        <p:origin x="-1236"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12/03/1443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12/03/1443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12/03/1443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12/03/1443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12/03/1443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12/03/1443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12/03/1443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12/03/1443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e3arabi.com/?p=583519"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e3arabi.com/?p=583519"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hyperlink" Target="https://e3arabi.com/?p=133820"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ar.reoveme.com/%D8%AA%D8%B9%D8%B2%D9%8A%D8%B2-%D8%A5%D9%8A%D8%AC%D8%A7%D8%A8%D9%8A-%D9%88%D8%B3%D9%84%D8%A8%D9%8A-%D9%81%D9%8A-%D8%AA%D9%83%D9%8A%D9%8A%D9%81-%D8%A7%D9%84%D9%87%D9%88%D8%A7%D8%A1/" TargetMode="Externa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hyperlink" Target="https://www.facebook.com/3elm.nafs/posts/" TargetMode="External"/><Relationship Id="rId2" Type="http://schemas.openxmlformats.org/officeDocument/2006/relationships/hyperlink" Target="https://e3arabi.com/?p=583519"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H="1">
            <a:off x="251520" y="332656"/>
            <a:ext cx="8568952" cy="5616624"/>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ar-IQ" b="1" dirty="0" smtClean="0">
                <a:solidFill>
                  <a:srgbClr val="FF0000"/>
                </a:solidFill>
              </a:rPr>
              <a:t>المحاصرة الرابعة </a:t>
            </a:r>
            <a:br>
              <a:rPr lang="ar-IQ" b="1" dirty="0" smtClean="0">
                <a:solidFill>
                  <a:srgbClr val="FF0000"/>
                </a:solidFill>
              </a:rPr>
            </a:br>
            <a:r>
              <a:rPr lang="ar-IQ" b="1" dirty="0" smtClean="0">
                <a:solidFill>
                  <a:srgbClr val="FF0000"/>
                </a:solidFill>
              </a:rPr>
              <a:t>نظريات التعلم طلبة قسم التربية الفنية ماجستير </a:t>
            </a:r>
            <a:br>
              <a:rPr lang="ar-IQ" b="1" dirty="0" smtClean="0">
                <a:solidFill>
                  <a:srgbClr val="FF0000"/>
                </a:solidFill>
              </a:rPr>
            </a:br>
            <a:r>
              <a:rPr lang="ar-IQ" b="1" dirty="0" smtClean="0">
                <a:solidFill>
                  <a:srgbClr val="FF0000"/>
                </a:solidFill>
              </a:rPr>
              <a:t>طرائق تدريس التربية الفنية للعام الدراسي </a:t>
            </a:r>
            <a:br>
              <a:rPr lang="ar-IQ" b="1" dirty="0" smtClean="0">
                <a:solidFill>
                  <a:srgbClr val="FF0000"/>
                </a:solidFill>
              </a:rPr>
            </a:br>
            <a:r>
              <a:rPr lang="ar-IQ" b="1" dirty="0" smtClean="0">
                <a:solidFill>
                  <a:srgbClr val="FF0000"/>
                </a:solidFill>
              </a:rPr>
              <a:t>2021-2022</a:t>
            </a:r>
            <a:br>
              <a:rPr lang="ar-IQ" b="1" dirty="0" smtClean="0">
                <a:solidFill>
                  <a:srgbClr val="FF0000"/>
                </a:solidFill>
              </a:rPr>
            </a:br>
            <a:r>
              <a:rPr lang="ar-IQ" sz="4000" b="1" dirty="0" smtClean="0">
                <a:solidFill>
                  <a:srgbClr val="FF0000"/>
                </a:solidFill>
                <a:ea typeface="Calibri"/>
                <a:cs typeface="Arial"/>
              </a:rPr>
              <a:t>نظرية </a:t>
            </a:r>
            <a:r>
              <a:rPr lang="ar-IQ" sz="4000" b="1" dirty="0">
                <a:solidFill>
                  <a:srgbClr val="FF0000"/>
                </a:solidFill>
                <a:ea typeface="Calibri"/>
                <a:cs typeface="Arial"/>
              </a:rPr>
              <a:t>الحافز كلارك هل نظرية الاشراط الجزئي </a:t>
            </a:r>
            <a:r>
              <a:rPr lang="ar-IQ" sz="4000" b="1" dirty="0" smtClean="0">
                <a:solidFill>
                  <a:srgbClr val="FF0000"/>
                </a:solidFill>
                <a:ea typeface="Calibri"/>
                <a:cs typeface="Arial"/>
              </a:rPr>
              <a:t>سكنر</a:t>
            </a:r>
            <a:r>
              <a:rPr lang="ar-IQ" b="1" dirty="0" smtClean="0">
                <a:solidFill>
                  <a:srgbClr val="FF0000"/>
                </a:solidFill>
                <a:ea typeface="Calibri"/>
                <a:cs typeface="Arial"/>
              </a:rPr>
              <a:t/>
            </a:r>
            <a:br>
              <a:rPr lang="ar-IQ" b="1" dirty="0" smtClean="0">
                <a:solidFill>
                  <a:srgbClr val="FF0000"/>
                </a:solidFill>
                <a:ea typeface="Calibri"/>
                <a:cs typeface="Arial"/>
              </a:rPr>
            </a:br>
            <a:r>
              <a:rPr lang="ar-IQ" b="1" dirty="0" smtClean="0">
                <a:solidFill>
                  <a:srgbClr val="FF0000"/>
                </a:solidFill>
                <a:ea typeface="Calibri"/>
                <a:cs typeface="Arial"/>
              </a:rPr>
              <a:t>اعداد</a:t>
            </a:r>
            <a:br>
              <a:rPr lang="ar-IQ" b="1" dirty="0" smtClean="0">
                <a:solidFill>
                  <a:srgbClr val="FF0000"/>
                </a:solidFill>
                <a:ea typeface="Calibri"/>
                <a:cs typeface="Arial"/>
              </a:rPr>
            </a:br>
            <a:r>
              <a:rPr lang="ar-IQ" b="1" dirty="0" smtClean="0">
                <a:solidFill>
                  <a:srgbClr val="FF0000"/>
                </a:solidFill>
                <a:ea typeface="Calibri"/>
                <a:cs typeface="Arial"/>
              </a:rPr>
              <a:t>أ . م . د . عطيه الدليمي </a:t>
            </a:r>
            <a:r>
              <a:rPr lang="ar-IQ" dirty="0" smtClean="0"/>
              <a:t/>
            </a:r>
            <a:br>
              <a:rPr lang="ar-IQ" dirty="0" smtClean="0"/>
            </a:br>
            <a:endParaRPr lang="en-US" dirty="0"/>
          </a:p>
        </p:txBody>
      </p:sp>
    </p:spTree>
    <p:extLst>
      <p:ext uri="{BB962C8B-B14F-4D97-AF65-F5344CB8AC3E}">
        <p14:creationId xmlns:p14="http://schemas.microsoft.com/office/powerpoint/2010/main" val="2858561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24744"/>
            <a:ext cx="8568952" cy="4524315"/>
          </a:xfrm>
          <a:prstGeom prst="rect">
            <a:avLst/>
          </a:prstGeom>
        </p:spPr>
        <p:style>
          <a:lnRef idx="0">
            <a:scrgbClr r="0" g="0" b="0"/>
          </a:lnRef>
          <a:fillRef idx="1001">
            <a:schemeClr val="lt2"/>
          </a:fillRef>
          <a:effectRef idx="0">
            <a:scrgbClr r="0" g="0" b="0"/>
          </a:effectRef>
          <a:fontRef idx="major"/>
        </p:style>
        <p:txBody>
          <a:bodyPr wrap="square">
            <a:spAutoFit/>
          </a:bodyPr>
          <a:lstStyle/>
          <a:p>
            <a:pPr algn="just"/>
            <a:r>
              <a:rPr lang="ar-IQ" sz="3200" b="1" dirty="0"/>
              <a:t>د </a:t>
            </a:r>
            <a:r>
              <a:rPr lang="ar-IQ" sz="3200" b="1" dirty="0" smtClean="0"/>
              <a:t>- تبين </a:t>
            </a:r>
            <a:r>
              <a:rPr lang="ar-IQ" sz="3200" b="1" dirty="0"/>
              <a:t>فيما </a:t>
            </a:r>
            <a:r>
              <a:rPr lang="ar-IQ" sz="3200" b="1" dirty="0" smtClean="0"/>
              <a:t>بعد أن هناك </a:t>
            </a:r>
            <a:r>
              <a:rPr lang="ar-IQ" sz="3200" b="1" dirty="0"/>
              <a:t>عوامل دخيلة اخرى يمكن </a:t>
            </a:r>
            <a:r>
              <a:rPr lang="ar-IQ" sz="3200" b="1" dirty="0" smtClean="0"/>
              <a:t>ان تؤثر </a:t>
            </a:r>
            <a:r>
              <a:rPr lang="ar-IQ" sz="3200" b="1" dirty="0"/>
              <a:t>على عمليـة الـتعلم منـها </a:t>
            </a:r>
            <a:r>
              <a:rPr lang="en-US" sz="3200" b="1" dirty="0"/>
              <a:t>Inhibition </a:t>
            </a:r>
            <a:r>
              <a:rPr lang="ar-IQ" sz="3200" b="1" dirty="0"/>
              <a:t>وتشمل مجموعة المتغيرات المعيقة </a:t>
            </a:r>
            <a:r>
              <a:rPr lang="ar-IQ" sz="3200" b="1" dirty="0" smtClean="0"/>
              <a:t>للاستجابة كالملل والتعب(</a:t>
            </a:r>
            <a:r>
              <a:rPr lang="en-US" sz="3200" b="1" dirty="0" smtClean="0"/>
              <a:t>IR </a:t>
            </a:r>
            <a:r>
              <a:rPr lang="ar-IQ" sz="3200" b="1" dirty="0" smtClean="0"/>
              <a:t> ) ويحـدث </a:t>
            </a:r>
            <a:r>
              <a:rPr lang="ar-IQ" sz="3200" b="1" dirty="0"/>
              <a:t>كنتيجـة لـذلك تعلـم عـدم الاسـتجابة، ويـرتبط بالعامـل الـسابق ويرمـز لـه بـالرمز(</a:t>
            </a:r>
            <a:r>
              <a:rPr lang="en-US" sz="3200" b="1" dirty="0"/>
              <a:t>SIR </a:t>
            </a:r>
            <a:r>
              <a:rPr lang="ar-IQ" sz="3200" b="1" dirty="0" smtClean="0"/>
              <a:t> ) هـذا </a:t>
            </a:r>
            <a:r>
              <a:rPr lang="ar-IQ" sz="3200" b="1" dirty="0"/>
              <a:t>الافـتراض ادى الى تغـيير المعادلـة الـسابقة </a:t>
            </a:r>
            <a:r>
              <a:rPr lang="ar-IQ" sz="3200" b="1" dirty="0" err="1"/>
              <a:t>لاسـتدخال</a:t>
            </a:r>
            <a:r>
              <a:rPr lang="ar-IQ" sz="3200" b="1" dirty="0"/>
              <a:t> هـذه العوامـل، وعليه يكون </a:t>
            </a:r>
            <a:r>
              <a:rPr lang="ar-IQ" sz="3200" b="1" dirty="0" err="1"/>
              <a:t>أحتمال</a:t>
            </a:r>
            <a:r>
              <a:rPr lang="ar-IQ" sz="3200" b="1" dirty="0"/>
              <a:t> رد الفعل ناتج عـن تفاعـل قـوة الـدافع وقـوة العـادة مطـروح منـها ---- </a:t>
            </a:r>
            <a:r>
              <a:rPr lang="ar-IQ" sz="3200" b="1" dirty="0" smtClean="0"/>
              <a:t>وعليه فأن قانون نتاج التعلم يكون:</a:t>
            </a:r>
          </a:p>
          <a:p>
            <a:pPr algn="ctr"/>
            <a:r>
              <a:rPr lang="ar-IQ" sz="3200" b="1" dirty="0"/>
              <a:t> </a:t>
            </a:r>
            <a:r>
              <a:rPr lang="en-US" sz="3200" b="1" dirty="0" smtClean="0"/>
              <a:t>SER</a:t>
            </a:r>
            <a:r>
              <a:rPr lang="en-US" sz="3200" b="1" dirty="0"/>
              <a:t>= D x SHR - (IR + SIR </a:t>
            </a:r>
            <a:r>
              <a:rPr lang="en-US" sz="3200" b="1" dirty="0" smtClean="0"/>
              <a:t>)</a:t>
            </a:r>
            <a:endParaRPr lang="en-US" sz="3200" b="1" dirty="0"/>
          </a:p>
        </p:txBody>
      </p:sp>
    </p:spTree>
    <p:extLst>
      <p:ext uri="{BB962C8B-B14F-4D97-AF65-F5344CB8AC3E}">
        <p14:creationId xmlns:p14="http://schemas.microsoft.com/office/powerpoint/2010/main" val="1593750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692696"/>
            <a:ext cx="8964488" cy="5632311"/>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smtClean="0">
                <a:solidFill>
                  <a:srgbClr val="FF0000"/>
                </a:solidFill>
              </a:rPr>
              <a:t>- المسلمة الثانية الدافعية ، الحافز: </a:t>
            </a:r>
            <a:r>
              <a:rPr lang="en-US" sz="3600" b="1" dirty="0" smtClean="0">
                <a:solidFill>
                  <a:srgbClr val="FF0000"/>
                </a:solidFill>
              </a:rPr>
              <a:t>Motivation</a:t>
            </a:r>
            <a:r>
              <a:rPr lang="ar-IQ" sz="3600" b="1" dirty="0" smtClean="0">
                <a:solidFill>
                  <a:srgbClr val="FF0000"/>
                </a:solidFill>
              </a:rPr>
              <a:t> </a:t>
            </a:r>
            <a:r>
              <a:rPr lang="en-US" sz="3600" b="1" dirty="0">
                <a:solidFill>
                  <a:srgbClr val="FF0000"/>
                </a:solidFill>
              </a:rPr>
              <a:t>Incentive</a:t>
            </a:r>
            <a:endParaRPr lang="ar-IQ" sz="3600" b="1" dirty="0" smtClean="0">
              <a:solidFill>
                <a:srgbClr val="FF0000"/>
              </a:solidFill>
            </a:endParaRPr>
          </a:p>
          <a:p>
            <a:r>
              <a:rPr lang="ar-IQ" sz="3200" dirty="0" smtClean="0"/>
              <a:t>ويرمـز </a:t>
            </a:r>
            <a:r>
              <a:rPr lang="ar-IQ" sz="3200" dirty="0"/>
              <a:t>لـه </a:t>
            </a:r>
            <a:r>
              <a:rPr lang="ar-IQ" sz="3200" dirty="0" smtClean="0"/>
              <a:t>بـالرمز:(</a:t>
            </a:r>
            <a:r>
              <a:rPr lang="en-US" sz="3200" dirty="0" smtClean="0"/>
              <a:t>K </a:t>
            </a:r>
            <a:r>
              <a:rPr lang="ar-IQ" sz="3200" dirty="0" smtClean="0"/>
              <a:t> )وقـد سـتدخل </a:t>
            </a:r>
            <a:r>
              <a:rPr lang="ar-IQ" sz="3200" dirty="0"/>
              <a:t>القـانون ليعـدل درجـة احتمـال رد الفعـل (الاستجابة) مؤكد ارتباطهـا بمقـدار وتوقيـت الاسـتجابة، حيـث يـرى ان اعلـى احتمـال </a:t>
            </a:r>
            <a:r>
              <a:rPr lang="ar-IQ" sz="3200" dirty="0" smtClean="0"/>
              <a:t>لتكرار الاستجابة </a:t>
            </a:r>
            <a:r>
              <a:rPr lang="ar-IQ" sz="3200" dirty="0"/>
              <a:t>(تقويـة العـادة) يكـون عنـد اكـبر مقـدار مـن الاثابـة الـتي تلـي مباشـرة </a:t>
            </a:r>
            <a:r>
              <a:rPr lang="ar-IQ" sz="3200" dirty="0" smtClean="0"/>
              <a:t>الاستجابة</a:t>
            </a:r>
            <a:r>
              <a:rPr lang="ar-IQ" sz="3200" dirty="0"/>
              <a:t>، وعليه فقد </a:t>
            </a:r>
            <a:r>
              <a:rPr lang="ar-IQ" sz="3200" dirty="0" err="1"/>
              <a:t>استدخل</a:t>
            </a:r>
            <a:r>
              <a:rPr lang="ar-IQ" sz="3200" dirty="0"/>
              <a:t> ذلك قانونه لاحتمال الاستجابة ليكون </a:t>
            </a:r>
            <a:r>
              <a:rPr lang="en-US" sz="3200" dirty="0" smtClean="0"/>
              <a:t>SER= </a:t>
            </a:r>
            <a:r>
              <a:rPr lang="en-US" sz="3200" dirty="0" err="1" smtClean="0"/>
              <a:t>Dx</a:t>
            </a:r>
            <a:endParaRPr lang="en-US" sz="3200" dirty="0" smtClean="0"/>
          </a:p>
          <a:p>
            <a:r>
              <a:rPr lang="en-US" sz="3200" dirty="0"/>
              <a:t> </a:t>
            </a:r>
            <a:r>
              <a:rPr lang="en-US" sz="3200" dirty="0" smtClean="0"/>
              <a:t>  </a:t>
            </a:r>
            <a:r>
              <a:rPr lang="en-US" sz="3200" dirty="0" err="1" smtClean="0"/>
              <a:t>SHRxK</a:t>
            </a:r>
            <a:r>
              <a:rPr lang="en-US" sz="3200" dirty="0" smtClean="0"/>
              <a:t>-I.</a:t>
            </a:r>
            <a:r>
              <a:rPr lang="ar-IQ" sz="3200" dirty="0" smtClean="0"/>
              <a:t>ويعتقد  </a:t>
            </a:r>
            <a:r>
              <a:rPr lang="en-US" sz="3200" dirty="0" smtClean="0"/>
              <a:t>Spence1960 </a:t>
            </a:r>
            <a:endParaRPr lang="ar-IQ" sz="3200" dirty="0" smtClean="0"/>
          </a:p>
          <a:p>
            <a:r>
              <a:rPr lang="ar-IQ" sz="3200" dirty="0"/>
              <a:t> </a:t>
            </a:r>
            <a:r>
              <a:rPr lang="ar-IQ" sz="3200" dirty="0" smtClean="0"/>
              <a:t>بان </a:t>
            </a:r>
            <a:r>
              <a:rPr lang="ar-IQ" sz="3200" dirty="0"/>
              <a:t>الاثابة لا تورد علـى قـوة العـادة( الـتعلم )بـل على اداء الاستجابة فهو متغير اداء لا متغير تعلم مما حدى به الى تعديل القانون ليكون </a:t>
            </a:r>
            <a:r>
              <a:rPr lang="en-US" sz="3200" dirty="0"/>
              <a:t>SER= (D x K) x SHR - I </a:t>
            </a:r>
          </a:p>
        </p:txBody>
      </p:sp>
    </p:spTree>
    <p:extLst>
      <p:ext uri="{BB962C8B-B14F-4D97-AF65-F5344CB8AC3E}">
        <p14:creationId xmlns:p14="http://schemas.microsoft.com/office/powerpoint/2010/main" val="1689777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484784"/>
            <a:ext cx="8208912" cy="3416320"/>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smtClean="0">
                <a:solidFill>
                  <a:srgbClr val="FF0000"/>
                </a:solidFill>
              </a:rPr>
              <a:t>- المسلمة الثالثة التعلم المتمايز:</a:t>
            </a:r>
            <a:r>
              <a:rPr lang="en-US" sz="3600" b="1" dirty="0">
                <a:solidFill>
                  <a:srgbClr val="FF0000"/>
                </a:solidFill>
              </a:rPr>
              <a:t> : Discrimination </a:t>
            </a:r>
            <a:r>
              <a:rPr lang="en-US" sz="3600" b="1" dirty="0" smtClean="0">
                <a:solidFill>
                  <a:srgbClr val="FF0000"/>
                </a:solidFill>
              </a:rPr>
              <a:t>Learning</a:t>
            </a:r>
            <a:r>
              <a:rPr lang="ar-IQ" sz="3600" b="1" dirty="0" smtClean="0">
                <a:solidFill>
                  <a:srgbClr val="FF0000"/>
                </a:solidFill>
              </a:rPr>
              <a:t> </a:t>
            </a:r>
          </a:p>
          <a:p>
            <a:r>
              <a:rPr lang="ar-IQ" b="1" dirty="0" smtClean="0"/>
              <a:t> </a:t>
            </a:r>
            <a:r>
              <a:rPr lang="ar-IQ" sz="3600" b="1" dirty="0" smtClean="0"/>
              <a:t>يعني </a:t>
            </a:r>
            <a:r>
              <a:rPr lang="ar-IQ" sz="3600" b="1" dirty="0"/>
              <a:t>بها الاستجابة بصورة مختلفة تبعا للمثير الحادث. </a:t>
            </a:r>
            <a:r>
              <a:rPr lang="ar-IQ" sz="3600" b="1" dirty="0" smtClean="0"/>
              <a:t>وقد تبين </a:t>
            </a:r>
            <a:r>
              <a:rPr lang="ar-IQ" sz="3600" b="1" dirty="0"/>
              <a:t>صدق ذلك على الحيوان . ويرى ان ذلك يطبق على الانسان مجال التفرق بين </a:t>
            </a:r>
            <a:r>
              <a:rPr lang="ar-IQ" sz="3600" b="1" dirty="0" smtClean="0"/>
              <a:t>المفاهيم </a:t>
            </a:r>
            <a:r>
              <a:rPr lang="ar-IQ" sz="3600" b="1" dirty="0" err="1" smtClean="0"/>
              <a:t>المتشابة</a:t>
            </a:r>
            <a:r>
              <a:rPr lang="ar-IQ" sz="3600" b="1" dirty="0" smtClean="0"/>
              <a:t> </a:t>
            </a:r>
            <a:r>
              <a:rPr lang="ar-IQ" sz="3600" b="1" dirty="0"/>
              <a:t>المعنى او الاحرف المتشابهة متل. </a:t>
            </a:r>
            <a:r>
              <a:rPr lang="en-US" sz="3600" b="1" dirty="0"/>
              <a:t>b d</a:t>
            </a:r>
          </a:p>
        </p:txBody>
      </p:sp>
    </p:spTree>
    <p:extLst>
      <p:ext uri="{BB962C8B-B14F-4D97-AF65-F5344CB8AC3E}">
        <p14:creationId xmlns:p14="http://schemas.microsoft.com/office/powerpoint/2010/main" val="504203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12968" cy="6494085"/>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200" b="1" dirty="0" smtClean="0">
                <a:solidFill>
                  <a:srgbClr val="FF0000"/>
                </a:solidFill>
              </a:rPr>
              <a:t>مسلمات اخرى :</a:t>
            </a:r>
          </a:p>
          <a:p>
            <a:r>
              <a:rPr lang="ar-IQ" sz="3200" b="1" dirty="0" smtClean="0"/>
              <a:t>1- التذبـذب </a:t>
            </a:r>
            <a:r>
              <a:rPr lang="ar-IQ" sz="3200" b="1" dirty="0"/>
              <a:t>درجـة الاسـتجابة</a:t>
            </a:r>
            <a:r>
              <a:rPr lang="en-US" sz="3200" b="1" dirty="0"/>
              <a:t>Oscillation : </a:t>
            </a:r>
            <a:r>
              <a:rPr lang="ar-IQ" sz="3200" b="1" dirty="0"/>
              <a:t>تعـني ان اعلـى درجـة </a:t>
            </a:r>
            <a:r>
              <a:rPr lang="ar-IQ" sz="3200" b="1" dirty="0" smtClean="0"/>
              <a:t>الاحتمـال احتمال </a:t>
            </a:r>
            <a:r>
              <a:rPr lang="ar-IQ" sz="3200" b="1" dirty="0">
                <a:solidFill>
                  <a:prstClr val="black"/>
                </a:solidFill>
              </a:rPr>
              <a:t>الاستجابة نادرا ما يتحقق وان الاداء يتذبذب حول متوسط ادنى من اعلى درجة </a:t>
            </a:r>
            <a:r>
              <a:rPr lang="ar-IQ" sz="3200" b="1" dirty="0" smtClean="0">
                <a:solidFill>
                  <a:prstClr val="black"/>
                </a:solidFill>
              </a:rPr>
              <a:t>احتمال ،</a:t>
            </a:r>
            <a:r>
              <a:rPr lang="ar-IQ" sz="3200" b="1" dirty="0" smtClean="0"/>
              <a:t>وهذا </a:t>
            </a:r>
            <a:r>
              <a:rPr lang="ar-IQ" sz="3200" b="1" dirty="0"/>
              <a:t>ما يفسر عدم حدوث الاستجابة احيانا. </a:t>
            </a:r>
            <a:endParaRPr lang="ar-IQ" sz="3200" b="1" dirty="0" smtClean="0"/>
          </a:p>
          <a:p>
            <a:r>
              <a:rPr lang="ar-IQ" sz="3200" b="1" dirty="0" smtClean="0"/>
              <a:t>2- التعميم </a:t>
            </a:r>
            <a:r>
              <a:rPr lang="en-US" sz="3200" b="1" dirty="0"/>
              <a:t>Generalization : - </a:t>
            </a:r>
            <a:r>
              <a:rPr lang="ar-IQ" sz="3200" b="1" dirty="0"/>
              <a:t>يعني حدوث الاستجابة ليس فقـط لـنفس المـثير بـل وللمثيرات المشابهة. ويزداد احتمال </a:t>
            </a:r>
            <a:r>
              <a:rPr lang="ar-IQ" sz="3200" b="1" dirty="0" smtClean="0"/>
              <a:t>التعميم كلما </a:t>
            </a:r>
            <a:r>
              <a:rPr lang="ar-IQ" sz="3200" b="1" dirty="0"/>
              <a:t>زاد التشابه والعكس صحيح. </a:t>
            </a:r>
            <a:endParaRPr lang="ar-IQ" sz="3200" b="1" dirty="0" smtClean="0"/>
          </a:p>
          <a:p>
            <a:r>
              <a:rPr lang="ar-IQ" sz="3200" b="1" dirty="0"/>
              <a:t>3</a:t>
            </a:r>
            <a:r>
              <a:rPr lang="ar-IQ" sz="3200" b="1" dirty="0" smtClean="0"/>
              <a:t>- </a:t>
            </a:r>
            <a:r>
              <a:rPr lang="ar-IQ" sz="3200" b="1" dirty="0"/>
              <a:t>رد الفعـل الغـائي الجزئـي </a:t>
            </a:r>
            <a:r>
              <a:rPr lang="en-US" sz="3200" b="1" dirty="0"/>
              <a:t>Reaction Goal Antedating Fractional:</a:t>
            </a:r>
            <a:r>
              <a:rPr lang="ar-IQ" sz="3200" b="1" dirty="0"/>
              <a:t>حيـث تتم الاستجابة للمثيرات المختلفة عند الاداء لتحقيق </a:t>
            </a:r>
            <a:r>
              <a:rPr lang="ar-IQ" sz="3200" b="1" dirty="0" smtClean="0"/>
              <a:t>هدف ما</a:t>
            </a:r>
            <a:r>
              <a:rPr lang="ar-IQ" sz="3200" b="1" dirty="0"/>
              <a:t>. </a:t>
            </a:r>
            <a:r>
              <a:rPr lang="ar-IQ" sz="3200" b="1" dirty="0" smtClean="0"/>
              <a:t>وعندا عادة </a:t>
            </a:r>
            <a:r>
              <a:rPr lang="ar-IQ" sz="3200" b="1" dirty="0"/>
              <a:t>المثير فان الكائن يمكن </a:t>
            </a:r>
            <a:r>
              <a:rPr lang="ar-IQ" sz="3200" b="1" dirty="0" smtClean="0"/>
              <a:t>ان يظهر </a:t>
            </a:r>
            <a:r>
              <a:rPr lang="ar-IQ" sz="3200" b="1" dirty="0"/>
              <a:t>بعض هذه </a:t>
            </a:r>
            <a:r>
              <a:rPr lang="ar-IQ" sz="3200" b="1" dirty="0" smtClean="0"/>
              <a:t>الاستجابات الغير </a:t>
            </a:r>
            <a:r>
              <a:rPr lang="ar-IQ" sz="3200" b="1" dirty="0"/>
              <a:t>محققة للهدف (</a:t>
            </a:r>
            <a:r>
              <a:rPr lang="en-US" sz="3200" b="1" dirty="0" smtClean="0"/>
              <a:t>RGS</a:t>
            </a:r>
            <a:r>
              <a:rPr lang="ar-IQ" sz="3200" b="1" dirty="0" smtClean="0"/>
              <a:t> )  الا </a:t>
            </a:r>
            <a:r>
              <a:rPr lang="ar-IQ" sz="3200" b="1" dirty="0"/>
              <a:t>انه </a:t>
            </a:r>
            <a:r>
              <a:rPr lang="ar-IQ" sz="3200" b="1" dirty="0" smtClean="0"/>
              <a:t>يؤكد بانها </a:t>
            </a:r>
            <a:r>
              <a:rPr lang="ar-IQ" sz="3200" b="1" dirty="0"/>
              <a:t>تقود للهدف وتعمل كمعززات ثانوية. </a:t>
            </a:r>
            <a:endParaRPr lang="en-US" sz="3200" b="1" dirty="0"/>
          </a:p>
        </p:txBody>
      </p:sp>
    </p:spTree>
    <p:extLst>
      <p:ext uri="{BB962C8B-B14F-4D97-AF65-F5344CB8AC3E}">
        <p14:creationId xmlns:p14="http://schemas.microsoft.com/office/powerpoint/2010/main" val="3567003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12845"/>
            <a:ext cx="8608888" cy="5632311"/>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smtClean="0">
                <a:solidFill>
                  <a:srgbClr val="FF0000"/>
                </a:solidFill>
              </a:rPr>
              <a:t>  - مدرج مجموعة العادات </a:t>
            </a:r>
            <a:r>
              <a:rPr lang="en-US" sz="3600" b="1" dirty="0" smtClean="0">
                <a:solidFill>
                  <a:srgbClr val="FF0000"/>
                </a:solidFill>
              </a:rPr>
              <a:t>Habit-Family Hierarchy</a:t>
            </a:r>
            <a:r>
              <a:rPr lang="ar-IQ" sz="3600" b="1" dirty="0" smtClean="0">
                <a:solidFill>
                  <a:srgbClr val="FF0000"/>
                </a:solidFill>
              </a:rPr>
              <a:t> </a:t>
            </a:r>
            <a:r>
              <a:rPr lang="en-US" sz="3600" b="1" dirty="0" smtClean="0">
                <a:solidFill>
                  <a:srgbClr val="FF0000"/>
                </a:solidFill>
              </a:rPr>
              <a:t> </a:t>
            </a:r>
            <a:endParaRPr lang="ar-IQ" sz="3600" b="1" dirty="0" smtClean="0">
              <a:solidFill>
                <a:srgbClr val="FF0000"/>
              </a:solidFill>
            </a:endParaRPr>
          </a:p>
          <a:p>
            <a:r>
              <a:rPr lang="ar-IQ" sz="2400" b="1" dirty="0" smtClean="0"/>
              <a:t>تنتمي </a:t>
            </a:r>
            <a:r>
              <a:rPr lang="ar-IQ" sz="2400" b="1" dirty="0"/>
              <a:t>نظريـة هـل الى السلـسلة الفكريـة الـتي بـدأت معظمهـا بنظريـة التطـور لـداروين والـتي تحولـت </a:t>
            </a:r>
            <a:r>
              <a:rPr lang="ar-IQ" sz="2400" b="1" dirty="0" smtClean="0"/>
              <a:t>في الولايـات </a:t>
            </a:r>
            <a:r>
              <a:rPr lang="ar-IQ" sz="2400" b="1" dirty="0"/>
              <a:t>المتحـدة إلى </a:t>
            </a:r>
            <a:r>
              <a:rPr lang="ar-IQ" sz="2400" b="1" dirty="0" smtClean="0"/>
              <a:t>اهتمام </a:t>
            </a:r>
            <a:r>
              <a:rPr lang="ar-IQ" sz="2400" b="1" dirty="0"/>
              <a:t>بالطاقـات الوظيفيـة لـسلوك الكائنـات الحيـة فجميـع أفكـار دارويـن الـصراع والمنافـسة والبقـاء </a:t>
            </a:r>
            <a:r>
              <a:rPr lang="ar-IQ" sz="2400" b="1" dirty="0" err="1"/>
              <a:t>للاصـلح</a:t>
            </a:r>
            <a:r>
              <a:rPr lang="ar-IQ" sz="2400" b="1" dirty="0"/>
              <a:t> وجـدت طريقها إلى نظريات علم النفس عن السلوك الإنساني، ونموذج البقاء هذا كان له تأثير كبير على هل الذي نظر إلى السلوك إطار إرضاء الحاجات إذ تظهر ظروف الحاجة </a:t>
            </a:r>
            <a:r>
              <a:rPr lang="ar-IQ" sz="2400" b="1" dirty="0" smtClean="0"/>
              <a:t>ويـصبح </a:t>
            </a:r>
            <a:r>
              <a:rPr lang="ar-IQ" sz="2400" b="1" dirty="0"/>
              <a:t>عنـدها هـدف الـسلوك إرضـاء هـذه الحاجـات، وعنـد هـل فـإن عمليـة الـتعلم </a:t>
            </a:r>
            <a:r>
              <a:rPr lang="ar-IQ" sz="2400" b="1" dirty="0" smtClean="0"/>
              <a:t>تضمن الالية </a:t>
            </a:r>
            <a:r>
              <a:rPr lang="ar-IQ" sz="2400" b="1" dirty="0"/>
              <a:t>التي تضمن البقاء للكائن الحي، فالاستجابات التي تنجح </a:t>
            </a:r>
            <a:r>
              <a:rPr lang="ar-IQ" sz="2400" b="1" dirty="0" smtClean="0"/>
              <a:t>في خفـض </a:t>
            </a:r>
            <a:r>
              <a:rPr lang="ar-IQ" sz="2400" b="1" dirty="0"/>
              <a:t>حاجة الانسجة تصبح جزءاً لا يتجـزأ مـن الرصـيد الـسلوكي للكـائن، وبـذلك تزيـد من فرص تكيفه الناجح مع المعاناة البيئية وقد قام تأكيد هل على مفهوم البقاء كطابع مميز لدور </a:t>
            </a:r>
            <a:r>
              <a:rPr lang="ar-IQ" sz="2400" b="1" dirty="0" smtClean="0"/>
              <a:t>الدوافع في </a:t>
            </a:r>
            <a:r>
              <a:rPr lang="ar-IQ" sz="2400" b="1" dirty="0"/>
              <a:t>نظريته، </a:t>
            </a:r>
            <a:r>
              <a:rPr lang="ar-IQ" sz="2400" b="1" dirty="0" smtClean="0"/>
              <a:t> </a:t>
            </a:r>
            <a:r>
              <a:rPr lang="ar-IQ" sz="2400" b="1" dirty="0"/>
              <a:t>والواقع أن هذه النظرية تقوم علـى الـدوافع والدافعيـة أكثر من كونها نظرية ارتباطية بطبيعتها والتعلم عنـد هـل مجـرد وسـيلة تمكـن الكـائن الحي من ارضاء حاجاته </a:t>
            </a:r>
            <a:r>
              <a:rPr lang="ar-IQ" sz="2400" b="1" dirty="0" smtClean="0"/>
              <a:t>   </a:t>
            </a:r>
            <a:r>
              <a:rPr lang="ar-IQ" sz="2400" dirty="0" smtClean="0"/>
              <a:t>(</a:t>
            </a:r>
            <a:r>
              <a:rPr lang="ar-IQ" sz="2400" dirty="0"/>
              <a:t>عبد الهادي، 2000 : 132 </a:t>
            </a:r>
            <a:r>
              <a:rPr lang="ar-IQ" sz="2400" dirty="0" smtClean="0"/>
              <a:t>)</a:t>
            </a:r>
            <a:endParaRPr lang="en-US" sz="2400" dirty="0"/>
          </a:p>
        </p:txBody>
      </p:sp>
    </p:spTree>
    <p:extLst>
      <p:ext uri="{BB962C8B-B14F-4D97-AF65-F5344CB8AC3E}">
        <p14:creationId xmlns:p14="http://schemas.microsoft.com/office/powerpoint/2010/main" val="1345681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2"/>
            <a:ext cx="8928992" cy="6555641"/>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200" b="1" dirty="0">
                <a:solidFill>
                  <a:srgbClr val="FF0000"/>
                </a:solidFill>
              </a:rPr>
              <a:t>الافتراضات الرئيسية في نظرية </a:t>
            </a:r>
            <a:r>
              <a:rPr lang="ar-IQ" sz="3200" b="1" dirty="0" smtClean="0">
                <a:solidFill>
                  <a:srgbClr val="FF0000"/>
                </a:solidFill>
              </a:rPr>
              <a:t>هل</a:t>
            </a:r>
            <a:r>
              <a:rPr lang="en-US" sz="3200" b="1" dirty="0" smtClean="0">
                <a:solidFill>
                  <a:srgbClr val="FF0000"/>
                </a:solidFill>
              </a:rPr>
              <a:t>Hypothesis </a:t>
            </a:r>
            <a:r>
              <a:rPr lang="en-US" sz="3200" b="1" dirty="0">
                <a:solidFill>
                  <a:srgbClr val="FF0000"/>
                </a:solidFill>
              </a:rPr>
              <a:t>Basic</a:t>
            </a:r>
            <a:r>
              <a:rPr lang="en-US" sz="3200" b="1" dirty="0" smtClean="0">
                <a:solidFill>
                  <a:srgbClr val="FF0000"/>
                </a:solidFill>
              </a:rPr>
              <a:t>:</a:t>
            </a:r>
            <a:endParaRPr lang="ar-IQ" sz="3200" b="1" dirty="0" smtClean="0">
              <a:solidFill>
                <a:srgbClr val="FF0000"/>
              </a:solidFill>
            </a:endParaRPr>
          </a:p>
          <a:p>
            <a:r>
              <a:rPr lang="ar-IQ" sz="3600" dirty="0" smtClean="0">
                <a:solidFill>
                  <a:srgbClr val="FF0000"/>
                </a:solidFill>
              </a:rPr>
              <a:t> </a:t>
            </a:r>
            <a:r>
              <a:rPr lang="ar-IQ" sz="3200" b="1" dirty="0" smtClean="0">
                <a:solidFill>
                  <a:srgbClr val="FF0000"/>
                </a:solidFill>
              </a:rPr>
              <a:t>أولا</a:t>
            </a:r>
            <a:r>
              <a:rPr lang="ar-IQ" sz="3200" b="1" dirty="0">
                <a:solidFill>
                  <a:srgbClr val="FF0000"/>
                </a:solidFill>
              </a:rPr>
              <a:t>: ينطوي التعلم على تشكيل عادات "</a:t>
            </a:r>
            <a:r>
              <a:rPr lang="en-US" sz="3200" b="1" dirty="0">
                <a:solidFill>
                  <a:srgbClr val="FF0000"/>
                </a:solidFill>
              </a:rPr>
              <a:t>Habits " </a:t>
            </a:r>
            <a:r>
              <a:rPr lang="ar-IQ" sz="3200" b="1" dirty="0" smtClean="0">
                <a:solidFill>
                  <a:srgbClr val="FF0000"/>
                </a:solidFill>
              </a:rPr>
              <a:t> </a:t>
            </a:r>
            <a:r>
              <a:rPr lang="ar-IQ" sz="3200" b="1" dirty="0" smtClean="0"/>
              <a:t>يمثل </a:t>
            </a:r>
            <a:r>
              <a:rPr lang="ar-IQ" sz="3200" b="1" dirty="0"/>
              <a:t>مفهوم العادة رابطة مستقرة نسبيا بني </a:t>
            </a:r>
            <a:r>
              <a:rPr lang="ar-IQ" sz="3200" b="1" dirty="0" smtClean="0"/>
              <a:t>مثير </a:t>
            </a:r>
            <a:r>
              <a:rPr lang="ar-IQ" sz="3200" b="1" dirty="0"/>
              <a:t>واستجابة، فالتعلم عند هل يقوم على أ ساس اقتران </a:t>
            </a:r>
            <a:r>
              <a:rPr lang="ar-IQ" sz="3200" b="1" dirty="0" smtClean="0"/>
              <a:t>المثير </a:t>
            </a:r>
            <a:r>
              <a:rPr lang="ar-IQ" sz="3200" b="1" dirty="0"/>
              <a:t>والاستجابة بوجود التعزيز أو المكافأة، ويرى أن مثل هذا الاقتران بني </a:t>
            </a:r>
            <a:r>
              <a:rPr lang="ar-IQ" sz="3200" b="1" dirty="0" smtClean="0"/>
              <a:t>المثير </a:t>
            </a:r>
            <a:r>
              <a:rPr lang="ar-IQ" sz="3200" b="1" dirty="0"/>
              <a:t>والاستجابة يزداد قوة على نحو تدريجي بعدد مرات التعزيز أو التدعيم</a:t>
            </a:r>
            <a:r>
              <a:rPr lang="ar-IQ" sz="3200" b="1" dirty="0" smtClean="0">
                <a:solidFill>
                  <a:srgbClr val="FF0000"/>
                </a:solidFill>
              </a:rPr>
              <a:t> </a:t>
            </a:r>
            <a:r>
              <a:rPr lang="ar-IQ" sz="3200" b="1" dirty="0"/>
              <a:t>يطلق هل على الرابطة بني </a:t>
            </a:r>
            <a:r>
              <a:rPr lang="ar-IQ" sz="3200" b="1" dirty="0" err="1"/>
              <a:t>المثري</a:t>
            </a:r>
            <a:r>
              <a:rPr lang="ar-IQ" sz="3200" b="1" dirty="0"/>
              <a:t> والاستجابة اسم العادة ويفترض أنها تزداد قوة بعدد مرات التدعيم أو التعزيز، ومن هذا المنطلق فإن قوة العادة هي دالة عدد مرات التعزيز على افتراض ثبات عوامل أخرى. تتشكل العادات لدى الكائن الحي نظرا لوجود الحاجات الفسيولوجية التي يتولد عنها دافع للتحرك بسبب حالة الحرمان التي تحدثها. ويكمن الهدف منها مساعدة الكائن الحي على البناء </a:t>
            </a:r>
            <a:r>
              <a:rPr lang="ar-IQ" sz="3200" b="1" dirty="0" err="1"/>
              <a:t>ومتكينه</a:t>
            </a:r>
            <a:r>
              <a:rPr lang="ar-IQ" sz="3200" b="1" dirty="0"/>
              <a:t> من التكيف مع الظروف </a:t>
            </a:r>
            <a:r>
              <a:rPr lang="ar-IQ" sz="3200" b="1" dirty="0" smtClean="0"/>
              <a:t>البيئية المتغيرة </a:t>
            </a:r>
            <a:r>
              <a:rPr lang="ar-IQ" sz="3200" b="1" dirty="0"/>
              <a:t>.</a:t>
            </a:r>
            <a:r>
              <a:rPr lang="ar-IQ" sz="3200" b="1" dirty="0" smtClean="0">
                <a:solidFill>
                  <a:srgbClr val="FF0000"/>
                </a:solidFill>
              </a:rPr>
              <a:t> </a:t>
            </a:r>
          </a:p>
        </p:txBody>
      </p:sp>
    </p:spTree>
    <p:extLst>
      <p:ext uri="{BB962C8B-B14F-4D97-AF65-F5344CB8AC3E}">
        <p14:creationId xmlns:p14="http://schemas.microsoft.com/office/powerpoint/2010/main" val="2474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8640"/>
            <a:ext cx="8568952" cy="6063198"/>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rPr>
              <a:t>ثانيا: </a:t>
            </a:r>
            <a:r>
              <a:rPr lang="ar-IQ" sz="3600" b="1" dirty="0" smtClean="0">
                <a:solidFill>
                  <a:srgbClr val="FF0000"/>
                </a:solidFill>
              </a:rPr>
              <a:t>تأخير </a:t>
            </a:r>
            <a:r>
              <a:rPr lang="ar-IQ" sz="3600" b="1" dirty="0">
                <a:solidFill>
                  <a:srgbClr val="FF0000"/>
                </a:solidFill>
              </a:rPr>
              <a:t>التعزيز يضعف قوة العادة </a:t>
            </a:r>
            <a:r>
              <a:rPr lang="ar-IQ" sz="3200" b="1" dirty="0" smtClean="0"/>
              <a:t>.إذا </a:t>
            </a:r>
            <a:r>
              <a:rPr lang="ar-IQ" sz="3200" b="1" dirty="0"/>
              <a:t>تشكلت عادة (رابطة بني </a:t>
            </a:r>
            <a:r>
              <a:rPr lang="ar-IQ" sz="3200" b="1" dirty="0" smtClean="0"/>
              <a:t>مثير </a:t>
            </a:r>
            <a:r>
              <a:rPr lang="ar-IQ" sz="3200" b="1" dirty="0"/>
              <a:t>واستجابة) بوجود تعزيز معني، فإن قوة مثل هذه العادة تضعف إذا تم تنفيذ الاستجابة وتأخر ظهور التعزيز. لقد أطلق هل على هذه الحالة "فرضية </a:t>
            </a:r>
            <a:r>
              <a:rPr lang="ar-IQ" sz="3200" b="1" dirty="0" smtClean="0"/>
              <a:t>ممال </a:t>
            </a:r>
            <a:r>
              <a:rPr lang="ar-IQ" sz="3200" b="1" dirty="0"/>
              <a:t>الهدف" والتي تنص على أن الاستجابات التي تكون أقرب إلى الهدف تكون أقوى من تلك التي تبتعد عن ذلك الهدف، وقد تنطبق مثل هذه الحالة على الأشراط الوسيلي الذي يتضمن الاستجابات الموجهة نحو هدف أو غاية معينة، بحيث أن مثل هذه الاستجابات تضعف بازدياد الفاصل الزمني بني تنفيذ هذه الاستجابات والمعزز الذي يتبعها. ويرى أيضا أن قوة مثل هذه العادة تتأثر بوجود </a:t>
            </a:r>
            <a:r>
              <a:rPr lang="ar-IQ" sz="3200" b="1" dirty="0" smtClean="0"/>
              <a:t>مثيرات </a:t>
            </a:r>
            <a:r>
              <a:rPr lang="ar-IQ" sz="3200" b="1" dirty="0"/>
              <a:t>تعزيزية ثانوية أخرى أو بوجود </a:t>
            </a:r>
            <a:r>
              <a:rPr lang="ar-IQ" sz="3200" b="1" dirty="0" smtClean="0"/>
              <a:t>مثيرات </a:t>
            </a:r>
            <a:r>
              <a:rPr lang="ar-IQ" sz="3200" b="1" dirty="0"/>
              <a:t>أخرى لا ترتبط بالعادة أثناء فترة </a:t>
            </a:r>
            <a:r>
              <a:rPr lang="ar-IQ" sz="3200" b="1" dirty="0" smtClean="0"/>
              <a:t>التأخري. </a:t>
            </a:r>
            <a:endParaRPr lang="en-US" sz="3200" b="1" dirty="0"/>
          </a:p>
        </p:txBody>
      </p:sp>
    </p:spTree>
    <p:extLst>
      <p:ext uri="{BB962C8B-B14F-4D97-AF65-F5344CB8AC3E}">
        <p14:creationId xmlns:p14="http://schemas.microsoft.com/office/powerpoint/2010/main" val="1426060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332656"/>
            <a:ext cx="8784976" cy="5940088"/>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2800" b="1" dirty="0">
                <a:solidFill>
                  <a:srgbClr val="FF0000"/>
                </a:solidFill>
              </a:rPr>
              <a:t>ثالثا: تضعف قوة العادة بازدياد الفاصل الزمني بني تقديم </a:t>
            </a:r>
            <a:r>
              <a:rPr lang="ar-IQ" sz="2800" b="1" dirty="0" smtClean="0">
                <a:solidFill>
                  <a:srgbClr val="FF0000"/>
                </a:solidFill>
              </a:rPr>
              <a:t>المثير </a:t>
            </a:r>
            <a:r>
              <a:rPr lang="ar-IQ" sz="2800" b="1" dirty="0">
                <a:solidFill>
                  <a:srgbClr val="FF0000"/>
                </a:solidFill>
              </a:rPr>
              <a:t>الشرطي و </a:t>
            </a:r>
            <a:r>
              <a:rPr lang="ar-IQ" sz="2800" b="1" dirty="0" smtClean="0">
                <a:solidFill>
                  <a:srgbClr val="FF0000"/>
                </a:solidFill>
              </a:rPr>
              <a:t>المثير </a:t>
            </a:r>
            <a:r>
              <a:rPr lang="ar-IQ" sz="2800" b="1" dirty="0">
                <a:solidFill>
                  <a:srgbClr val="FF0000"/>
                </a:solidFill>
              </a:rPr>
              <a:t>غري الشرطي </a:t>
            </a:r>
            <a:r>
              <a:rPr lang="ar-IQ" dirty="0"/>
              <a:t>. </a:t>
            </a:r>
            <a:r>
              <a:rPr lang="ar-IQ" sz="3200" b="1" dirty="0"/>
              <a:t>يرى هل أن قوة العادة في حالة الأشراط </a:t>
            </a:r>
            <a:r>
              <a:rPr lang="ar-IQ" sz="3200" b="1" dirty="0" smtClean="0"/>
              <a:t>الكلاسيكي </a:t>
            </a:r>
            <a:r>
              <a:rPr lang="ar-IQ" sz="3200" b="1" dirty="0"/>
              <a:t>تتناقص بسبب وجود فاصل زمني بني ظهور </a:t>
            </a:r>
            <a:r>
              <a:rPr lang="ar-IQ" sz="3200" b="1" dirty="0" smtClean="0"/>
              <a:t>المثير </a:t>
            </a:r>
            <a:r>
              <a:rPr lang="ar-IQ" sz="3200" b="1" dirty="0"/>
              <a:t>الشرطي </a:t>
            </a:r>
            <a:r>
              <a:rPr lang="ar-IQ" sz="3200" b="1" dirty="0" smtClean="0"/>
              <a:t>والمثير غير </a:t>
            </a:r>
            <a:r>
              <a:rPr lang="ar-IQ" sz="3200" b="1" dirty="0"/>
              <a:t>الشرطي، وقد أطلق على هذا الانحراف الزمني اسم اللاتزامن بني </a:t>
            </a:r>
            <a:r>
              <a:rPr lang="ar-IQ" sz="3200" b="1" dirty="0" smtClean="0"/>
              <a:t>المثير </a:t>
            </a:r>
            <a:r>
              <a:rPr lang="ar-IQ" sz="3200" b="1" dirty="0"/>
              <a:t>والاستجابة، وحتى تكون العادة مرتبطة ارتباطا وثيقا بخفض الحاجة يفترض أن لا يكون الفاصل الزمني طويلا، ويرى هل أن اللاتزامن الأمثل بني </a:t>
            </a:r>
            <a:r>
              <a:rPr lang="ar-IQ" sz="3200" b="1" dirty="0" smtClean="0"/>
              <a:t>المثير </a:t>
            </a:r>
            <a:r>
              <a:rPr lang="ar-IQ" sz="3200" b="1" dirty="0"/>
              <a:t>والاستجابة ذلك الذي لا يتجاوز ١ /٢ ثانية. لقد وجد هل أن تأثري مثري معني عندما يقترن باستجابة ما وفق فاصل زمني قصري يكون في الغالب أكرث ارتباطا بتناقص الحاجة أو الدافع، وهذا ما ينجم عنه زيادة الميل لذلك الدافع في إثارة رد الفعل المتمثل في الاستجابة </a:t>
            </a:r>
            <a:r>
              <a:rPr lang="ar-IQ" sz="3200" b="1" dirty="0" smtClean="0"/>
              <a:t>المتعلمة.</a:t>
            </a:r>
            <a:endParaRPr lang="en-US" sz="3200" b="1" dirty="0"/>
          </a:p>
        </p:txBody>
      </p:sp>
    </p:spTree>
    <p:extLst>
      <p:ext uri="{BB962C8B-B14F-4D97-AF65-F5344CB8AC3E}">
        <p14:creationId xmlns:p14="http://schemas.microsoft.com/office/powerpoint/2010/main" val="2596227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620688"/>
            <a:ext cx="8856984" cy="5078313"/>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t>وانطلاقا من الافتراض </a:t>
            </a:r>
            <a:r>
              <a:rPr lang="ar-IQ" sz="3600" b="1" dirty="0" smtClean="0"/>
              <a:t>الثاني </a:t>
            </a:r>
            <a:r>
              <a:rPr lang="ar-IQ" sz="3600" b="1" dirty="0"/>
              <a:t>والثالث فإن منحى التعلم </a:t>
            </a:r>
            <a:r>
              <a:rPr lang="ar-IQ" sz="3600" b="1" dirty="0" smtClean="0"/>
              <a:t>النهائي </a:t>
            </a:r>
            <a:r>
              <a:rPr lang="ar-IQ" sz="3600" b="1" dirty="0"/>
              <a:t>المتمثل في قوة العادة يتوقف على العوامل التالية:- </a:t>
            </a:r>
            <a:endParaRPr lang="ar-IQ" sz="3600" b="1" dirty="0" smtClean="0"/>
          </a:p>
          <a:p>
            <a:r>
              <a:rPr lang="ar-IQ" sz="3600" b="1" dirty="0" smtClean="0"/>
              <a:t>أ - هو </a:t>
            </a:r>
            <a:r>
              <a:rPr lang="ar-IQ" sz="3600" b="1" dirty="0"/>
              <a:t>دالة </a:t>
            </a:r>
            <a:r>
              <a:rPr lang="ar-IQ" sz="3600" b="1" dirty="0" smtClean="0"/>
              <a:t>نمو </a:t>
            </a:r>
            <a:r>
              <a:rPr lang="ar-IQ" sz="3600" b="1" dirty="0"/>
              <a:t>موجبة لأثر حجم التعزيز الأولي أو الثانوي في تخفيض الدافع أو </a:t>
            </a:r>
            <a:r>
              <a:rPr lang="ar-IQ" sz="3600" b="1" dirty="0" smtClean="0"/>
              <a:t>المثير </a:t>
            </a:r>
            <a:r>
              <a:rPr lang="ar-IQ" sz="3600" b="1" dirty="0"/>
              <a:t>الحافز </a:t>
            </a:r>
            <a:r>
              <a:rPr lang="ar-IQ" sz="3600" b="1" dirty="0" smtClean="0"/>
              <a:t>.</a:t>
            </a:r>
          </a:p>
          <a:p>
            <a:r>
              <a:rPr lang="ar-IQ" sz="3600" b="1" dirty="0" smtClean="0"/>
              <a:t> </a:t>
            </a:r>
            <a:r>
              <a:rPr lang="ar-IQ" sz="3600" b="1" dirty="0"/>
              <a:t>ب- هو دالة </a:t>
            </a:r>
            <a:r>
              <a:rPr lang="ar-IQ" sz="3600" b="1" dirty="0" smtClean="0"/>
              <a:t>نمو </a:t>
            </a:r>
            <a:r>
              <a:rPr lang="ar-IQ" sz="3600" b="1" dirty="0"/>
              <a:t>سالبة لتأخري التعزيز بعد تنفيذ </a:t>
            </a:r>
            <a:r>
              <a:rPr lang="ar-IQ" sz="3600" b="1" dirty="0" smtClean="0"/>
              <a:t>الاستجابة. </a:t>
            </a:r>
          </a:p>
          <a:p>
            <a:r>
              <a:rPr lang="ar-IQ" sz="3600" b="1" dirty="0" smtClean="0"/>
              <a:t>ج - هو </a:t>
            </a:r>
            <a:r>
              <a:rPr lang="ar-IQ" sz="3600" b="1" dirty="0"/>
              <a:t>دالة </a:t>
            </a:r>
            <a:r>
              <a:rPr lang="ar-IQ" sz="3600" b="1" dirty="0" smtClean="0"/>
              <a:t>نمو </a:t>
            </a:r>
            <a:r>
              <a:rPr lang="ar-IQ" sz="3600" b="1" dirty="0"/>
              <a:t>سالبة لدرجة اللاتزامن </a:t>
            </a:r>
            <a:r>
              <a:rPr lang="ar-IQ" sz="3600" b="1" dirty="0" smtClean="0"/>
              <a:t>بين المثير </a:t>
            </a:r>
            <a:r>
              <a:rPr lang="ar-IQ" sz="3600" b="1" dirty="0"/>
              <a:t>الشرطي والاستجابة، أي أنه دالة سلبيه للفترة الزمنية التي تفصل </a:t>
            </a:r>
            <a:r>
              <a:rPr lang="ar-IQ" sz="3600" b="1" dirty="0" smtClean="0"/>
              <a:t>بين المثير </a:t>
            </a:r>
            <a:r>
              <a:rPr lang="ar-IQ" sz="3600" b="1" dirty="0"/>
              <a:t>الشرطي والبدء في تنفيذ الاستجابة .</a:t>
            </a:r>
            <a:endParaRPr lang="en-US" sz="3600" b="1" dirty="0"/>
          </a:p>
        </p:txBody>
      </p:sp>
    </p:spTree>
    <p:extLst>
      <p:ext uri="{BB962C8B-B14F-4D97-AF65-F5344CB8AC3E}">
        <p14:creationId xmlns:p14="http://schemas.microsoft.com/office/powerpoint/2010/main" val="1706455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5200" y="116632"/>
            <a:ext cx="8784976" cy="6617196"/>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200" b="1" dirty="0">
                <a:solidFill>
                  <a:srgbClr val="FF0000"/>
                </a:solidFill>
              </a:rPr>
              <a:t>رابعا: ينعكس أثر حجم التعزيز في دافعية الباعث </a:t>
            </a:r>
            <a:r>
              <a:rPr lang="ar-IQ" b="1" dirty="0">
                <a:solidFill>
                  <a:srgbClr val="FF0000"/>
                </a:solidFill>
              </a:rPr>
              <a:t>. </a:t>
            </a:r>
            <a:endParaRPr lang="ar-IQ" b="1" dirty="0" smtClean="0">
              <a:solidFill>
                <a:srgbClr val="FF0000"/>
              </a:solidFill>
            </a:endParaRPr>
          </a:p>
          <a:p>
            <a:r>
              <a:rPr lang="ar-IQ" sz="2800" b="1" dirty="0" smtClean="0"/>
              <a:t>افترض </a:t>
            </a:r>
            <a:r>
              <a:rPr lang="ar-IQ" sz="2800" b="1" dirty="0"/>
              <a:t>هل في كتابه الذي نشره </a:t>
            </a:r>
            <a:r>
              <a:rPr lang="ar-IQ" sz="2800" b="1" dirty="0" smtClean="0"/>
              <a:t>عام ( ١٩٤٣ )أن </a:t>
            </a:r>
            <a:r>
              <a:rPr lang="ar-IQ" sz="2800" b="1" dirty="0"/>
              <a:t>حجم التعزيز هو مظهر من مظاهر التعزيز بحيث كلام كان حجمه أكبر كان تخفيف الدافع أكبر، مام يتسبب عن ذلك زيادة أكبر في قوة العادة، إلا أن مثل هذا الافتراض مل تثبت صحته، إذ أشارت نتائج التجارب أن حجم التعزيز ينتج عن </a:t>
            </a:r>
            <a:r>
              <a:rPr lang="ar-IQ" sz="2800" b="1" dirty="0" smtClean="0"/>
              <a:t>تغيرات </a:t>
            </a:r>
            <a:r>
              <a:rPr lang="ar-IQ" sz="2800" b="1" dirty="0"/>
              <a:t>سريعة في الأداء أو العمل، لذلك فإن مقدار التعزيز يؤثر في مستوى الباعث وليس في قوة العادة، ويشري الباعث إلى أثر </a:t>
            </a:r>
            <a:r>
              <a:rPr lang="ar-IQ" sz="2800" b="1" dirty="0" smtClean="0"/>
              <a:t>المثير </a:t>
            </a:r>
            <a:r>
              <a:rPr lang="ar-IQ" sz="2800" b="1" dirty="0"/>
              <a:t>الحافز الذي يقدم من أجل القيام باستجابة ما ولزيادة قوة </a:t>
            </a:r>
            <a:r>
              <a:rPr lang="ar-IQ" sz="2800" b="1" dirty="0" smtClean="0"/>
              <a:t>العادة لابد </a:t>
            </a:r>
            <a:r>
              <a:rPr lang="ar-IQ" sz="2800" b="1" dirty="0"/>
              <a:t>أن تتبع الاستجابة بتعزيز يخفض دافعية </a:t>
            </a:r>
            <a:r>
              <a:rPr lang="ar-IQ" sz="2800" b="1" dirty="0" smtClean="0"/>
              <a:t>المثير </a:t>
            </a:r>
            <a:r>
              <a:rPr lang="ar-IQ" sz="2800" b="1" dirty="0"/>
              <a:t>الباعث، وهنا حجم التعزيز غري مهم بالنسبة لقوة العادة، إلا أنه مطلوب للتأثري في إثارة </a:t>
            </a:r>
            <a:r>
              <a:rPr lang="ar-IQ" sz="2800" b="1" dirty="0" smtClean="0"/>
              <a:t>المثير </a:t>
            </a:r>
            <a:r>
              <a:rPr lang="ar-IQ" sz="2800" b="1" dirty="0"/>
              <a:t>الباعث، فالمكافآت </a:t>
            </a:r>
            <a:r>
              <a:rPr lang="ar-IQ" sz="2800" b="1" dirty="0" smtClean="0"/>
              <a:t>الكبيرة </a:t>
            </a:r>
            <a:r>
              <a:rPr lang="ar-IQ" sz="2800" b="1" dirty="0"/>
              <a:t>تعمل على إثارة </a:t>
            </a:r>
            <a:r>
              <a:rPr lang="ar-IQ" sz="2800" b="1" dirty="0" smtClean="0"/>
              <a:t>المثير </a:t>
            </a:r>
            <a:r>
              <a:rPr lang="ar-IQ" sz="2800" b="1" dirty="0"/>
              <a:t>الباعث بشكل أكبر، في حني أن المكافآت الصغرية تؤثر على نحو أقل في هذا الباعث. فعلى سبيل المثال، </a:t>
            </a:r>
            <a:r>
              <a:rPr lang="ar-IQ" sz="2800" b="1" dirty="0" smtClean="0"/>
              <a:t>يمكن </a:t>
            </a:r>
            <a:r>
              <a:rPr lang="ar-IQ" sz="2800" b="1" dirty="0"/>
              <a:t>زيادة انتاجية العامل من خلال تقديم زيادة أكبر في الأجر لكل قطعة إضافية ينتجها لأن مثل هذا الإجراء يساعد في زيادة شدة الباعث لديه </a:t>
            </a:r>
            <a:r>
              <a:rPr lang="ar-IQ" sz="2800" b="1" dirty="0" smtClean="0"/>
              <a:t>للإنتاج. </a:t>
            </a:r>
            <a:r>
              <a:rPr lang="ar-IQ" sz="2800" b="1" dirty="0"/>
              <a:t>مام يتسبب معه بالتالي زيادة في قوة العادة </a:t>
            </a:r>
            <a:endParaRPr lang="en-US" sz="2800" b="1" dirty="0"/>
          </a:p>
        </p:txBody>
      </p:sp>
    </p:spTree>
    <p:extLst>
      <p:ext uri="{BB962C8B-B14F-4D97-AF65-F5344CB8AC3E}">
        <p14:creationId xmlns:p14="http://schemas.microsoft.com/office/powerpoint/2010/main" val="2951874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70" y="476672"/>
            <a:ext cx="8865454" cy="5921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مستطيل 1"/>
          <p:cNvSpPr/>
          <p:nvPr/>
        </p:nvSpPr>
        <p:spPr>
          <a:xfrm>
            <a:off x="2286000" y="1720840"/>
            <a:ext cx="4572000" cy="369332"/>
          </a:xfrm>
          <a:prstGeom prst="rect">
            <a:avLst/>
          </a:prstGeom>
        </p:spPr>
        <p:txBody>
          <a:bodyPr>
            <a:spAutoFit/>
          </a:bodyPr>
          <a:lstStyle/>
          <a:p>
            <a:endParaRPr lang="en-US" dirty="0"/>
          </a:p>
        </p:txBody>
      </p:sp>
      <p:sp>
        <p:nvSpPr>
          <p:cNvPr id="3" name="مستطيل 2"/>
          <p:cNvSpPr/>
          <p:nvPr/>
        </p:nvSpPr>
        <p:spPr>
          <a:xfrm>
            <a:off x="23370" y="4797152"/>
            <a:ext cx="8725094" cy="1015663"/>
          </a:xfrm>
          <a:prstGeom prst="rect">
            <a:avLst/>
          </a:prstGeom>
        </p:spPr>
        <p:txBody>
          <a:bodyPr wrap="square">
            <a:spAutoFit/>
          </a:bodyPr>
          <a:lstStyle/>
          <a:p>
            <a:r>
              <a:rPr lang="ar-IQ" sz="6000" b="1" dirty="0">
                <a:solidFill>
                  <a:srgbClr val="FF0000"/>
                </a:solidFill>
                <a:latin typeface="droid-naskh"/>
              </a:rPr>
              <a:t>كلارك ليونارد </a:t>
            </a:r>
            <a:r>
              <a:rPr lang="ar-IQ" sz="6000" b="1" dirty="0" smtClean="0">
                <a:solidFill>
                  <a:srgbClr val="FF0000"/>
                </a:solidFill>
                <a:latin typeface="droid-naskh"/>
              </a:rPr>
              <a:t>هل ونظرية الحافز </a:t>
            </a:r>
            <a:endParaRPr lang="en-US" sz="6000" dirty="0"/>
          </a:p>
        </p:txBody>
      </p:sp>
    </p:spTree>
    <p:extLst>
      <p:ext uri="{BB962C8B-B14F-4D97-AF65-F5344CB8AC3E}">
        <p14:creationId xmlns:p14="http://schemas.microsoft.com/office/powerpoint/2010/main" val="1884598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856984" cy="5078313"/>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rPr>
              <a:t>خامسا: عدد مرات التعزيز يقوي العادة على نحو متناقص . </a:t>
            </a:r>
            <a:endParaRPr lang="ar-IQ" sz="3600" b="1" dirty="0" smtClean="0">
              <a:solidFill>
                <a:srgbClr val="FF0000"/>
              </a:solidFill>
            </a:endParaRPr>
          </a:p>
          <a:p>
            <a:r>
              <a:rPr lang="ar-IQ" sz="3200" b="1" dirty="0" smtClean="0"/>
              <a:t>من </a:t>
            </a:r>
            <a:r>
              <a:rPr lang="ar-IQ" sz="3200" b="1" dirty="0"/>
              <a:t>المعروف أن قوة العادة تعتمد إلى درجة كبرية على عدد مرات التعزيز حيث أن كل تعزيز اضافي يشتمل على تخفيف في شدة </a:t>
            </a:r>
            <a:r>
              <a:rPr lang="ar-IQ" sz="3200" b="1" dirty="0" smtClean="0"/>
              <a:t>المثير </a:t>
            </a:r>
            <a:r>
              <a:rPr lang="ar-IQ" sz="3200" b="1" dirty="0"/>
              <a:t>الباعث. وعليه فإن كل استجابة معززه تساهم على نحو أقل من الاستجابة السابقة في قوة العادة. وبلغه أخرى، فإن أثر التعزيز في قوة العادة يتناقص على نحو تدريجي مع عدد مرات التعزيز، بحيث أن مرات التعزيز الأولى تسهم على نحو أكبر في قوة العادة مقارنة مع المرات المتلاحقة. وتبقى قوة العادة في تزايد إلى حد معني بحيث لا تضيف أي استجابات أخرى معززة أية زيادة إلى قوتها </a:t>
            </a:r>
            <a:r>
              <a:rPr lang="ar-IQ" sz="3200" b="1" dirty="0" smtClean="0"/>
              <a:t>.</a:t>
            </a:r>
            <a:endParaRPr lang="en-US" sz="3200" b="1" dirty="0"/>
          </a:p>
        </p:txBody>
      </p:sp>
    </p:spTree>
    <p:extLst>
      <p:ext uri="{BB962C8B-B14F-4D97-AF65-F5344CB8AC3E}">
        <p14:creationId xmlns:p14="http://schemas.microsoft.com/office/powerpoint/2010/main" val="1521384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4205"/>
            <a:ext cx="8784976" cy="5386090"/>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200" b="1" dirty="0">
                <a:solidFill>
                  <a:srgbClr val="FF0000"/>
                </a:solidFill>
              </a:rPr>
              <a:t>سادسا: تتمثل آثار التعزيز في خفض الحافز (الباعث). </a:t>
            </a:r>
            <a:endParaRPr lang="ar-IQ" sz="3200" b="1" dirty="0" smtClean="0">
              <a:solidFill>
                <a:srgbClr val="FF0000"/>
              </a:solidFill>
            </a:endParaRPr>
          </a:p>
          <a:p>
            <a:pPr algn="just"/>
            <a:r>
              <a:rPr lang="ar-IQ" sz="2400" b="1" dirty="0" smtClean="0"/>
              <a:t>خلافا </a:t>
            </a:r>
            <a:r>
              <a:rPr lang="ar-IQ" sz="2400" b="1" dirty="0"/>
              <a:t>مل افترضه العديد من </a:t>
            </a:r>
            <a:r>
              <a:rPr lang="ar-IQ" sz="2400" b="1" dirty="0" smtClean="0"/>
              <a:t>علماء </a:t>
            </a:r>
            <a:r>
              <a:rPr lang="ar-IQ" sz="2400" b="1" dirty="0"/>
              <a:t>النفس من حيث أن التعزيز بحد ذاته يشكل دافعا للقيام بسلوك ما، نجد أن هل يفترض أن دور التعزيز يتوقف على قدرته على خفض الباعث أو الدافع، فهو يرى أن المعززات ترتبط </a:t>
            </a:r>
            <a:r>
              <a:rPr lang="ar-IQ" sz="2400" b="1" dirty="0" smtClean="0"/>
              <a:t>دائما </a:t>
            </a:r>
            <a:r>
              <a:rPr lang="ar-IQ" sz="2400" b="1" dirty="0"/>
              <a:t>بدوافع نوعية عند الحيوان والإنسان، إذ أن الأحداث التي تعزز هي تلك التي تختزل الحاجات البيولوجية لأنها الأساس لجميع أنواع الدوافع، وعليه فإن الكائن الحي </a:t>
            </a:r>
            <a:r>
              <a:rPr lang="ar-IQ" sz="2400" b="1" dirty="0" smtClean="0"/>
              <a:t>يميل </a:t>
            </a:r>
            <a:r>
              <a:rPr lang="ar-IQ" sz="2400" b="1" dirty="0"/>
              <a:t>إلى تعلم </a:t>
            </a:r>
            <a:r>
              <a:rPr lang="ar-IQ" sz="2400" b="1" dirty="0" smtClean="0"/>
              <a:t>السلوكيات </a:t>
            </a:r>
            <a:r>
              <a:rPr lang="ar-IQ" sz="2400" b="1" dirty="0"/>
              <a:t>التكيفية التي تساعده على خفض الحاجات. لقد افترض هل في كتاباته النظرية الأولى أن التعزيز يرتبط بخفض الحاجات البيولوجية، وقد يكون هذا مناسبا في حالة </a:t>
            </a:r>
            <a:r>
              <a:rPr lang="ar-IQ" sz="2400" b="1" dirty="0" smtClean="0"/>
              <a:t>المثيرات </a:t>
            </a:r>
            <a:r>
              <a:rPr lang="ar-IQ" sz="2400" b="1" dirty="0"/>
              <a:t>الطبيعية التي ترتبط بحاجات معينة مثل الطعام لخفض حاجة الجوع، والماء لخفض حاجة العطش، ولكن في حالة </a:t>
            </a:r>
            <a:r>
              <a:rPr lang="ar-IQ" sz="2400" b="1" dirty="0" smtClean="0"/>
              <a:t>المثيرات </a:t>
            </a:r>
            <a:r>
              <a:rPr lang="ar-IQ" sz="2400" b="1" dirty="0"/>
              <a:t>المحايدة التي تصبح معززات ثانوية وفقا لمبدأ الأشراط كيف لها أن تخفض الحاجة البيولوجية؟ إن مثل هذه المسألة شكلت تحديا حقيقيا لنظرية هل مام دفعه إلى استخدام تعبري خفض الحافز (الباعث) بدلا من خفض الحاجة، فالحافز أو </a:t>
            </a:r>
            <a:r>
              <a:rPr lang="ar-IQ" sz="2400" b="1" dirty="0" smtClean="0"/>
              <a:t>المثير </a:t>
            </a:r>
            <a:r>
              <a:rPr lang="ar-IQ" sz="2400" b="1" dirty="0"/>
              <a:t>الحافز هو </a:t>
            </a:r>
            <a:r>
              <a:rPr lang="ar-IQ" sz="2400" b="1" dirty="0" smtClean="0"/>
              <a:t>بمثابة متغيرات </a:t>
            </a:r>
            <a:r>
              <a:rPr lang="ar-IQ" sz="2400" b="1" dirty="0"/>
              <a:t>توسطية ترتبط إلى درجة كبرية بالعمليات التي تنتج الحاجات البيولوجية، </a:t>
            </a:r>
            <a:r>
              <a:rPr lang="ar-IQ" sz="2400" b="1" dirty="0" smtClean="0"/>
              <a:t>ويمكن خفض </a:t>
            </a:r>
            <a:r>
              <a:rPr lang="ar-IQ" sz="2400" b="1" dirty="0"/>
              <a:t>مثل هذا </a:t>
            </a:r>
            <a:r>
              <a:rPr lang="ar-IQ" sz="2400" b="1" dirty="0" smtClean="0"/>
              <a:t>المثير </a:t>
            </a:r>
            <a:r>
              <a:rPr lang="ar-IQ" sz="2400" b="1" dirty="0"/>
              <a:t>الحافز في وقت يسبق خفض الحاجة </a:t>
            </a:r>
            <a:r>
              <a:rPr lang="ar-IQ" sz="2400" b="1" dirty="0" err="1" smtClean="0"/>
              <a:t>الفعل.ي</a:t>
            </a:r>
            <a:endParaRPr lang="en-US" sz="2400" b="1" dirty="0"/>
          </a:p>
        </p:txBody>
      </p:sp>
    </p:spTree>
    <p:extLst>
      <p:ext uri="{BB962C8B-B14F-4D97-AF65-F5344CB8AC3E}">
        <p14:creationId xmlns:p14="http://schemas.microsoft.com/office/powerpoint/2010/main" val="1511546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496944" cy="6124754"/>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rPr>
              <a:t>سابعا: من خلال الأشراط </a:t>
            </a:r>
            <a:r>
              <a:rPr lang="ar-IQ" sz="3600" b="1" dirty="0" smtClean="0">
                <a:solidFill>
                  <a:srgbClr val="FF0000"/>
                </a:solidFill>
              </a:rPr>
              <a:t>الكلاسيكي يمكن للمثيرات </a:t>
            </a:r>
            <a:r>
              <a:rPr lang="ar-IQ" sz="3600" b="1" dirty="0">
                <a:solidFill>
                  <a:srgbClr val="FF0000"/>
                </a:solidFill>
              </a:rPr>
              <a:t>المحايدة أن تصبح </a:t>
            </a:r>
            <a:r>
              <a:rPr lang="ar-IQ" sz="3600" b="1" dirty="0" smtClean="0">
                <a:solidFill>
                  <a:srgbClr val="FF0000"/>
                </a:solidFill>
              </a:rPr>
              <a:t>مثيرات </a:t>
            </a:r>
            <a:r>
              <a:rPr lang="ar-IQ" sz="3600" b="1" dirty="0">
                <a:solidFill>
                  <a:srgbClr val="FF0000"/>
                </a:solidFill>
              </a:rPr>
              <a:t>تعزيزية </a:t>
            </a:r>
            <a:endParaRPr lang="ar-IQ" sz="3600" b="1" dirty="0" smtClean="0">
              <a:solidFill>
                <a:srgbClr val="FF0000"/>
              </a:solidFill>
            </a:endParaRPr>
          </a:p>
          <a:p>
            <a:r>
              <a:rPr lang="ar-IQ" sz="3200" dirty="0" smtClean="0"/>
              <a:t>يرى </a:t>
            </a:r>
            <a:r>
              <a:rPr lang="ar-IQ" sz="3200" dirty="0"/>
              <a:t>هل أن بالإمكان أن تصبح </a:t>
            </a:r>
            <a:r>
              <a:rPr lang="ar-IQ" sz="3200" dirty="0" smtClean="0"/>
              <a:t>المثيرات </a:t>
            </a:r>
            <a:r>
              <a:rPr lang="ar-IQ" sz="3200" dirty="0"/>
              <a:t>المحايدة </a:t>
            </a:r>
            <a:r>
              <a:rPr lang="ar-IQ" sz="3200" dirty="0" smtClean="0"/>
              <a:t>مثيرات </a:t>
            </a:r>
            <a:r>
              <a:rPr lang="ar-IQ" sz="3200" dirty="0"/>
              <a:t>تعزيزية ثانوية من خلال اقترانها </a:t>
            </a:r>
            <a:r>
              <a:rPr lang="ar-IQ" sz="3200" dirty="0" smtClean="0"/>
              <a:t>بالمثيرات </a:t>
            </a:r>
            <a:r>
              <a:rPr lang="ar-IQ" sz="3200" dirty="0"/>
              <a:t>التعزيزية الأولية كالطعام والشراب والحاجات البيولوجية الأخرى، ومثل هذه </a:t>
            </a:r>
            <a:r>
              <a:rPr lang="ar-IQ" sz="3200" dirty="0" smtClean="0"/>
              <a:t>المثيرات يمكن </a:t>
            </a:r>
            <a:r>
              <a:rPr lang="ar-IQ" sz="3200" dirty="0"/>
              <a:t>أن تؤثر في السلوك في المواقف المختلفة، وهذا يتضمن ضرورة أن تقترن هذه </a:t>
            </a:r>
            <a:r>
              <a:rPr lang="ar-IQ" sz="3200" dirty="0" smtClean="0"/>
              <a:t>المثيرات بمثيرات </a:t>
            </a:r>
            <a:r>
              <a:rPr lang="ar-IQ" sz="3200" dirty="0"/>
              <a:t>أولية لها القدرة على خفض الحافز (الباعث). </a:t>
            </a:r>
            <a:r>
              <a:rPr lang="ar-IQ" sz="3200" dirty="0" smtClean="0"/>
              <a:t>فالمثيرات </a:t>
            </a:r>
            <a:r>
              <a:rPr lang="ar-IQ" sz="3200" dirty="0"/>
              <a:t>التعزيزية الأولية بطبيعتها تقوم بوظيفتها لأنها تعلم كبواعث تثري الدوافع وتعمل على اشباعها، لذلك فالعملية التي يصبح من خلالها </a:t>
            </a:r>
            <a:r>
              <a:rPr lang="ar-IQ" sz="3200" dirty="0" smtClean="0"/>
              <a:t>المثير </a:t>
            </a:r>
            <a:r>
              <a:rPr lang="ar-IQ" sz="3200" dirty="0"/>
              <a:t>المحايد معززا ثانويا تتوقف على اقترانه مبثري طبيعي، أو باعث يرتبط بإشباع دافع أو </a:t>
            </a:r>
            <a:r>
              <a:rPr lang="ar-IQ" sz="3200" dirty="0" smtClean="0"/>
              <a:t>حاجة.</a:t>
            </a:r>
            <a:endParaRPr lang="en-US" sz="3200" dirty="0"/>
          </a:p>
        </p:txBody>
      </p:sp>
    </p:spTree>
    <p:extLst>
      <p:ext uri="{BB962C8B-B14F-4D97-AF65-F5344CB8AC3E}">
        <p14:creationId xmlns:p14="http://schemas.microsoft.com/office/powerpoint/2010/main" val="3084057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60648"/>
            <a:ext cx="8928992" cy="5878532"/>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200" b="1" dirty="0" smtClean="0">
                <a:solidFill>
                  <a:srgbClr val="FF0000"/>
                </a:solidFill>
              </a:rPr>
              <a:t>ثامنا</a:t>
            </a:r>
            <a:r>
              <a:rPr lang="ar-IQ" sz="3200" b="1" dirty="0">
                <a:solidFill>
                  <a:srgbClr val="FF0000"/>
                </a:solidFill>
              </a:rPr>
              <a:t>: </a:t>
            </a:r>
            <a:r>
              <a:rPr lang="ar-IQ" sz="3200" b="1" dirty="0" smtClean="0">
                <a:solidFill>
                  <a:srgbClr val="FF0000"/>
                </a:solidFill>
              </a:rPr>
              <a:t>يمكن </a:t>
            </a:r>
            <a:r>
              <a:rPr lang="ar-IQ" sz="3200" b="1" dirty="0">
                <a:solidFill>
                  <a:srgbClr val="FF0000"/>
                </a:solidFill>
              </a:rPr>
              <a:t>تعميم العادات إلى </a:t>
            </a:r>
            <a:r>
              <a:rPr lang="ar-IQ" sz="3200" b="1" dirty="0" smtClean="0">
                <a:solidFill>
                  <a:srgbClr val="FF0000"/>
                </a:solidFill>
              </a:rPr>
              <a:t>مثيرات </a:t>
            </a:r>
            <a:r>
              <a:rPr lang="ar-IQ" sz="3200" b="1" dirty="0">
                <a:solidFill>
                  <a:srgbClr val="FF0000"/>
                </a:solidFill>
              </a:rPr>
              <a:t>جديدة غري تلك المتضمنة في الأشراط الأصلي . </a:t>
            </a:r>
            <a:endParaRPr lang="ar-IQ" sz="3200" b="1" dirty="0" smtClean="0">
              <a:solidFill>
                <a:srgbClr val="FF0000"/>
              </a:solidFill>
            </a:endParaRPr>
          </a:p>
          <a:p>
            <a:r>
              <a:rPr lang="ar-IQ" sz="2400" b="1" dirty="0" smtClean="0"/>
              <a:t>ينطوي </a:t>
            </a:r>
            <a:r>
              <a:rPr lang="ar-IQ" sz="2400" b="1" dirty="0"/>
              <a:t>مفهوم السلوك التكيفي على المرونة في الاستجابة إلى المواقف المختلفة، فإذا ما تعلم فرد ما سلوكا معينا في موقف معني، فإنه من الممكن لهذا الفرد استخدام مثل هذا السلوك في مواقف أخرى مشابهة، وهذا بالطبع يشري إلى مفهوم تعميم التعلم. افترض هل وجود ثلاثة أنواع من التعميم وهي </a:t>
            </a:r>
            <a:r>
              <a:rPr lang="ar-IQ" sz="2400" b="1" dirty="0" smtClean="0"/>
              <a:t>-:</a:t>
            </a:r>
          </a:p>
          <a:p>
            <a:r>
              <a:rPr lang="ar-IQ" sz="2400" b="1" dirty="0" smtClean="0"/>
              <a:t>أ - تعميم المثير: </a:t>
            </a:r>
            <a:r>
              <a:rPr lang="ar-IQ" sz="2400" b="1" dirty="0"/>
              <a:t>ويقصد بذلك أن الاستجابة التي ارتبطت </a:t>
            </a:r>
            <a:r>
              <a:rPr lang="ar-IQ" sz="2400" b="1" dirty="0" smtClean="0"/>
              <a:t>بمثير معين </a:t>
            </a:r>
            <a:r>
              <a:rPr lang="ar-IQ" sz="2400" b="1" dirty="0"/>
              <a:t>أثناء عمليات الأشراط </a:t>
            </a:r>
            <a:r>
              <a:rPr lang="ar-IQ" sz="2400" b="1" dirty="0" smtClean="0"/>
              <a:t>يمكن </a:t>
            </a:r>
            <a:r>
              <a:rPr lang="ar-IQ" sz="2400" b="1" dirty="0"/>
              <a:t>أن تعمم إلى </a:t>
            </a:r>
            <a:r>
              <a:rPr lang="ar-IQ" sz="2400" b="1" dirty="0" smtClean="0"/>
              <a:t>مثيرات </a:t>
            </a:r>
            <a:r>
              <a:rPr lang="ar-IQ" sz="2400" b="1" dirty="0"/>
              <a:t>أخرى تترافق أو تتجاور مع ذلك </a:t>
            </a:r>
            <a:r>
              <a:rPr lang="ar-IQ" sz="2400" b="1" dirty="0" smtClean="0"/>
              <a:t>المثير .</a:t>
            </a:r>
          </a:p>
          <a:p>
            <a:endParaRPr lang="ar-IQ" sz="2400" b="1" dirty="0" smtClean="0"/>
          </a:p>
          <a:p>
            <a:r>
              <a:rPr lang="ar-IQ" sz="2400" b="1" dirty="0" smtClean="0"/>
              <a:t> ب - تعميم </a:t>
            </a:r>
            <a:r>
              <a:rPr lang="ar-IQ" sz="2400" b="1" dirty="0"/>
              <a:t>الاستجابة: ويقصد به أن </a:t>
            </a:r>
            <a:r>
              <a:rPr lang="ar-IQ" sz="2400" b="1" dirty="0" smtClean="0"/>
              <a:t>المثير </a:t>
            </a:r>
            <a:r>
              <a:rPr lang="ar-IQ" sz="2400" b="1" dirty="0"/>
              <a:t>الذي ارتبط باستجابة معززة أثناء عمليات الاشراط </a:t>
            </a:r>
            <a:r>
              <a:rPr lang="ar-IQ" sz="2400" b="1" dirty="0" smtClean="0"/>
              <a:t>يمكن </a:t>
            </a:r>
            <a:r>
              <a:rPr lang="ar-IQ" sz="2400" b="1" dirty="0"/>
              <a:t>أن يرتبط </a:t>
            </a:r>
            <a:r>
              <a:rPr lang="ar-IQ" sz="2400" b="1" dirty="0" smtClean="0"/>
              <a:t>بمجموعة </a:t>
            </a:r>
            <a:r>
              <a:rPr lang="ar-IQ" sz="2400" b="1" dirty="0"/>
              <a:t>استجابات أخرى، غري تلك المتضمنة بعملية التعزيز . </a:t>
            </a:r>
            <a:endParaRPr lang="ar-IQ" sz="2400" b="1" dirty="0" smtClean="0"/>
          </a:p>
          <a:p>
            <a:endParaRPr lang="ar-IQ" sz="2400" b="1" dirty="0" smtClean="0"/>
          </a:p>
          <a:p>
            <a:r>
              <a:rPr lang="ar-IQ" sz="2400" b="1" dirty="0" smtClean="0"/>
              <a:t>ج -تعميم المثير </a:t>
            </a:r>
            <a:r>
              <a:rPr lang="ar-IQ" sz="2400" b="1" dirty="0"/>
              <a:t>والاستجابة: ويحدث هذا النوع عندما ترتبط </a:t>
            </a:r>
            <a:r>
              <a:rPr lang="ar-IQ" sz="2400" b="1" dirty="0" smtClean="0"/>
              <a:t>مثيرات </a:t>
            </a:r>
            <a:r>
              <a:rPr lang="ar-IQ" sz="2400" b="1" dirty="0"/>
              <a:t>غري متضمنة بعملية الاشراط أو التعزيز الأصلي باستجابات أو </a:t>
            </a:r>
            <a:r>
              <a:rPr lang="ar-IQ" sz="2400" b="1" dirty="0" err="1"/>
              <a:t>ردات</a:t>
            </a:r>
            <a:r>
              <a:rPr lang="ar-IQ" sz="2400" b="1" dirty="0"/>
              <a:t> فعل هي أيضا غري متضمنة في التعزيز، ولكنها تقع ضمن منطقة متعلقة به </a:t>
            </a:r>
            <a:endParaRPr lang="en-US" sz="2400" b="1" dirty="0"/>
          </a:p>
        </p:txBody>
      </p:sp>
    </p:spTree>
    <p:extLst>
      <p:ext uri="{BB962C8B-B14F-4D97-AF65-F5344CB8AC3E}">
        <p14:creationId xmlns:p14="http://schemas.microsoft.com/office/powerpoint/2010/main" val="3390028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332656"/>
            <a:ext cx="8568952" cy="5386090"/>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rPr>
              <a:t>تاسعا : تنشط </a:t>
            </a:r>
            <a:r>
              <a:rPr lang="ar-IQ" sz="3600" b="1" dirty="0" err="1">
                <a:solidFill>
                  <a:srgbClr val="FF0000"/>
                </a:solidFill>
              </a:rPr>
              <a:t>السلوكات</a:t>
            </a:r>
            <a:r>
              <a:rPr lang="ar-IQ" sz="3600" b="1" dirty="0">
                <a:solidFill>
                  <a:srgbClr val="FF0000"/>
                </a:solidFill>
              </a:rPr>
              <a:t> المتعددة بفعل الدوافع . </a:t>
            </a:r>
            <a:endParaRPr lang="ar-IQ" sz="3600" b="1" dirty="0" smtClean="0">
              <a:solidFill>
                <a:srgbClr val="FF0000"/>
              </a:solidFill>
            </a:endParaRPr>
          </a:p>
          <a:p>
            <a:r>
              <a:rPr lang="ar-IQ" sz="2800" b="1" dirty="0" smtClean="0"/>
              <a:t>يرى </a:t>
            </a:r>
            <a:r>
              <a:rPr lang="ar-IQ" sz="2800" b="1" dirty="0"/>
              <a:t>هل أن الدوافع تعمل على إثارة السلوك وتنشيطه لأن الدافع يعكس الحاجة الكلية لدى العضوية. يرتبط كل دافع بحالة بيولوجية محددة تترافق </a:t>
            </a:r>
            <a:r>
              <a:rPr lang="ar-IQ" sz="2800" b="1" dirty="0" smtClean="0"/>
              <a:t>بتغيرات </a:t>
            </a:r>
            <a:r>
              <a:rPr lang="ar-IQ" sz="2800" b="1" dirty="0"/>
              <a:t>فسيولوجية معينة وتتطلب خفضا من نوع خاص. فعلى سبيل المثال الجوع يرتبط بنقص كمية السكر في الدم بسبب الحرمان من الطعام لفترة ما، وبذلك فإن خفض مثل هذه الحاجة يتطلب تناول الطعام . فالحاجات الفسيولوجية تتحول إلى حالة حافز (دافع) عندما تصبح ملحة ويتولد عن ذلك استجابة أو سلوك غالبا ما يوجه نحو </a:t>
            </a:r>
            <a:r>
              <a:rPr lang="ar-IQ" sz="2800" b="1" dirty="0" smtClean="0"/>
              <a:t>المثير </a:t>
            </a:r>
            <a:r>
              <a:rPr lang="ar-IQ" sz="2800" b="1" dirty="0"/>
              <a:t>الباعث الذي يخفض مثل هذا الدافع، </a:t>
            </a:r>
            <a:r>
              <a:rPr lang="ar-IQ" sz="2800" b="1" dirty="0" smtClean="0"/>
              <a:t>ويمثل المثير </a:t>
            </a:r>
            <a:r>
              <a:rPr lang="ar-IQ" sz="2800" b="1" dirty="0"/>
              <a:t>الباعث المعزز أ و المدعم الذي يعمل على خفض الدافع . </a:t>
            </a:r>
            <a:r>
              <a:rPr lang="ar-IQ" sz="2800" b="1" dirty="0" smtClean="0"/>
              <a:t>واعتمادا </a:t>
            </a:r>
            <a:r>
              <a:rPr lang="ar-IQ" sz="2800" b="1" dirty="0"/>
              <a:t>على ذلك، فإن المكافئة أو التعزيز التي تصلح لتقوية عاده معينة قد لا تصلح لتدعيم أخرى، والحوافز تعمل على خفض دافع معني (كالجوع مثلا) قد لا تنفع لخفض دافع آخر مثل </a:t>
            </a:r>
            <a:r>
              <a:rPr lang="ar-IQ" sz="2800" b="1" dirty="0" smtClean="0"/>
              <a:t>العطش. </a:t>
            </a:r>
            <a:endParaRPr lang="en-US" sz="2800" b="1" dirty="0"/>
          </a:p>
        </p:txBody>
      </p:sp>
    </p:spTree>
    <p:extLst>
      <p:ext uri="{BB962C8B-B14F-4D97-AF65-F5344CB8AC3E}">
        <p14:creationId xmlns:p14="http://schemas.microsoft.com/office/powerpoint/2010/main" val="4172653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0872" y="68089"/>
            <a:ext cx="8476872" cy="1200329"/>
          </a:xfrm>
          <a:prstGeom prst="rect">
            <a:avLst/>
          </a:prstGeom>
        </p:spPr>
        <p:style>
          <a:lnRef idx="3">
            <a:schemeClr val="lt1"/>
          </a:lnRef>
          <a:fillRef idx="1">
            <a:schemeClr val="accent5"/>
          </a:fillRef>
          <a:effectRef idx="1">
            <a:schemeClr val="accent5"/>
          </a:effectRef>
          <a:fontRef idx="minor">
            <a:schemeClr val="lt1"/>
          </a:fontRef>
        </p:style>
        <p:txBody>
          <a:bodyPr wrap="none">
            <a:spAutoFit/>
          </a:bodyPr>
          <a:lstStyle/>
          <a:p>
            <a:r>
              <a:rPr lang="ar-IQ" sz="3600" b="1" dirty="0">
                <a:solidFill>
                  <a:srgbClr val="FF0000"/>
                </a:solidFill>
              </a:rPr>
              <a:t>المفاهيم الأساسية في نظرية هل </a:t>
            </a:r>
            <a:r>
              <a:rPr lang="en-US" sz="3600" b="1" dirty="0">
                <a:solidFill>
                  <a:srgbClr val="FF0000"/>
                </a:solidFill>
              </a:rPr>
              <a:t>Concepts Basic: </a:t>
            </a:r>
            <a:r>
              <a:rPr lang="ar-IQ" sz="3600" b="1" dirty="0" smtClean="0">
                <a:solidFill>
                  <a:srgbClr val="FF0000"/>
                </a:solidFill>
              </a:rPr>
              <a:t>   </a:t>
            </a:r>
          </a:p>
          <a:p>
            <a:endParaRPr lang="en-US" sz="3600" b="1" dirty="0">
              <a:solidFill>
                <a:srgbClr val="FF0000"/>
              </a:solidFill>
            </a:endParaRPr>
          </a:p>
        </p:txBody>
      </p:sp>
      <p:sp>
        <p:nvSpPr>
          <p:cNvPr id="3" name="مستطيل 2"/>
          <p:cNvSpPr/>
          <p:nvPr/>
        </p:nvSpPr>
        <p:spPr>
          <a:xfrm>
            <a:off x="146336" y="908720"/>
            <a:ext cx="8856984" cy="5262979"/>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2800" b="1" dirty="0">
                <a:solidFill>
                  <a:srgbClr val="FF0000"/>
                </a:solidFill>
              </a:rPr>
              <a:t>أولا: العادة "</a:t>
            </a:r>
            <a:r>
              <a:rPr lang="en-US" sz="2800" b="1" dirty="0">
                <a:solidFill>
                  <a:srgbClr val="FF0000"/>
                </a:solidFill>
              </a:rPr>
              <a:t>Habit"</a:t>
            </a:r>
            <a:r>
              <a:rPr lang="en-US" sz="2800" b="1" dirty="0"/>
              <a:t> </a:t>
            </a:r>
            <a:r>
              <a:rPr lang="ar-IQ" sz="2800" b="1" dirty="0" smtClean="0"/>
              <a:t>  </a:t>
            </a:r>
          </a:p>
          <a:p>
            <a:r>
              <a:rPr lang="ar-IQ" sz="2800" b="1" dirty="0" err="1" smtClean="0"/>
              <a:t>متثل</a:t>
            </a:r>
            <a:r>
              <a:rPr lang="ar-IQ" sz="2800" b="1" dirty="0" smtClean="0"/>
              <a:t> </a:t>
            </a:r>
            <a:r>
              <a:rPr lang="ar-IQ" sz="2800" b="1" dirty="0"/>
              <a:t>العادة الوحدة الأساسية في نظرية هل، فهي تشري إلى رابطة مستقرة نسبيا بني </a:t>
            </a:r>
            <a:r>
              <a:rPr lang="ar-IQ" sz="2800" b="1" dirty="0" smtClean="0"/>
              <a:t>مثير </a:t>
            </a:r>
            <a:r>
              <a:rPr lang="ar-IQ" sz="2800" b="1" dirty="0"/>
              <a:t>واستجابة معززة. يرى هل أن الكائن الحي يتعلم عادات تستقر في حصيلته السلوكية بحيث يستخدمها في مثل مواقف تعلمها أو المواقف الأخرى </a:t>
            </a:r>
            <a:r>
              <a:rPr lang="ar-IQ" sz="2800" b="1" dirty="0" smtClean="0"/>
              <a:t>المماثلة </a:t>
            </a:r>
            <a:r>
              <a:rPr lang="ar-IQ" sz="2800" b="1" dirty="0"/>
              <a:t>لها. فالتعلم حسب وجهة نظر هل يتم من خلال تكوين اقتران </a:t>
            </a:r>
            <a:r>
              <a:rPr lang="ar-IQ" sz="2800" b="1" dirty="0" smtClean="0"/>
              <a:t>بين مثير واستجابة </a:t>
            </a:r>
            <a:r>
              <a:rPr lang="ar-IQ" sz="2800" b="1" dirty="0"/>
              <a:t>ما بوجود التعزيز أو المكافأة ، ويرى هل أن التدريب أو </a:t>
            </a:r>
            <a:r>
              <a:rPr lang="ar-IQ" sz="2800" b="1" dirty="0" smtClean="0"/>
              <a:t>ممارسة </a:t>
            </a:r>
            <a:r>
              <a:rPr lang="ar-IQ" sz="2800" b="1" dirty="0"/>
              <a:t>العادة </a:t>
            </a:r>
            <a:r>
              <a:rPr lang="ar-IQ" sz="2800" b="1" dirty="0" smtClean="0"/>
              <a:t>غير </a:t>
            </a:r>
            <a:r>
              <a:rPr lang="ar-IQ" sz="2800" b="1" dirty="0"/>
              <a:t>كاف لزيادة قوتها ويتوقف دور التدريب في زيادة قوة العادة، على وجود المكافأة أو التعزيز، حيث أن قوة العادة هي دالة لعدد مرات التعزيز على اعتبار ثبات العوامل الأخرى . فالتدريب يؤثر في قوة العادة فقط بوجود المكافأة أو التعزيز، وأن المحاولات الأولى من التدريب ينتج عنها زيادة </a:t>
            </a:r>
            <a:r>
              <a:rPr lang="ar-IQ" sz="2800" b="1" dirty="0" smtClean="0"/>
              <a:t>كبيرة </a:t>
            </a:r>
            <a:r>
              <a:rPr lang="ar-IQ" sz="2800" b="1" dirty="0"/>
              <a:t>في قوة العادة، ومع التقدم في عمليات التدريب، فإن المحاولات اللاحقة تضيف زيادة أقل في قوة مثل هذه </a:t>
            </a:r>
            <a:r>
              <a:rPr lang="ar-IQ" sz="2800" b="1" dirty="0" smtClean="0"/>
              <a:t>العادة.</a:t>
            </a:r>
            <a:endParaRPr lang="en-US" sz="2800" b="1" dirty="0"/>
          </a:p>
        </p:txBody>
      </p:sp>
    </p:spTree>
    <p:extLst>
      <p:ext uri="{BB962C8B-B14F-4D97-AF65-F5344CB8AC3E}">
        <p14:creationId xmlns:p14="http://schemas.microsoft.com/office/powerpoint/2010/main" val="3216254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2"/>
            <a:ext cx="8856984" cy="6555641"/>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rPr>
              <a:t>ثانيا: الدافع الحافز </a:t>
            </a:r>
            <a:r>
              <a:rPr lang="en-US" sz="3600" b="1" dirty="0" smtClean="0">
                <a:solidFill>
                  <a:srgbClr val="FF0000"/>
                </a:solidFill>
              </a:rPr>
              <a:t>Drive</a:t>
            </a:r>
            <a:r>
              <a:rPr lang="en-US" sz="3600" b="1" dirty="0">
                <a:solidFill>
                  <a:srgbClr val="FF0000"/>
                </a:solidFill>
              </a:rPr>
              <a:t>" </a:t>
            </a:r>
            <a:r>
              <a:rPr lang="ar-IQ" sz="3600" b="1" dirty="0">
                <a:solidFill>
                  <a:srgbClr val="FF0000"/>
                </a:solidFill>
              </a:rPr>
              <a:t>"</a:t>
            </a:r>
            <a:endParaRPr lang="ar-IQ" sz="3600" b="1" dirty="0" smtClean="0">
              <a:solidFill>
                <a:srgbClr val="FF0000"/>
              </a:solidFill>
            </a:endParaRPr>
          </a:p>
          <a:p>
            <a:r>
              <a:rPr lang="ar-IQ" sz="3200" b="1" dirty="0" smtClean="0"/>
              <a:t>يشري </a:t>
            </a:r>
            <a:r>
              <a:rPr lang="ar-IQ" sz="3200" b="1" dirty="0"/>
              <a:t>مفهوم الدافع إلى الحاجات البيولوجية الأولية لدى الكائن الحي وتشمل الحوافز الرئيسية مثل الجوع والعطش والحفاظ على درجة الجسم والتنفس، والتخلص من الفضلات والنوم والراحة والنشاط والجامع والتخلص من الأمل والأمومة والرعاية وغريها. يرى هل أن مثل هذه الدوافع هي المحركات الأساسية للتعلم والسلوك، إذ أن الحرمان منها يدفع الكائن الحي إلى توليد السلوك المناسب وينجم عن مثل هذه الدوافع حالة حفز كلية خاصة لدى الكائن الحي، تختلف من دافع إلى آخر، وتسمى حالة الحفز هذه </a:t>
            </a:r>
            <a:r>
              <a:rPr lang="ar-IQ" sz="3200" b="1" dirty="0" smtClean="0"/>
              <a:t>بالمثير </a:t>
            </a:r>
            <a:r>
              <a:rPr lang="ar-IQ" sz="3200" b="1" dirty="0"/>
              <a:t>الحافز، وهو </a:t>
            </a:r>
            <a:r>
              <a:rPr lang="ar-IQ" sz="3200" b="1" dirty="0" smtClean="0"/>
              <a:t>بمثابة </a:t>
            </a:r>
            <a:r>
              <a:rPr lang="ar-IQ" sz="3200" b="1" dirty="0"/>
              <a:t>المكون الحقيقي للدافع. فعلى سبيل المثال، وجود الطعام في حال الجوع يعد </a:t>
            </a:r>
            <a:r>
              <a:rPr lang="ar-IQ" sz="3200" b="1" dirty="0" smtClean="0"/>
              <a:t>مثيرا </a:t>
            </a:r>
            <a:r>
              <a:rPr lang="ar-IQ" sz="3200" b="1" dirty="0"/>
              <a:t>حافزا </a:t>
            </a:r>
            <a:r>
              <a:rPr lang="ar-IQ" sz="3200" b="1" dirty="0" smtClean="0"/>
              <a:t>ملائما </a:t>
            </a:r>
            <a:r>
              <a:rPr lang="ar-IQ" sz="3200" b="1" dirty="0"/>
              <a:t>لهذا الدافع، في حني تعزيز الجوع في حالة العطش لا يعد </a:t>
            </a:r>
            <a:r>
              <a:rPr lang="ar-IQ" sz="3200" b="1" dirty="0" smtClean="0"/>
              <a:t>مثيرا </a:t>
            </a:r>
            <a:r>
              <a:rPr lang="ar-IQ" sz="3200" b="1" dirty="0"/>
              <a:t>حافزا مناسبا </a:t>
            </a:r>
            <a:endParaRPr lang="en-US" sz="3200" b="1" dirty="0"/>
          </a:p>
        </p:txBody>
      </p:sp>
    </p:spTree>
    <p:extLst>
      <p:ext uri="{BB962C8B-B14F-4D97-AF65-F5344CB8AC3E}">
        <p14:creationId xmlns:p14="http://schemas.microsoft.com/office/powerpoint/2010/main" val="12124218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848" y="159023"/>
            <a:ext cx="9036496" cy="923330"/>
          </a:xfrm>
          <a:prstGeom prst="rect">
            <a:avLst/>
          </a:prstGeom>
        </p:spPr>
        <p:txBody>
          <a:bodyPr wrap="square">
            <a:spAutoFit/>
          </a:bodyPr>
          <a:lstStyle/>
          <a:p>
            <a:r>
              <a:rPr lang="ar-IQ" dirty="0" smtClean="0">
                <a:solidFill>
                  <a:srgbClr val="000000"/>
                </a:solidFill>
                <a:latin typeface="Georgia"/>
                <a:ea typeface="Times New Roman"/>
                <a:cs typeface="Times New Roman"/>
              </a:rPr>
              <a:t>   - الفرق بين الحافز والدافع :</a:t>
            </a:r>
            <a:r>
              <a:rPr lang="ar-SA" dirty="0" smtClean="0">
                <a:solidFill>
                  <a:srgbClr val="000000"/>
                </a:solidFill>
                <a:latin typeface="Georgia"/>
                <a:ea typeface="Times New Roman"/>
                <a:cs typeface="Times New Roman"/>
              </a:rPr>
              <a:t>قد </a:t>
            </a:r>
            <a:r>
              <a:rPr lang="ar-SA" dirty="0">
                <a:solidFill>
                  <a:srgbClr val="000000"/>
                </a:solidFill>
                <a:latin typeface="Georgia"/>
                <a:ea typeface="Times New Roman"/>
                <a:cs typeface="Times New Roman"/>
              </a:rPr>
              <a:t>يتساوى عدد من الأفراد في المهارات والخبرات والقدرات لإنجاز عمل معين، إلا أنه قد يوجد بينهم تفاوت في مستوى الأداء ، بسبب تفاوتهم في درجة الرغبة والحماس لإنجاز العمل المناط بهم، وهذه الرغبة أو الحماس هو ما يطلق عليه </a:t>
            </a:r>
            <a:r>
              <a:rPr lang="ar-SA" dirty="0" smtClean="0">
                <a:solidFill>
                  <a:srgbClr val="000000"/>
                </a:solidFill>
                <a:latin typeface="Georgia"/>
                <a:ea typeface="Times New Roman"/>
                <a:cs typeface="Times New Roman"/>
              </a:rPr>
              <a:t>بالدافع</a:t>
            </a:r>
            <a:r>
              <a:rPr lang="ar-IQ" dirty="0" smtClean="0">
                <a:solidFill>
                  <a:srgbClr val="000000"/>
                </a:solidFill>
                <a:latin typeface="Georgia"/>
                <a:ea typeface="Times New Roman"/>
                <a:cs typeface="Times New Roman"/>
              </a:rPr>
              <a:t>.</a:t>
            </a:r>
            <a:endParaRPr lang="en-US" dirty="0"/>
          </a:p>
        </p:txBody>
      </p:sp>
      <p:graphicFrame>
        <p:nvGraphicFramePr>
          <p:cNvPr id="4" name="جدول 3"/>
          <p:cNvGraphicFramePr>
            <a:graphicFrameLocks noGrp="1"/>
          </p:cNvGraphicFramePr>
          <p:nvPr>
            <p:extLst>
              <p:ext uri="{D42A27DB-BD31-4B8C-83A1-F6EECF244321}">
                <p14:modId xmlns:p14="http://schemas.microsoft.com/office/powerpoint/2010/main" val="3033833274"/>
              </p:ext>
            </p:extLst>
          </p:nvPr>
        </p:nvGraphicFramePr>
        <p:xfrm>
          <a:off x="251519" y="1124744"/>
          <a:ext cx="8640961" cy="5614028"/>
        </p:xfrm>
        <a:graphic>
          <a:graphicData uri="http://schemas.openxmlformats.org/drawingml/2006/table">
            <a:tbl>
              <a:tblPr firstRow="1" bandRow="1">
                <a:tableStyleId>{93296810-A885-4BE3-A3E7-6D5BEEA58F35}</a:tableStyleId>
              </a:tblPr>
              <a:tblGrid>
                <a:gridCol w="4247728"/>
                <a:gridCol w="4144599"/>
                <a:gridCol w="248634"/>
              </a:tblGrid>
              <a:tr h="504056">
                <a:tc>
                  <a:txBody>
                    <a:bodyPr/>
                    <a:lstStyle/>
                    <a:p>
                      <a:pPr algn="ctr"/>
                      <a:r>
                        <a:rPr lang="ar-IQ" sz="2400" b="0" dirty="0" smtClean="0"/>
                        <a:t>الحوافز </a:t>
                      </a:r>
                      <a:endParaRPr lang="en-US" sz="2400" b="0" dirty="0"/>
                    </a:p>
                  </a:txBody>
                  <a:tcPr/>
                </a:tc>
                <a:tc>
                  <a:txBody>
                    <a:bodyPr/>
                    <a:lstStyle/>
                    <a:p>
                      <a:pPr algn="ctr"/>
                      <a:r>
                        <a:rPr lang="ar-IQ" sz="2400" b="0" dirty="0" smtClean="0"/>
                        <a:t>الدوافع </a:t>
                      </a:r>
                      <a:endParaRPr lang="en-US" sz="2400" b="0" dirty="0"/>
                    </a:p>
                  </a:txBody>
                  <a:tcPr/>
                </a:tc>
                <a:tc>
                  <a:txBody>
                    <a:bodyPr/>
                    <a:lstStyle/>
                    <a:p>
                      <a:r>
                        <a:rPr lang="ar-IQ" dirty="0" smtClean="0"/>
                        <a:t>ت</a:t>
                      </a:r>
                      <a:endParaRPr lang="en-US" dirty="0"/>
                    </a:p>
                  </a:txBody>
                  <a:tcPr/>
                </a:tc>
              </a:tr>
              <a:tr h="370840">
                <a:tc>
                  <a:txBody>
                    <a:bodyPr/>
                    <a:lstStyle/>
                    <a:p>
                      <a:pPr algn="r" fontAlgn="base">
                        <a:lnSpc>
                          <a:spcPct val="115000"/>
                        </a:lnSpc>
                        <a:spcAft>
                          <a:spcPts val="1500"/>
                        </a:spcAft>
                      </a:pPr>
                      <a:r>
                        <a:rPr lang="ar-SA" sz="2000" b="1" dirty="0" smtClean="0">
                          <a:solidFill>
                            <a:srgbClr val="000000"/>
                          </a:solidFill>
                          <a:effectLst/>
                          <a:latin typeface="Georgia"/>
                          <a:ea typeface="Times New Roman"/>
                          <a:cs typeface="Times New Roman"/>
                        </a:rPr>
                        <a:t>فهي عبارة عن المؤثرات الخارجية (مثل الكفاءة ، الترقية، رسالة شكر…) التي تدفع الفرد نحو بذل جهد أكبر في عمله، بعبارة أخرى يمكن القول أن الحوافز هي مجموعة من العوامل والأساليب التي تستخدم للتأثير في سلوك الأفراد العاملين، وتحثهم على بذل جهد أكبر وزيادة الأداء كماً ونوعاً، بهدف تحقيق أهداف المنظمة، وإشباع حاجات الأفراد ذاتهم</a:t>
                      </a:r>
                      <a:r>
                        <a:rPr lang="en-US" sz="2000" b="1" dirty="0" smtClean="0">
                          <a:solidFill>
                            <a:srgbClr val="000000"/>
                          </a:solidFill>
                          <a:effectLst/>
                          <a:latin typeface="Georgia"/>
                          <a:ea typeface="Times New Roman"/>
                          <a:cs typeface="Times New Roman"/>
                        </a:rPr>
                        <a:t>.</a:t>
                      </a:r>
                      <a:endParaRPr lang="en-US" sz="2000" b="1" dirty="0" smtClean="0">
                        <a:effectLst/>
                        <a:latin typeface="+mn-lt"/>
                        <a:ea typeface="Calibri"/>
                        <a:cs typeface="Arial"/>
                      </a:endParaRPr>
                    </a:p>
                    <a:p>
                      <a:r>
                        <a:rPr lang="ar-SA" sz="2000" b="1" dirty="0" smtClean="0">
                          <a:solidFill>
                            <a:srgbClr val="000000"/>
                          </a:solidFill>
                          <a:effectLst/>
                          <a:latin typeface="Georgia"/>
                          <a:ea typeface="Times New Roman"/>
                          <a:cs typeface="Times New Roman"/>
                        </a:rPr>
                        <a:t>وهكذا فإن الحوافز عبارة عن فرصة توفرها المنظمة أمام الفرد لتثير بها رغبته، وتخلق لديه الدافع للحصول عليها، وإشباع حاجة يشعر بها، ويريد إشباعها، لتحقيق أداء أفضل</a:t>
                      </a:r>
                      <a:endParaRPr lang="en-US" sz="2000" b="1" dirty="0"/>
                    </a:p>
                  </a:txBody>
                  <a:tcPr/>
                </a:tc>
                <a:tc>
                  <a:txBody>
                    <a:bodyPr/>
                    <a:lstStyle/>
                    <a:p>
                      <a:pPr algn="r" fontAlgn="base">
                        <a:lnSpc>
                          <a:spcPct val="115000"/>
                        </a:lnSpc>
                        <a:spcAft>
                          <a:spcPts val="1500"/>
                        </a:spcAft>
                      </a:pPr>
                      <a:r>
                        <a:rPr lang="ar-SA" sz="1800" b="1" dirty="0" smtClean="0">
                          <a:solidFill>
                            <a:srgbClr val="000000"/>
                          </a:solidFill>
                          <a:effectLst/>
                          <a:latin typeface="Georgia"/>
                          <a:ea typeface="Times New Roman"/>
                          <a:cs typeface="Times New Roman"/>
                        </a:rPr>
                        <a:t>هو عبارة عن قوة داخلية لدى الإنسان توجهه للتصرف من أجل إشباع حاجة معينة لديه، حيث أن عدم إشباعها يحدث بداخله توتراً معيناً، فالدافع عبارة عن تعبير نفسي داخلي لإشباع حاجات الفرد</a:t>
                      </a:r>
                      <a:r>
                        <a:rPr lang="en-US" sz="1800" b="1" dirty="0" smtClean="0">
                          <a:solidFill>
                            <a:srgbClr val="000000"/>
                          </a:solidFill>
                          <a:effectLst/>
                          <a:latin typeface="Georgia"/>
                          <a:ea typeface="Times New Roman"/>
                          <a:cs typeface="Times New Roman"/>
                        </a:rPr>
                        <a:t> .</a:t>
                      </a:r>
                      <a:endParaRPr lang="en-US" sz="1800" b="1" dirty="0" smtClean="0">
                        <a:effectLst/>
                        <a:latin typeface="+mn-lt"/>
                        <a:ea typeface="Calibri"/>
                        <a:cs typeface="Arial"/>
                      </a:endParaRPr>
                    </a:p>
                    <a:p>
                      <a:r>
                        <a:rPr lang="ar-SA" sz="1800" b="1" dirty="0" smtClean="0">
                          <a:solidFill>
                            <a:srgbClr val="000000"/>
                          </a:solidFill>
                          <a:effectLst/>
                          <a:latin typeface="Georgia"/>
                          <a:ea typeface="Times New Roman"/>
                          <a:cs typeface="Times New Roman"/>
                        </a:rPr>
                        <a:t>لذلك يمكن القول أن وراء كل دافع حاجة غير مشبعة، وأن الحاجة غير المشبعة</a:t>
                      </a:r>
                      <a:r>
                        <a:rPr lang="en-US" sz="1800" b="1" dirty="0" smtClean="0">
                          <a:solidFill>
                            <a:srgbClr val="000000"/>
                          </a:solidFill>
                          <a:effectLst/>
                          <a:latin typeface="Georgia"/>
                          <a:ea typeface="Times New Roman"/>
                          <a:cs typeface="Times New Roman"/>
                        </a:rPr>
                        <a:t> (Unsatisfied-Need) </a:t>
                      </a:r>
                      <a:r>
                        <a:rPr lang="ar-SA" sz="1800" b="1" dirty="0" smtClean="0">
                          <a:solidFill>
                            <a:srgbClr val="000000"/>
                          </a:solidFill>
                          <a:effectLst/>
                          <a:latin typeface="Georgia"/>
                          <a:ea typeface="Times New Roman"/>
                          <a:cs typeface="Times New Roman"/>
                        </a:rPr>
                        <a:t>تخلق حالة من التوتر أو عدم التوازن لدى الفرد، وهذه الحالة تثير دوافع أو بواعث داخل الفرد</a:t>
                      </a:r>
                      <a:r>
                        <a:rPr lang="en-US" sz="1800" b="1" dirty="0" smtClean="0">
                          <a:solidFill>
                            <a:srgbClr val="000000"/>
                          </a:solidFill>
                          <a:effectLst/>
                          <a:latin typeface="Georgia"/>
                          <a:ea typeface="Times New Roman"/>
                          <a:cs typeface="Times New Roman"/>
                        </a:rPr>
                        <a:t> (Drive)</a:t>
                      </a:r>
                      <a:r>
                        <a:rPr lang="ar-SA" sz="1800" b="1" dirty="0" smtClean="0">
                          <a:solidFill>
                            <a:srgbClr val="000000"/>
                          </a:solidFill>
                          <a:effectLst/>
                          <a:latin typeface="Georgia"/>
                          <a:ea typeface="Times New Roman"/>
                          <a:cs typeface="Times New Roman"/>
                        </a:rPr>
                        <a:t>، وهذه البواعث ينتج عنها بحث الفرد عن سلوك لإنجاز أهداف معينة، إذا حققها فهي تشبع حاجاته وتؤدي إلى تقليل التوتر لديه، فمثلاً شعور شخص بالجوع (الجوع هنا حاجة غير مشبعة أي منبه) يخلق حالة من التوتر لديه، هذه الحالة تحركه أو تدفعه (دافع / طاقة داخلية) للبحث عن الطعام (سلوك البحث)، وإذا حصل على الطعام (إنجاز الهدف) وتناوله يشبع جوعه (إشباع الحاجة)، والذي يؤدي بدوره إلى تخفيف التوتر لديه</a:t>
                      </a:r>
                      <a:endParaRPr lang="en-US" sz="1800" b="1"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184372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7288" y="1196752"/>
            <a:ext cx="8784976" cy="3600986"/>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rPr>
              <a:t>ثالثا: الحوافز الثانوية "</a:t>
            </a:r>
            <a:r>
              <a:rPr lang="en-US" sz="3600" b="1" dirty="0">
                <a:solidFill>
                  <a:srgbClr val="FF0000"/>
                </a:solidFill>
              </a:rPr>
              <a:t>Drives Secondary" </a:t>
            </a:r>
            <a:endParaRPr lang="ar-IQ" sz="3600" b="1" dirty="0" smtClean="0">
              <a:solidFill>
                <a:srgbClr val="FF0000"/>
              </a:solidFill>
            </a:endParaRPr>
          </a:p>
          <a:p>
            <a:pPr algn="just"/>
            <a:r>
              <a:rPr lang="ar-IQ" sz="3200" b="1" dirty="0" smtClean="0"/>
              <a:t>وهي </a:t>
            </a:r>
            <a:r>
              <a:rPr lang="ar-IQ" sz="3200" b="1" dirty="0"/>
              <a:t>مجموعة </a:t>
            </a:r>
            <a:r>
              <a:rPr lang="ar-IQ" sz="3200" b="1" dirty="0" smtClean="0"/>
              <a:t>المثيرات </a:t>
            </a:r>
            <a:r>
              <a:rPr lang="ar-IQ" sz="3200" b="1" dirty="0"/>
              <a:t>المحايدة بالأصل التي يتزامن حدوثها أو وجودها مع الحوافز الأولية بحيث تصبح مثل هذه </a:t>
            </a:r>
            <a:r>
              <a:rPr lang="ar-IQ" sz="3200" b="1" dirty="0" smtClean="0"/>
              <a:t>المثيرات </a:t>
            </a:r>
            <a:r>
              <a:rPr lang="ar-IQ" sz="3200" b="1" dirty="0"/>
              <a:t>نتيجة لهذا الاقتران قادرة على توليد السلوك الذي تحدثه الحوافز الأولية. فعلى سبيل المثال، إذا تزامن حدوث مثري ما مع الجوع، فيمكن لهذا </a:t>
            </a:r>
            <a:r>
              <a:rPr lang="ar-IQ" sz="3200" b="1" dirty="0" smtClean="0"/>
              <a:t>المثير </a:t>
            </a:r>
            <a:r>
              <a:rPr lang="ar-IQ" sz="3200" b="1" dirty="0"/>
              <a:t>توليد سلوك البحث عن الطعام في المناسبات التي يتعرض فيها الكائن الحي لمثل هذا </a:t>
            </a:r>
            <a:r>
              <a:rPr lang="ar-IQ" sz="3200" b="1" dirty="0" smtClean="0"/>
              <a:t>المثير</a:t>
            </a:r>
            <a:endParaRPr lang="en-US" sz="3200" b="1" dirty="0"/>
          </a:p>
        </p:txBody>
      </p:sp>
    </p:spTree>
    <p:extLst>
      <p:ext uri="{BB962C8B-B14F-4D97-AF65-F5344CB8AC3E}">
        <p14:creationId xmlns:p14="http://schemas.microsoft.com/office/powerpoint/2010/main" val="449381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188640"/>
            <a:ext cx="8208912" cy="5324535"/>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rPr>
              <a:t>رابعا: الباعث "</a:t>
            </a:r>
            <a:r>
              <a:rPr lang="en-US" sz="3600" b="1" dirty="0">
                <a:solidFill>
                  <a:srgbClr val="FF0000"/>
                </a:solidFill>
              </a:rPr>
              <a:t>Incentive"</a:t>
            </a:r>
            <a:r>
              <a:rPr lang="en-US" dirty="0"/>
              <a:t> </a:t>
            </a:r>
            <a:r>
              <a:rPr lang="ar-IQ" dirty="0" smtClean="0"/>
              <a:t> </a:t>
            </a:r>
          </a:p>
          <a:p>
            <a:r>
              <a:rPr lang="ar-IQ" sz="2400" b="1" dirty="0" smtClean="0"/>
              <a:t>يشري </a:t>
            </a:r>
            <a:r>
              <a:rPr lang="ar-IQ" sz="2400" b="1" dirty="0"/>
              <a:t>الباعث بالمفهوم العام إلى الأشياء الخارجية التي ترتبط بإشباع الدوافع أو الحوافز، فهي </a:t>
            </a:r>
            <a:r>
              <a:rPr lang="ar-IQ" sz="2400" b="1" dirty="0" smtClean="0"/>
              <a:t>بمثابة </a:t>
            </a:r>
            <a:r>
              <a:rPr lang="ar-IQ" sz="2400" b="1" dirty="0"/>
              <a:t>المعززات أو المكافآت المختلفة التي ترتبط بالدوافع مثل الطعام والشراب والدفء وغريها. أما في نظرية هل فيشري الباعث إلى كمية التعزيز أو التدعيم الذي يتم الحصول عليه، ومثل هذه الكمية من التعزيز لا تؤثر على نحو مباشر في قوة العادة، ولكنها تؤثر في مستوى الدافعية للأداء والسلوك، إذ أنها تؤثر في السلوك من خلال تغيري مستوى الدافعية لدى الكائن </a:t>
            </a:r>
            <a:r>
              <a:rPr lang="ar-IQ" sz="2400" b="1" dirty="0" smtClean="0"/>
              <a:t>الحي.</a:t>
            </a:r>
          </a:p>
          <a:p>
            <a:r>
              <a:rPr lang="ar-IQ" sz="3200" b="1" dirty="0" smtClean="0">
                <a:solidFill>
                  <a:srgbClr val="FF0000"/>
                </a:solidFill>
              </a:rPr>
              <a:t>خامسا</a:t>
            </a:r>
            <a:r>
              <a:rPr lang="ar-IQ" sz="3200" b="1" dirty="0">
                <a:solidFill>
                  <a:srgbClr val="FF0000"/>
                </a:solidFill>
              </a:rPr>
              <a:t>: دينامية شدة </a:t>
            </a:r>
            <a:r>
              <a:rPr lang="ar-IQ" sz="3200" b="1" dirty="0" smtClean="0">
                <a:solidFill>
                  <a:srgbClr val="FF0000"/>
                </a:solidFill>
              </a:rPr>
              <a:t>المثير </a:t>
            </a:r>
            <a:r>
              <a:rPr lang="en-US" sz="3200" b="1" dirty="0" smtClean="0">
                <a:solidFill>
                  <a:srgbClr val="FF0000"/>
                </a:solidFill>
              </a:rPr>
              <a:t>Dynamism </a:t>
            </a:r>
            <a:r>
              <a:rPr lang="en-US" sz="3200" b="1" dirty="0">
                <a:solidFill>
                  <a:srgbClr val="FF0000"/>
                </a:solidFill>
              </a:rPr>
              <a:t>Intensity - Stimulus"</a:t>
            </a:r>
            <a:r>
              <a:rPr lang="en-US" dirty="0"/>
              <a:t> </a:t>
            </a:r>
            <a:r>
              <a:rPr lang="ar-IQ" dirty="0" smtClean="0"/>
              <a:t> </a:t>
            </a:r>
          </a:p>
          <a:p>
            <a:r>
              <a:rPr lang="ar-IQ" sz="2400" b="1" dirty="0" smtClean="0"/>
              <a:t>يشري </a:t>
            </a:r>
            <a:r>
              <a:rPr lang="ar-IQ" sz="2400" b="1" dirty="0"/>
              <a:t>هذا المفهوم إلى أن </a:t>
            </a:r>
            <a:r>
              <a:rPr lang="ar-IQ" sz="2400" b="1" dirty="0" smtClean="0"/>
              <a:t>المثير </a:t>
            </a:r>
            <a:r>
              <a:rPr lang="ar-IQ" sz="2400" b="1" dirty="0"/>
              <a:t>الأقوى في الموقف الأشراطي يعمل على استثارة استجابة قوية. وهذا بالطبع يعني أن الموقف </a:t>
            </a:r>
            <a:r>
              <a:rPr lang="ar-IQ" sz="2400" b="1" dirty="0" err="1"/>
              <a:t>الاشراطي</a:t>
            </a:r>
            <a:r>
              <a:rPr lang="ar-IQ" sz="2400" b="1" dirty="0"/>
              <a:t> لا يتضمن </a:t>
            </a:r>
            <a:r>
              <a:rPr lang="ar-IQ" sz="2400" b="1" dirty="0" smtClean="0"/>
              <a:t>مثيرا </a:t>
            </a:r>
            <a:r>
              <a:rPr lang="ar-IQ" sz="2400" b="1" dirty="0"/>
              <a:t>واحدا فقط </a:t>
            </a:r>
            <a:r>
              <a:rPr lang="ar-IQ" sz="2400" b="1" dirty="0" smtClean="0"/>
              <a:t>وإنما </a:t>
            </a:r>
            <a:r>
              <a:rPr lang="ar-IQ" sz="2400" b="1" dirty="0"/>
              <a:t>مجموعة من </a:t>
            </a:r>
            <a:r>
              <a:rPr lang="ar-IQ" sz="2400" b="1" dirty="0" smtClean="0"/>
              <a:t>المثيرات </a:t>
            </a:r>
            <a:r>
              <a:rPr lang="ar-IQ" sz="2400" b="1" dirty="0"/>
              <a:t>بحيث يستجر </a:t>
            </a:r>
            <a:r>
              <a:rPr lang="ar-IQ" sz="2400" b="1" dirty="0" smtClean="0"/>
              <a:t>المثير </a:t>
            </a:r>
            <a:r>
              <a:rPr lang="ar-IQ" sz="2400" b="1" dirty="0"/>
              <a:t>الأقوى في هذا الموقف استجابة أقوى </a:t>
            </a:r>
            <a:endParaRPr lang="en-US" sz="2400" b="1" dirty="0"/>
          </a:p>
        </p:txBody>
      </p:sp>
    </p:spTree>
    <p:extLst>
      <p:ext uri="{BB962C8B-B14F-4D97-AF65-F5344CB8AC3E}">
        <p14:creationId xmlns:p14="http://schemas.microsoft.com/office/powerpoint/2010/main" val="2892385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3224" y="332656"/>
            <a:ext cx="8424936" cy="563231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ar-IQ" sz="3600" b="1" dirty="0">
                <a:solidFill>
                  <a:srgbClr val="FF0000"/>
                </a:solidFill>
                <a:latin typeface="droid-naskh"/>
              </a:rPr>
              <a:t>نشأة حياة كلارك ليونارد هال: </a:t>
            </a:r>
            <a:endParaRPr lang="ar-IQ" sz="3600" b="1" dirty="0" smtClean="0">
              <a:solidFill>
                <a:srgbClr val="FF0000"/>
              </a:solidFill>
              <a:latin typeface="droid-naskh"/>
            </a:endParaRPr>
          </a:p>
          <a:p>
            <a:r>
              <a:rPr lang="ar-IQ" sz="3200" b="1" dirty="0" smtClean="0">
                <a:solidFill>
                  <a:srgbClr val="2C2F34"/>
                </a:solidFill>
                <a:latin typeface="droid-naskh"/>
              </a:rPr>
              <a:t>كلارك </a:t>
            </a:r>
            <a:r>
              <a:rPr lang="ar-IQ" sz="3200" b="1" dirty="0">
                <a:solidFill>
                  <a:srgbClr val="2C2F34"/>
                </a:solidFill>
                <a:latin typeface="droid-naskh"/>
              </a:rPr>
              <a:t>ليونارد هال “اسمه </a:t>
            </a:r>
            <a:r>
              <a:rPr lang="ar-IQ" sz="3200" b="1" dirty="0" err="1">
                <a:solidFill>
                  <a:srgbClr val="2C2F34"/>
                </a:solidFill>
                <a:latin typeface="droid-naskh"/>
              </a:rPr>
              <a:t>بالانجليزية</a:t>
            </a:r>
            <a:r>
              <a:rPr lang="ar-IQ" sz="3200" b="1" dirty="0">
                <a:solidFill>
                  <a:srgbClr val="2C2F34"/>
                </a:solidFill>
                <a:latin typeface="droid-naskh"/>
              </a:rPr>
              <a:t>: </a:t>
            </a:r>
            <a:r>
              <a:rPr lang="en-US" sz="3200" b="1" dirty="0">
                <a:solidFill>
                  <a:srgbClr val="2C2F34"/>
                </a:solidFill>
                <a:latin typeface="droid-naskh"/>
              </a:rPr>
              <a:t>Clark Leonard Hull” </a:t>
            </a:r>
            <a:r>
              <a:rPr lang="ar-IQ" sz="3200" b="1" dirty="0">
                <a:solidFill>
                  <a:srgbClr val="2C2F34"/>
                </a:solidFill>
                <a:latin typeface="droid-naskh"/>
              </a:rPr>
              <a:t>كان عالمًا نفسيًا أمريكيًا مؤثرًا حاول شرح التعلم والتحفيز من خلال قوانين السلوك العلمي. اشتهر كلارك هيل بمناقشاته مع إدوارد سي تولمان، وعمله في نظرية التحفيز. وُلد هال في أكرون في غرب نيويورك. درس الرياضيات والفيزياء والكيمياء ، وفي الوقت نفسه خطط ليصبح مهندسًا ، ولكن عندما قرأ أعمال واطسون </a:t>
            </a:r>
            <a:r>
              <a:rPr lang="ar-IQ" sz="3200" b="1" dirty="0" err="1">
                <a:solidFill>
                  <a:srgbClr val="2C2F34"/>
                </a:solidFill>
                <a:latin typeface="droid-naskh"/>
              </a:rPr>
              <a:t>وبافلوف</a:t>
            </a:r>
            <a:r>
              <a:rPr lang="ar-IQ" sz="3200" b="1" dirty="0">
                <a:solidFill>
                  <a:srgbClr val="2C2F34"/>
                </a:solidFill>
                <a:latin typeface="droid-naskh"/>
              </a:rPr>
              <a:t>، فرفض الاتجاه الهندسي واتجه إلى علم النفس والفلسفة فحصل على درجة البكالوريوس ودرجة الماجستير من جامعة ميشيغان.</a:t>
            </a:r>
            <a:r>
              <a:rPr lang="ar-IQ" dirty="0"/>
              <a:t/>
            </a:r>
            <a:br>
              <a:rPr lang="ar-IQ" dirty="0"/>
            </a:br>
            <a:r>
              <a:rPr lang="ar-IQ" dirty="0"/>
              <a:t/>
            </a:r>
            <a:br>
              <a:rPr lang="ar-IQ" dirty="0"/>
            </a:br>
            <a:r>
              <a:rPr lang="en-US" dirty="0" smtClean="0">
                <a:solidFill>
                  <a:srgbClr val="333333"/>
                </a:solidFill>
                <a:latin typeface="droid-naskh"/>
                <a:hlinkClick r:id="rId2"/>
              </a:rPr>
              <a:t>https</a:t>
            </a:r>
            <a:r>
              <a:rPr lang="en-US" dirty="0">
                <a:solidFill>
                  <a:srgbClr val="333333"/>
                </a:solidFill>
                <a:latin typeface="droid-naskh"/>
                <a:hlinkClick r:id="rId2"/>
              </a:rPr>
              <a:t>://e3arabi.com/?p=583519</a:t>
            </a:r>
            <a:endParaRPr lang="en-US" dirty="0"/>
          </a:p>
        </p:txBody>
      </p:sp>
    </p:spTree>
    <p:extLst>
      <p:ext uri="{BB962C8B-B14F-4D97-AF65-F5344CB8AC3E}">
        <p14:creationId xmlns:p14="http://schemas.microsoft.com/office/powerpoint/2010/main" val="4050934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0624" y="188640"/>
            <a:ext cx="8784976" cy="6063198"/>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rPr>
              <a:t>سادسا: جهد الاستجابة </a:t>
            </a:r>
            <a:r>
              <a:rPr lang="en-US" sz="3600" b="1" dirty="0" smtClean="0">
                <a:solidFill>
                  <a:srgbClr val="FF0000"/>
                </a:solidFill>
              </a:rPr>
              <a:t>Potential </a:t>
            </a:r>
            <a:r>
              <a:rPr lang="en-US" sz="3600" b="1" dirty="0">
                <a:solidFill>
                  <a:srgbClr val="FF0000"/>
                </a:solidFill>
              </a:rPr>
              <a:t>Reaction" </a:t>
            </a:r>
            <a:r>
              <a:rPr lang="ar-IQ" sz="3600" b="1" dirty="0" smtClean="0">
                <a:solidFill>
                  <a:srgbClr val="FF0000"/>
                </a:solidFill>
              </a:rPr>
              <a:t>   </a:t>
            </a:r>
          </a:p>
          <a:p>
            <a:r>
              <a:rPr lang="ar-IQ" sz="3200" b="1" dirty="0" smtClean="0"/>
              <a:t>يشري </a:t>
            </a:r>
            <a:r>
              <a:rPr lang="ar-IQ" sz="3200" b="1" dirty="0"/>
              <a:t>جهد الاستجابة إلى الأداء </a:t>
            </a:r>
            <a:r>
              <a:rPr lang="ar-IQ" sz="3200" b="1" dirty="0" smtClean="0"/>
              <a:t>النهائي </a:t>
            </a:r>
            <a:r>
              <a:rPr lang="ar-IQ" sz="3200" b="1" dirty="0"/>
              <a:t>الذي يظهره الكائن الحي في موقف ما، ويعتمد هذا الجهد على تفاعل مدخلات الأشراط المتمثلة في قوة العادة </a:t>
            </a:r>
            <a:r>
              <a:rPr lang="en-US" sz="3200" b="1" dirty="0" smtClean="0"/>
              <a:t>(</a:t>
            </a:r>
            <a:r>
              <a:rPr lang="en-US" sz="3200" b="1" dirty="0">
                <a:solidFill>
                  <a:prstClr val="black"/>
                </a:solidFill>
              </a:rPr>
              <a:t>H</a:t>
            </a:r>
            <a:r>
              <a:rPr lang="en-US" sz="3200" b="1" dirty="0" smtClean="0"/>
              <a:t> </a:t>
            </a:r>
            <a:r>
              <a:rPr lang="en-US" sz="3200" b="1" dirty="0"/>
              <a:t>)</a:t>
            </a:r>
            <a:r>
              <a:rPr lang="ar-IQ" sz="3200" b="1" dirty="0"/>
              <a:t>والحافز </a:t>
            </a:r>
            <a:r>
              <a:rPr lang="ar-IQ" sz="3200" b="1" dirty="0" smtClean="0"/>
              <a:t>"</a:t>
            </a:r>
            <a:r>
              <a:rPr lang="ar-IQ" sz="3200" b="1" dirty="0"/>
              <a:t>نظرية هل في التعلم " </a:t>
            </a:r>
            <a:r>
              <a:rPr lang="ar-IQ" sz="3200" b="1" dirty="0" smtClean="0"/>
              <a:t>(</a:t>
            </a:r>
            <a:r>
              <a:rPr lang="en-US" sz="3200" b="1" dirty="0" smtClean="0"/>
              <a:t>D</a:t>
            </a:r>
            <a:r>
              <a:rPr lang="ar-IQ" sz="3200" b="1" dirty="0"/>
              <a:t>)</a:t>
            </a:r>
            <a:r>
              <a:rPr lang="en-US" sz="3200" b="1" dirty="0" smtClean="0"/>
              <a:t> )</a:t>
            </a:r>
            <a:r>
              <a:rPr lang="ar-IQ" sz="3200" b="1" dirty="0"/>
              <a:t>والباعث </a:t>
            </a:r>
            <a:r>
              <a:rPr lang="en-US" sz="3200" b="1" dirty="0" smtClean="0"/>
              <a:t>(</a:t>
            </a:r>
            <a:r>
              <a:rPr lang="en-US" sz="3200" b="1" dirty="0">
                <a:solidFill>
                  <a:prstClr val="black"/>
                </a:solidFill>
              </a:rPr>
              <a:t>K</a:t>
            </a:r>
            <a:r>
              <a:rPr lang="en-US" sz="3200" b="1" dirty="0" smtClean="0"/>
              <a:t> </a:t>
            </a:r>
            <a:r>
              <a:rPr lang="en-US" sz="3200" b="1" dirty="0"/>
              <a:t>)</a:t>
            </a:r>
            <a:r>
              <a:rPr lang="ar-IQ" sz="3200" b="1" dirty="0"/>
              <a:t>وشدة </a:t>
            </a:r>
            <a:r>
              <a:rPr lang="ar-IQ" sz="3200" b="1" dirty="0" smtClean="0"/>
              <a:t>المثير</a:t>
            </a:r>
            <a:r>
              <a:rPr lang="en-US" sz="3200" b="1" dirty="0" smtClean="0"/>
              <a:t>.(</a:t>
            </a:r>
            <a:r>
              <a:rPr lang="en-US" sz="3200" b="1" dirty="0">
                <a:solidFill>
                  <a:prstClr val="black"/>
                </a:solidFill>
              </a:rPr>
              <a:t>V</a:t>
            </a:r>
            <a:r>
              <a:rPr lang="en-US" sz="3200" b="1" dirty="0" smtClean="0"/>
              <a:t> </a:t>
            </a:r>
            <a:r>
              <a:rPr lang="en-US" sz="3200" b="1" dirty="0"/>
              <a:t>)</a:t>
            </a:r>
            <a:r>
              <a:rPr lang="ar-IQ" sz="3200" b="1" dirty="0" smtClean="0"/>
              <a:t>ويمكن التعبير </a:t>
            </a:r>
            <a:r>
              <a:rPr lang="ar-IQ" sz="3200" b="1" dirty="0"/>
              <a:t>عن جهد الاستجابة </a:t>
            </a:r>
            <a:r>
              <a:rPr lang="ar-IQ" sz="3200" b="1" dirty="0" smtClean="0"/>
              <a:t>     </a:t>
            </a:r>
            <a:r>
              <a:rPr lang="en-US" sz="3200" b="1" dirty="0" smtClean="0"/>
              <a:t>(</a:t>
            </a:r>
            <a:r>
              <a:rPr lang="en-US" sz="3200" b="1" dirty="0">
                <a:solidFill>
                  <a:prstClr val="black"/>
                </a:solidFill>
              </a:rPr>
              <a:t>E</a:t>
            </a:r>
            <a:r>
              <a:rPr lang="en-US" sz="3200" b="1" dirty="0" smtClean="0"/>
              <a:t> </a:t>
            </a:r>
            <a:r>
              <a:rPr lang="en-US" sz="3200" b="1" dirty="0"/>
              <a:t>)</a:t>
            </a:r>
            <a:r>
              <a:rPr lang="ar-IQ" sz="3200" b="1" dirty="0"/>
              <a:t>بالمعادلة التالية: جهد الاستجابة = قوة العادة ×الحافز ×الباعث × دينامية شدة </a:t>
            </a:r>
            <a:r>
              <a:rPr lang="ar-IQ" sz="3200" b="1" dirty="0" smtClean="0"/>
              <a:t>المثير </a:t>
            </a:r>
            <a:r>
              <a:rPr lang="en-US" sz="3200" b="1" dirty="0" smtClean="0"/>
              <a:t>(K)(V)</a:t>
            </a:r>
            <a:r>
              <a:rPr lang="ar-IQ" sz="3200" b="1" dirty="0" smtClean="0"/>
              <a:t>(</a:t>
            </a:r>
            <a:r>
              <a:rPr lang="en-US" sz="3200" b="1" dirty="0" smtClean="0"/>
              <a:t>E=H(D</a:t>
            </a:r>
            <a:endParaRPr lang="ar-IQ" sz="3200" b="1" dirty="0" smtClean="0"/>
          </a:p>
          <a:p>
            <a:r>
              <a:rPr lang="ar-IQ" sz="3200" b="1" dirty="0" smtClean="0">
                <a:solidFill>
                  <a:srgbClr val="FF0000"/>
                </a:solidFill>
              </a:rPr>
              <a:t>سابعا</a:t>
            </a:r>
            <a:r>
              <a:rPr lang="ar-IQ" sz="3200" b="1" dirty="0">
                <a:solidFill>
                  <a:srgbClr val="FF0000"/>
                </a:solidFill>
              </a:rPr>
              <a:t>: قوة العادة المعممة "</a:t>
            </a:r>
            <a:r>
              <a:rPr lang="en-US" sz="3200" b="1" dirty="0">
                <a:solidFill>
                  <a:srgbClr val="FF0000"/>
                </a:solidFill>
              </a:rPr>
              <a:t>Strength Habit Generalized"</a:t>
            </a:r>
            <a:r>
              <a:rPr lang="en-US" sz="3200" dirty="0"/>
              <a:t> </a:t>
            </a:r>
            <a:r>
              <a:rPr lang="ar-IQ" sz="3200" b="1" dirty="0"/>
              <a:t>ويقصد بها أ ن الاستجابة التي ارتبطت </a:t>
            </a:r>
            <a:r>
              <a:rPr lang="ar-IQ" sz="3200" b="1" dirty="0" smtClean="0"/>
              <a:t>بمثيرات </a:t>
            </a:r>
            <a:r>
              <a:rPr lang="ar-IQ" sz="3200" b="1" dirty="0"/>
              <a:t>معينة في الأشراط الأصلي </a:t>
            </a:r>
            <a:r>
              <a:rPr lang="ar-IQ" sz="3200" b="1" dirty="0" smtClean="0"/>
              <a:t>ي</a:t>
            </a:r>
            <a:r>
              <a:rPr lang="en-US" sz="3200" b="1" dirty="0" smtClean="0"/>
              <a:t>l</a:t>
            </a:r>
            <a:r>
              <a:rPr lang="ar-IQ" sz="3200" b="1" dirty="0" smtClean="0"/>
              <a:t>كن </a:t>
            </a:r>
            <a:r>
              <a:rPr lang="ar-IQ" sz="3200" b="1" dirty="0"/>
              <a:t>لها أن ترتبط </a:t>
            </a:r>
            <a:r>
              <a:rPr lang="ar-IQ" sz="3200" b="1" dirty="0" smtClean="0"/>
              <a:t>بمثيرات </a:t>
            </a:r>
            <a:r>
              <a:rPr lang="ar-IQ" sz="3200" b="1" dirty="0"/>
              <a:t>أخرى </a:t>
            </a:r>
            <a:r>
              <a:rPr lang="ar-IQ" sz="3200" b="1" dirty="0" smtClean="0"/>
              <a:t>لم </a:t>
            </a:r>
            <a:r>
              <a:rPr lang="ar-IQ" sz="3200" b="1" dirty="0"/>
              <a:t>تتضمن في ذلك الأشراط، ومثل هذه الاستجابة </a:t>
            </a:r>
            <a:r>
              <a:rPr lang="ar-IQ" sz="3200" b="1" dirty="0" smtClean="0"/>
              <a:t>ربما </a:t>
            </a:r>
            <a:r>
              <a:rPr lang="ar-IQ" sz="3200" b="1" dirty="0"/>
              <a:t>تؤثر في جهد الاستجابة التي تظهره العضوية في موقف </a:t>
            </a:r>
            <a:r>
              <a:rPr lang="ar-IQ" sz="3200" b="1" dirty="0" smtClean="0"/>
              <a:t>ما. </a:t>
            </a:r>
            <a:endParaRPr lang="en-US" sz="3200" b="1" dirty="0"/>
          </a:p>
        </p:txBody>
      </p:sp>
    </p:spTree>
    <p:extLst>
      <p:ext uri="{BB962C8B-B14F-4D97-AF65-F5344CB8AC3E}">
        <p14:creationId xmlns:p14="http://schemas.microsoft.com/office/powerpoint/2010/main" val="2033393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84976" cy="6247864"/>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200" dirty="0">
                <a:solidFill>
                  <a:srgbClr val="FF0000"/>
                </a:solidFill>
              </a:rPr>
              <a:t>ثامنا: الكف </a:t>
            </a:r>
            <a:r>
              <a:rPr lang="ar-IQ" sz="3200" dirty="0" smtClean="0">
                <a:solidFill>
                  <a:srgbClr val="FF0000"/>
                </a:solidFill>
              </a:rPr>
              <a:t>الاستجابي </a:t>
            </a:r>
            <a:r>
              <a:rPr lang="ar-IQ" sz="3200" dirty="0">
                <a:solidFill>
                  <a:srgbClr val="FF0000"/>
                </a:solidFill>
              </a:rPr>
              <a:t>والكف </a:t>
            </a:r>
            <a:r>
              <a:rPr lang="ar-IQ" sz="3200" dirty="0" smtClean="0">
                <a:solidFill>
                  <a:srgbClr val="FF0000"/>
                </a:solidFill>
              </a:rPr>
              <a:t>الشرطي“</a:t>
            </a:r>
            <a:r>
              <a:rPr lang="en-US" sz="3200" dirty="0" smtClean="0">
                <a:solidFill>
                  <a:srgbClr val="FF0000"/>
                </a:solidFill>
              </a:rPr>
              <a:t>  Inhibition </a:t>
            </a:r>
            <a:r>
              <a:rPr lang="en-US" sz="3200" dirty="0">
                <a:solidFill>
                  <a:srgbClr val="FF0000"/>
                </a:solidFill>
              </a:rPr>
              <a:t>Conditioned &amp; Reactive" </a:t>
            </a:r>
            <a:r>
              <a:rPr lang="ar-IQ" sz="3200" dirty="0" smtClean="0">
                <a:solidFill>
                  <a:srgbClr val="FF0000"/>
                </a:solidFill>
              </a:rPr>
              <a:t> </a:t>
            </a:r>
            <a:r>
              <a:rPr lang="ar-IQ" sz="3200" b="1" dirty="0" smtClean="0"/>
              <a:t>يشري </a:t>
            </a:r>
            <a:r>
              <a:rPr lang="ar-IQ" sz="3200" b="1" dirty="0"/>
              <a:t>مفهوم </a:t>
            </a:r>
            <a:r>
              <a:rPr lang="ar-IQ" sz="3200" b="1" dirty="0" smtClean="0"/>
              <a:t>الكف الاستجابي  </a:t>
            </a:r>
            <a:r>
              <a:rPr lang="ar-IQ" sz="2800" b="1" dirty="0" smtClean="0"/>
              <a:t>إلى </a:t>
            </a:r>
            <a:r>
              <a:rPr lang="ar-IQ" sz="2800" b="1" dirty="0"/>
              <a:t>حالة حفز سلبية تؤدي بالكائن الحي إلى عدم الاستجابة، ويبدو ذلك جليا في الميل إلى عدم إعادة استجابة تم تنفيذها للتو</a:t>
            </a:r>
            <a:r>
              <a:rPr lang="ar-IQ" sz="2800" b="1" dirty="0" smtClean="0"/>
              <a:t>.</a:t>
            </a:r>
            <a:endParaRPr lang="en-AU" sz="2800" b="1" dirty="0" smtClean="0"/>
          </a:p>
          <a:p>
            <a:r>
              <a:rPr lang="ar-IQ" sz="2800" b="1" dirty="0" smtClean="0"/>
              <a:t> </a:t>
            </a:r>
            <a:r>
              <a:rPr lang="ar-IQ" sz="2800" b="1" dirty="0"/>
              <a:t>يرتبط الكف </a:t>
            </a:r>
            <a:r>
              <a:rPr lang="ar-IQ" sz="2800" b="1" dirty="0" smtClean="0"/>
              <a:t>الاستجابي </a:t>
            </a:r>
            <a:r>
              <a:rPr lang="ar-IQ" sz="2800" b="1" dirty="0"/>
              <a:t>بحالة الاعياء والتعب، إذ </a:t>
            </a:r>
            <a:r>
              <a:rPr lang="ar-IQ" sz="2800" b="1" dirty="0" smtClean="0"/>
              <a:t>تميل </a:t>
            </a:r>
            <a:r>
              <a:rPr lang="ar-IQ" sz="2800" b="1" dirty="0"/>
              <a:t>العضوية إلى التوقف عن استجابة ما بسبب التعب . </a:t>
            </a:r>
            <a:endParaRPr lang="en-AU" sz="2800" b="1" dirty="0" smtClean="0"/>
          </a:p>
          <a:p>
            <a:r>
              <a:rPr lang="ar-IQ" sz="2800" b="1" dirty="0" smtClean="0"/>
              <a:t>ويعتمد </a:t>
            </a:r>
            <a:r>
              <a:rPr lang="ar-IQ" sz="2800" b="1" dirty="0"/>
              <a:t>هذا الكف على مقدار الجهد (الشغل) اللازم لإنتاج استجابة ما بحيث يتبدد مثل هذا الكف بوجود فترات راحة </a:t>
            </a:r>
            <a:r>
              <a:rPr lang="ar-IQ" sz="2800" b="1" dirty="0" smtClean="0"/>
              <a:t>بي</a:t>
            </a:r>
            <a:r>
              <a:rPr lang="en-AU" sz="2800" b="1" dirty="0" smtClean="0"/>
              <a:t>k</a:t>
            </a:r>
            <a:r>
              <a:rPr lang="ar-IQ" sz="2800" b="1" dirty="0" smtClean="0"/>
              <a:t> </a:t>
            </a:r>
            <a:r>
              <a:rPr lang="ar-IQ" sz="2800" b="1" dirty="0"/>
              <a:t>مرات تنفيذ الاستجابة . </a:t>
            </a:r>
            <a:endParaRPr lang="en-AU" sz="2800" b="1" dirty="0" smtClean="0"/>
          </a:p>
          <a:p>
            <a:r>
              <a:rPr lang="ar-IQ" sz="2800" b="1" dirty="0" smtClean="0"/>
              <a:t>وهكذا </a:t>
            </a:r>
            <a:r>
              <a:rPr lang="ar-IQ" sz="2800" b="1" dirty="0"/>
              <a:t>فإن هذا النوع من الكف مؤقت يزول بوجود الراحة </a:t>
            </a:r>
            <a:r>
              <a:rPr lang="ar-IQ" sz="2800" b="1" dirty="0" smtClean="0"/>
              <a:t>. </a:t>
            </a:r>
            <a:endParaRPr lang="en-AU" sz="2800" b="1" dirty="0" smtClean="0"/>
          </a:p>
          <a:p>
            <a:r>
              <a:rPr lang="ar-IQ" sz="2800" b="1" dirty="0" smtClean="0">
                <a:solidFill>
                  <a:srgbClr val="FF0000"/>
                </a:solidFill>
              </a:rPr>
              <a:t>أما </a:t>
            </a:r>
            <a:r>
              <a:rPr lang="ar-IQ" sz="2800" b="1" dirty="0">
                <a:solidFill>
                  <a:srgbClr val="FF0000"/>
                </a:solidFill>
              </a:rPr>
              <a:t>الكف الشرطي </a:t>
            </a:r>
            <a:r>
              <a:rPr lang="ar-IQ" sz="2800" b="1" dirty="0"/>
              <a:t>"</a:t>
            </a:r>
            <a:r>
              <a:rPr lang="en-US" sz="2800" b="1" dirty="0"/>
              <a:t>Inhibition Conditioned </a:t>
            </a:r>
            <a:r>
              <a:rPr lang="ar-IQ" sz="2800" b="1" dirty="0" smtClean="0"/>
              <a:t>فيحدث </a:t>
            </a:r>
            <a:r>
              <a:rPr lang="ar-IQ" sz="2800" b="1" dirty="0"/>
              <a:t>نتيجة الفشل في الاستجابة بحيث أن هذا الفشل يتعزز ويصبح عادة متعلمة </a:t>
            </a:r>
            <a:r>
              <a:rPr lang="ar-IQ" sz="2800" b="1" dirty="0" smtClean="0"/>
              <a:t>تمتاز </a:t>
            </a:r>
            <a:r>
              <a:rPr lang="ar-IQ" sz="2800" b="1" dirty="0"/>
              <a:t>بالثبات </a:t>
            </a:r>
            <a:r>
              <a:rPr lang="ar-IQ" sz="2800" b="1" dirty="0" smtClean="0"/>
              <a:t>والديمومة. </a:t>
            </a:r>
            <a:r>
              <a:rPr lang="ar-IQ" sz="2800" b="1" dirty="0"/>
              <a:t>وعندما يتحد كل من الكف </a:t>
            </a:r>
            <a:r>
              <a:rPr lang="ar-IQ" sz="2800" b="1" dirty="0" smtClean="0"/>
              <a:t>الاستجابة </a:t>
            </a:r>
            <a:r>
              <a:rPr lang="ar-IQ" sz="2800" b="1" dirty="0"/>
              <a:t>والكف المشروط معا ينتج عنه ما يسمى بجهد الكف المجمع للعادة "</a:t>
            </a:r>
            <a:r>
              <a:rPr lang="en-US" sz="2800" b="1" dirty="0"/>
              <a:t>Inhibition Inhibitory Aggregate.</a:t>
            </a:r>
          </a:p>
        </p:txBody>
      </p:sp>
    </p:spTree>
    <p:extLst>
      <p:ext uri="{BB962C8B-B14F-4D97-AF65-F5344CB8AC3E}">
        <p14:creationId xmlns:p14="http://schemas.microsoft.com/office/powerpoint/2010/main" val="1968413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0944" y="620688"/>
            <a:ext cx="8568952" cy="5447645"/>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200" b="1" dirty="0">
                <a:solidFill>
                  <a:srgbClr val="FF0000"/>
                </a:solidFill>
              </a:rPr>
              <a:t>تاسعا: التذبذب </a:t>
            </a:r>
            <a:r>
              <a:rPr lang="ar-IQ" sz="3200" b="1" dirty="0" smtClean="0">
                <a:solidFill>
                  <a:srgbClr val="FF0000"/>
                </a:solidFill>
              </a:rPr>
              <a:t>السلوكي </a:t>
            </a:r>
            <a:r>
              <a:rPr lang="ar-IQ" sz="3200" b="1" dirty="0">
                <a:solidFill>
                  <a:srgbClr val="FF0000"/>
                </a:solidFill>
              </a:rPr>
              <a:t>"</a:t>
            </a:r>
            <a:r>
              <a:rPr lang="en-US" sz="3200" b="1" dirty="0">
                <a:solidFill>
                  <a:srgbClr val="FF0000"/>
                </a:solidFill>
              </a:rPr>
              <a:t>Oscillation Behavioral" </a:t>
            </a:r>
            <a:endParaRPr lang="ar-IQ" sz="3200" b="1" dirty="0" smtClean="0">
              <a:solidFill>
                <a:srgbClr val="FF0000"/>
              </a:solidFill>
            </a:endParaRPr>
          </a:p>
          <a:p>
            <a:r>
              <a:rPr lang="ar-IQ" sz="2800" b="1" dirty="0" smtClean="0"/>
              <a:t>يفترض </a:t>
            </a:r>
            <a:r>
              <a:rPr lang="ar-IQ" sz="2800" b="1" dirty="0"/>
              <a:t>هل أن جهد الاستجابة </a:t>
            </a:r>
            <a:r>
              <a:rPr lang="ar-IQ" sz="2800" b="1" dirty="0" smtClean="0"/>
              <a:t>يمكن </a:t>
            </a:r>
            <a:r>
              <a:rPr lang="ar-IQ" sz="2800" b="1" dirty="0"/>
              <a:t>قياسه من خلال أبعاد أربعة هي: </a:t>
            </a:r>
            <a:r>
              <a:rPr lang="ar-IQ" sz="2800" b="1" dirty="0" smtClean="0"/>
              <a:t>احتمالات </a:t>
            </a:r>
            <a:r>
              <a:rPr lang="ar-IQ" sz="2800" b="1" dirty="0"/>
              <a:t>ظهور الاستجابة، وكمونها وسعتها ومقاومتها للانطفاء. وبذلك فإن التذبذب </a:t>
            </a:r>
            <a:r>
              <a:rPr lang="ar-IQ" sz="2800" b="1" dirty="0" smtClean="0"/>
              <a:t>السلوكي </a:t>
            </a:r>
            <a:r>
              <a:rPr lang="ar-IQ" sz="2800" b="1" dirty="0"/>
              <a:t>يحدث عندما </a:t>
            </a:r>
            <a:r>
              <a:rPr lang="ar-IQ" sz="2800" b="1" dirty="0" smtClean="0"/>
              <a:t>تتغير </a:t>
            </a:r>
            <a:r>
              <a:rPr lang="ar-IQ" sz="2800" b="1" dirty="0"/>
              <a:t>سعة الاستجابة ومدة كمونها من محاولة إلى أخرى. وهذا يعني أن الاستجابة قد تحدث في محاولة ولا تحدث في التي تليها، أو أنها تكون قوية في محاولة وضعيفة في محاولة أخرى. </a:t>
            </a:r>
            <a:endParaRPr lang="ar-IQ" sz="2800" b="1" dirty="0" smtClean="0"/>
          </a:p>
          <a:p>
            <a:r>
              <a:rPr lang="ar-IQ" sz="3600" b="1" dirty="0" smtClean="0">
                <a:solidFill>
                  <a:srgbClr val="FF0000"/>
                </a:solidFill>
              </a:rPr>
              <a:t>عاشرا</a:t>
            </a:r>
            <a:r>
              <a:rPr lang="ar-IQ" sz="3600" b="1" dirty="0">
                <a:solidFill>
                  <a:srgbClr val="FF0000"/>
                </a:solidFill>
              </a:rPr>
              <a:t>: عتبة رد الفعل </a:t>
            </a:r>
            <a:r>
              <a:rPr lang="en-US" sz="3600" b="1" dirty="0" smtClean="0">
                <a:solidFill>
                  <a:srgbClr val="FF0000"/>
                </a:solidFill>
              </a:rPr>
              <a:t>Threshold </a:t>
            </a:r>
            <a:r>
              <a:rPr lang="en-US" sz="3600" b="1" dirty="0">
                <a:solidFill>
                  <a:srgbClr val="FF0000"/>
                </a:solidFill>
              </a:rPr>
              <a:t>Reaction"</a:t>
            </a:r>
            <a:r>
              <a:rPr lang="en-US" sz="3600" b="1" dirty="0"/>
              <a:t> </a:t>
            </a:r>
            <a:r>
              <a:rPr lang="ar-IQ" sz="3600" b="1" dirty="0" smtClean="0"/>
              <a:t>  </a:t>
            </a:r>
          </a:p>
          <a:p>
            <a:r>
              <a:rPr lang="ar-IQ" sz="2800" b="1" dirty="0" smtClean="0"/>
              <a:t>يشري </a:t>
            </a:r>
            <a:r>
              <a:rPr lang="ar-IQ" sz="2800" b="1" dirty="0"/>
              <a:t>مفهوم عتبة رد الفعل إلى الحد </a:t>
            </a:r>
            <a:r>
              <a:rPr lang="ar-IQ" sz="2800" b="1" dirty="0" smtClean="0"/>
              <a:t>الأدنى </a:t>
            </a:r>
            <a:r>
              <a:rPr lang="ar-IQ" sz="2800" b="1" dirty="0"/>
              <a:t>من الجهد </a:t>
            </a:r>
            <a:r>
              <a:rPr lang="ar-IQ" sz="2800" b="1" dirty="0" smtClean="0"/>
              <a:t>الاستجابي </a:t>
            </a:r>
            <a:r>
              <a:rPr lang="ar-IQ" sz="2800" b="1" dirty="0"/>
              <a:t>الذي يجب توفره لدى الكائن الحي حتى تحدث استجابة معينة. ويتوقف الجهد </a:t>
            </a:r>
            <a:r>
              <a:rPr lang="ar-IQ" sz="2800" b="1" dirty="0" smtClean="0"/>
              <a:t>الاستجابي على </a:t>
            </a:r>
            <a:r>
              <a:rPr lang="ar-IQ" sz="2800" b="1" dirty="0"/>
              <a:t>تفاعل أربعة مدخلات هي قوة العادة والدافع والباعث وشدة </a:t>
            </a:r>
            <a:r>
              <a:rPr lang="ar-IQ" sz="2800" b="1" dirty="0" smtClean="0"/>
              <a:t>المثير </a:t>
            </a:r>
            <a:r>
              <a:rPr lang="ar-IQ" sz="2800" b="1" dirty="0"/>
              <a:t>في الموقف الأشراطي. </a:t>
            </a:r>
            <a:endParaRPr lang="en-US" sz="2800" b="1" dirty="0"/>
          </a:p>
        </p:txBody>
      </p:sp>
    </p:spTree>
    <p:extLst>
      <p:ext uri="{BB962C8B-B14F-4D97-AF65-F5344CB8AC3E}">
        <p14:creationId xmlns:p14="http://schemas.microsoft.com/office/powerpoint/2010/main" val="42420432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1040" y="404664"/>
            <a:ext cx="8663448" cy="6001643"/>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200" b="1" dirty="0">
                <a:solidFill>
                  <a:srgbClr val="FF0000"/>
                </a:solidFill>
              </a:rPr>
              <a:t>حادي عشر: التعزيز الأولي "</a:t>
            </a:r>
            <a:r>
              <a:rPr lang="en-US" sz="3200" b="1" dirty="0">
                <a:solidFill>
                  <a:srgbClr val="FF0000"/>
                </a:solidFill>
              </a:rPr>
              <a:t>Reinforcement Primary" </a:t>
            </a:r>
            <a:r>
              <a:rPr lang="ar-IQ" sz="3200" b="1" dirty="0" smtClean="0">
                <a:solidFill>
                  <a:srgbClr val="FF0000"/>
                </a:solidFill>
              </a:rPr>
              <a:t>  </a:t>
            </a:r>
          </a:p>
          <a:p>
            <a:r>
              <a:rPr lang="ar-IQ" sz="2400" b="1" dirty="0" smtClean="0"/>
              <a:t>يرتبط </a:t>
            </a:r>
            <a:r>
              <a:rPr lang="ar-IQ" sz="2400" b="1" dirty="0"/>
              <a:t>مفهوم التعزيز الأولى بعملية خفض </a:t>
            </a:r>
            <a:r>
              <a:rPr lang="ar-IQ" sz="2400" b="1" dirty="0" smtClean="0"/>
              <a:t>المثير </a:t>
            </a:r>
            <a:r>
              <a:rPr lang="ar-IQ" sz="2400" b="1" dirty="0"/>
              <a:t>الحافز، إذ أن هذا التعزيز يحدث فقط عندما يتم تخفيض </a:t>
            </a:r>
            <a:r>
              <a:rPr lang="ar-IQ" sz="2400" b="1" dirty="0" smtClean="0"/>
              <a:t>المثير </a:t>
            </a:r>
            <a:r>
              <a:rPr lang="ar-IQ" sz="2400" b="1" dirty="0"/>
              <a:t>الحافز، أ ما في حالة عدم حدوث خفض في </a:t>
            </a:r>
            <a:r>
              <a:rPr lang="ar-IQ" sz="2400" b="1" dirty="0" smtClean="0"/>
              <a:t>المثير </a:t>
            </a:r>
            <a:r>
              <a:rPr lang="ar-IQ" sz="2400" b="1" dirty="0"/>
              <a:t>الحافز فإن الباعث لا يعتبر معززا. ويشتمل التعزيز الأولي على جميع </a:t>
            </a:r>
            <a:r>
              <a:rPr lang="ar-IQ" sz="2400" b="1" dirty="0" smtClean="0"/>
              <a:t>المثيرات </a:t>
            </a:r>
            <a:r>
              <a:rPr lang="ar-IQ" sz="2400" b="1" dirty="0"/>
              <a:t>الطبيعية التي تعمل على اشباع الحاجات مثل الطعام والشراب . </a:t>
            </a:r>
            <a:endParaRPr lang="ar-IQ" sz="2400" b="1" dirty="0" smtClean="0"/>
          </a:p>
          <a:p>
            <a:r>
              <a:rPr lang="ar-IQ" sz="3200" b="1" dirty="0" smtClean="0">
                <a:solidFill>
                  <a:srgbClr val="FF0000"/>
                </a:solidFill>
              </a:rPr>
              <a:t>ثاني </a:t>
            </a:r>
            <a:r>
              <a:rPr lang="ar-IQ" sz="3200" b="1" dirty="0">
                <a:solidFill>
                  <a:srgbClr val="FF0000"/>
                </a:solidFill>
              </a:rPr>
              <a:t>عشر : التعزيز الثانوي </a:t>
            </a:r>
            <a:r>
              <a:rPr lang="en-US" sz="3200" b="1" dirty="0" smtClean="0">
                <a:solidFill>
                  <a:srgbClr val="FF0000"/>
                </a:solidFill>
              </a:rPr>
              <a:t>Reinforcement </a:t>
            </a:r>
            <a:r>
              <a:rPr lang="en-US" sz="3200" b="1" dirty="0">
                <a:solidFill>
                  <a:srgbClr val="FF0000"/>
                </a:solidFill>
              </a:rPr>
              <a:t>Secondary </a:t>
            </a:r>
            <a:r>
              <a:rPr lang="ar-IQ" sz="3200" b="1" dirty="0" smtClean="0">
                <a:solidFill>
                  <a:srgbClr val="FF0000"/>
                </a:solidFill>
              </a:rPr>
              <a:t> </a:t>
            </a:r>
            <a:r>
              <a:rPr lang="ar-IQ" dirty="0" smtClean="0"/>
              <a:t>   </a:t>
            </a:r>
          </a:p>
          <a:p>
            <a:r>
              <a:rPr lang="ar-IQ" sz="2800" b="1" dirty="0" smtClean="0"/>
              <a:t>يمكن </a:t>
            </a:r>
            <a:r>
              <a:rPr lang="ar-IQ" sz="2800" b="1" dirty="0"/>
              <a:t>لمثري محايد ما أن يصبح معززا ثانويا إذا اقترن بالتعزيز الاولي وفق آلية الاشراط </a:t>
            </a:r>
            <a:r>
              <a:rPr lang="ar-IQ" sz="2800" b="1" dirty="0" smtClean="0"/>
              <a:t>الكلاسيكي </a:t>
            </a:r>
            <a:r>
              <a:rPr lang="ar-IQ" sz="2800" b="1" dirty="0"/>
              <a:t>بحيث يصبح مثل هذا </a:t>
            </a:r>
            <a:r>
              <a:rPr lang="ar-IQ" sz="2800" b="1" dirty="0" smtClean="0"/>
              <a:t>المثير </a:t>
            </a:r>
            <a:r>
              <a:rPr lang="ar-IQ" sz="2800" b="1" dirty="0"/>
              <a:t>قادرا على استجرار جزء من الاستجابة المطلوبة. إن مثل هذه العملية تتطلب حدوث ثلاث حوادث بتتابع سريع يتضمن: تقديم مثري محايد، </a:t>
            </a:r>
            <a:r>
              <a:rPr lang="ar-IQ" sz="2800" b="1" dirty="0" smtClean="0"/>
              <a:t>فالمثير </a:t>
            </a:r>
            <a:r>
              <a:rPr lang="ar-IQ" sz="2800" b="1" dirty="0"/>
              <a:t>الحافز، ثم انخفاض في </a:t>
            </a:r>
            <a:r>
              <a:rPr lang="ar-IQ" sz="2800" b="1" dirty="0" smtClean="0"/>
              <a:t>المثير </a:t>
            </a:r>
            <a:r>
              <a:rPr lang="ar-IQ" sz="2800" b="1" dirty="0"/>
              <a:t>الحافز . وبناء على ذلك، فإنه إذا اقترن مثري محايد بتخفيض مفاجئ </a:t>
            </a:r>
            <a:r>
              <a:rPr lang="ar-IQ" sz="2800" b="1" dirty="0" smtClean="0"/>
              <a:t>للمثير </a:t>
            </a:r>
            <a:r>
              <a:rPr lang="ar-IQ" sz="2800" b="1" dirty="0"/>
              <a:t>الحافز فإن هذا </a:t>
            </a:r>
            <a:r>
              <a:rPr lang="ar-IQ" sz="2800" b="1" dirty="0" smtClean="0"/>
              <a:t>المثير </a:t>
            </a:r>
            <a:r>
              <a:rPr lang="ar-IQ" sz="2800" b="1" dirty="0"/>
              <a:t>المحايد سيكتسب خصائص تعزيزية. ومثل هذا المعزز الثانوي </a:t>
            </a:r>
            <a:r>
              <a:rPr lang="ar-IQ" sz="2800" b="1" dirty="0" smtClean="0"/>
              <a:t>يمكن </a:t>
            </a:r>
            <a:r>
              <a:rPr lang="ar-IQ" sz="2800" b="1" dirty="0"/>
              <a:t>استخدامه لجعل مثري محايد آخر </a:t>
            </a:r>
            <a:r>
              <a:rPr lang="ar-IQ" sz="2800" b="1" dirty="0" smtClean="0"/>
              <a:t>مثيرا </a:t>
            </a:r>
            <a:r>
              <a:rPr lang="ar-IQ" sz="2800" b="1" dirty="0"/>
              <a:t>معززا من خلال مبدأ الاقتران أو الاشراط</a:t>
            </a:r>
            <a:endParaRPr lang="en-US" sz="2800" b="1" dirty="0"/>
          </a:p>
        </p:txBody>
      </p:sp>
    </p:spTree>
    <p:extLst>
      <p:ext uri="{BB962C8B-B14F-4D97-AF65-F5344CB8AC3E}">
        <p14:creationId xmlns:p14="http://schemas.microsoft.com/office/powerpoint/2010/main" val="12019372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692696"/>
            <a:ext cx="8496944" cy="3108543"/>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rPr>
              <a:t>مفهوم التعلم التمييزي </a:t>
            </a:r>
            <a:r>
              <a:rPr lang="en-US" sz="3600" b="1" dirty="0">
                <a:solidFill>
                  <a:srgbClr val="FF0000"/>
                </a:solidFill>
              </a:rPr>
              <a:t>Learning Discrimination </a:t>
            </a:r>
            <a:r>
              <a:rPr lang="ar-IQ" sz="3600" b="1" dirty="0" smtClean="0">
                <a:solidFill>
                  <a:srgbClr val="FF0000"/>
                </a:solidFill>
              </a:rPr>
              <a:t> </a:t>
            </a:r>
            <a:r>
              <a:rPr lang="ar-IQ" sz="3600" dirty="0" smtClean="0">
                <a:solidFill>
                  <a:srgbClr val="FF0000"/>
                </a:solidFill>
              </a:rPr>
              <a:t> </a:t>
            </a:r>
          </a:p>
          <a:p>
            <a:r>
              <a:rPr lang="ar-IQ" sz="3200" b="1" dirty="0" smtClean="0"/>
              <a:t>يتطلب </a:t>
            </a:r>
            <a:r>
              <a:rPr lang="ar-IQ" sz="3200" b="1" dirty="0"/>
              <a:t>التعلم التمييزي أن يتعلم الفرد الاستجابة الى </a:t>
            </a:r>
            <a:r>
              <a:rPr lang="ar-IQ" sz="3200" b="1" dirty="0" smtClean="0"/>
              <a:t>مثير </a:t>
            </a:r>
            <a:r>
              <a:rPr lang="ar-IQ" sz="3200" b="1" dirty="0"/>
              <a:t>ما دون </a:t>
            </a:r>
            <a:r>
              <a:rPr lang="ar-IQ" sz="3200" b="1" dirty="0" smtClean="0"/>
              <a:t>غيرها </a:t>
            </a:r>
            <a:r>
              <a:rPr lang="ar-IQ" sz="3200" b="1" dirty="0"/>
              <a:t>من </a:t>
            </a:r>
            <a:r>
              <a:rPr lang="ar-IQ" sz="3200" b="1" dirty="0" smtClean="0"/>
              <a:t>المثيرات </a:t>
            </a:r>
            <a:r>
              <a:rPr lang="ar-IQ" sz="3200" b="1" dirty="0"/>
              <a:t>الاخرى التي يتضمنها الاشراط الاصلي. ويحدث هذا النوع من التعلم عندما يتم تعزيز تلك الاستجابة وحدها أثناء عمليات التدريب، وهذا يعني أن مثل هذه الاستجابة ضرورية في الجهد </a:t>
            </a:r>
            <a:r>
              <a:rPr lang="ar-IQ" sz="3200" b="1" dirty="0" smtClean="0"/>
              <a:t>الاستجابي  النهائي </a:t>
            </a:r>
            <a:r>
              <a:rPr lang="ar-IQ" dirty="0"/>
              <a:t>. </a:t>
            </a:r>
            <a:endParaRPr lang="en-US" dirty="0"/>
          </a:p>
        </p:txBody>
      </p:sp>
    </p:spTree>
    <p:extLst>
      <p:ext uri="{BB962C8B-B14F-4D97-AF65-F5344CB8AC3E}">
        <p14:creationId xmlns:p14="http://schemas.microsoft.com/office/powerpoint/2010/main" val="6166911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12968" cy="5386090"/>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dirty="0" smtClean="0"/>
              <a:t>ملخص نظرية </a:t>
            </a:r>
            <a:r>
              <a:rPr lang="ar-IQ" sz="3600" dirty="0"/>
              <a:t>هل </a:t>
            </a:r>
            <a:r>
              <a:rPr lang="ar-IQ" sz="2800" dirty="0"/>
              <a:t>: </a:t>
            </a:r>
            <a:endParaRPr lang="ar-IQ" sz="2800" dirty="0" smtClean="0"/>
          </a:p>
          <a:p>
            <a:r>
              <a:rPr lang="ar-IQ" sz="2800" b="1" dirty="0" smtClean="0"/>
              <a:t>يمكن </a:t>
            </a:r>
            <a:r>
              <a:rPr lang="ar-IQ" sz="2800" b="1" dirty="0"/>
              <a:t>تصنيف نظرية هل ضمن النظريات الوظيفية التي تؤكد على الآلية التي </a:t>
            </a:r>
            <a:r>
              <a:rPr lang="ar-IQ" sz="2800" b="1" dirty="0" smtClean="0"/>
              <a:t>تمكن </a:t>
            </a:r>
            <a:r>
              <a:rPr lang="ar-IQ" sz="2800" b="1" dirty="0"/>
              <a:t>الفرد من البقاء والاستمرار؛ فهي ترى أن السلوك يعمل على ارضاء الحاجات والدوافع، ولذلك تعمل العضوية على تعلم السلوك الذي ينجح في خفض </a:t>
            </a:r>
            <a:r>
              <a:rPr lang="ar-IQ" sz="2800" b="1" dirty="0" smtClean="0"/>
              <a:t>المثير </a:t>
            </a:r>
            <a:r>
              <a:rPr lang="ar-IQ" sz="2800" b="1" dirty="0"/>
              <a:t>الحافز بحيث يصبح جزءا من حصيلتها السلوكية. وبذلك فإن نظرية هل تقوم على الدوافع والدافعية </a:t>
            </a:r>
            <a:r>
              <a:rPr lang="ar-IQ" sz="2800" b="1" dirty="0" smtClean="0"/>
              <a:t>أكثر </a:t>
            </a:r>
            <a:r>
              <a:rPr lang="ar-IQ" sz="2800" b="1" dirty="0"/>
              <a:t>من كونها نظرية ارتباطية . لا تكمن اهمية هذه النظرية في تأكيدها على </a:t>
            </a:r>
            <a:r>
              <a:rPr lang="ar-IQ" sz="2800" b="1" dirty="0" smtClean="0"/>
              <a:t>المتغيرات </a:t>
            </a:r>
            <a:r>
              <a:rPr lang="ar-IQ" sz="2800" b="1" dirty="0"/>
              <a:t>أو العوامل المتدخلة فحسب، ولكن في دقتها الكمية من حيث قدرتها على ربط </a:t>
            </a:r>
            <a:r>
              <a:rPr lang="ar-IQ" sz="2800" b="1" dirty="0" smtClean="0"/>
              <a:t>المسلمات </a:t>
            </a:r>
            <a:r>
              <a:rPr lang="ar-IQ" sz="2800" b="1" dirty="0"/>
              <a:t>معا على نحو </a:t>
            </a:r>
            <a:r>
              <a:rPr lang="ar-IQ" sz="2800" b="1" dirty="0" err="1"/>
              <a:t>يؤ</a:t>
            </a:r>
            <a:r>
              <a:rPr lang="ar-IQ" sz="2800" b="1" dirty="0"/>
              <a:t> دي إلى معادلات وصيغ رياضية </a:t>
            </a:r>
            <a:r>
              <a:rPr lang="ar-IQ" sz="2800" b="1" dirty="0" smtClean="0"/>
              <a:t>يمكن </a:t>
            </a:r>
            <a:r>
              <a:rPr lang="ar-IQ" sz="2800" b="1" dirty="0"/>
              <a:t>من خلالها التنبؤ بالسلوك على نحو دقيق وقفا لعدد مرات التعزيز المتتابعة. </a:t>
            </a:r>
            <a:r>
              <a:rPr lang="ar-IQ" sz="2800" b="1" dirty="0" smtClean="0"/>
              <a:t>كما </a:t>
            </a:r>
            <a:r>
              <a:rPr lang="ar-IQ" sz="2800" b="1" dirty="0"/>
              <a:t>أنه بتحديد قيم مدخلات الأشراط الأصلية وهي قوة العادة والحافز والباعث وشدة </a:t>
            </a:r>
            <a:r>
              <a:rPr lang="ar-IQ" sz="2800" b="1" dirty="0" smtClean="0"/>
              <a:t>المثير، يمكن </a:t>
            </a:r>
            <a:r>
              <a:rPr lang="ar-IQ" sz="2800" b="1" dirty="0"/>
              <a:t>تحديد مدى الجهد </a:t>
            </a:r>
            <a:r>
              <a:rPr lang="ar-IQ" sz="2800" b="1" dirty="0" smtClean="0"/>
              <a:t>الاستجابي الناتج </a:t>
            </a:r>
            <a:r>
              <a:rPr lang="ar-IQ" sz="2800" b="1" dirty="0"/>
              <a:t>من مضروب تلك المدخلات الأربعة </a:t>
            </a:r>
            <a:endParaRPr lang="en-US" sz="2800" b="1" dirty="0"/>
          </a:p>
        </p:txBody>
      </p:sp>
    </p:spTree>
    <p:extLst>
      <p:ext uri="{BB962C8B-B14F-4D97-AF65-F5344CB8AC3E}">
        <p14:creationId xmlns:p14="http://schemas.microsoft.com/office/powerpoint/2010/main" val="19830502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84976" cy="581697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dirty="0" smtClean="0">
                <a:latin typeface="inherit"/>
              </a:rPr>
              <a:t>- </a:t>
            </a:r>
            <a:r>
              <a:rPr lang="ar-IQ" sz="3600" b="1" dirty="0" smtClean="0">
                <a:solidFill>
                  <a:srgbClr val="FF0000"/>
                </a:solidFill>
                <a:latin typeface="inherit"/>
              </a:rPr>
              <a:t>سكنر </a:t>
            </a:r>
            <a:r>
              <a:rPr lang="ar-IQ" sz="3600" b="1" dirty="0">
                <a:solidFill>
                  <a:srgbClr val="FF0000"/>
                </a:solidFill>
                <a:latin typeface="inherit"/>
              </a:rPr>
              <a:t>و نظريته :</a:t>
            </a:r>
          </a:p>
          <a:p>
            <a:r>
              <a:rPr lang="ar-IQ" sz="2800" b="1" dirty="0">
                <a:latin typeface="inherit"/>
              </a:rPr>
              <a:t>سكنر ولد عام 1904م وهو احد علماء النفس الأمريكيين الذي ساهم من خلال أبحاثة ودراساته في تطور علم النفس السلوكي وصاحب نظرية الاشتراط الإجرائي وينتمي إلى مدرسة </a:t>
            </a:r>
            <a:r>
              <a:rPr lang="ar-IQ" sz="2800" b="1" dirty="0" err="1">
                <a:latin typeface="inherit"/>
              </a:rPr>
              <a:t>ثورندايك</a:t>
            </a:r>
            <a:r>
              <a:rPr lang="ar-IQ" sz="2800" b="1" dirty="0">
                <a:latin typeface="inherit"/>
              </a:rPr>
              <a:t> واهتم بكتابات واطسون </a:t>
            </a:r>
            <a:r>
              <a:rPr lang="ar-IQ" sz="2800" b="1" dirty="0" err="1">
                <a:latin typeface="inherit"/>
              </a:rPr>
              <a:t>وبافلوف</a:t>
            </a:r>
            <a:r>
              <a:rPr lang="ar-IQ" sz="2800" b="1" dirty="0">
                <a:latin typeface="inherit"/>
              </a:rPr>
              <a:t> لفترة طويلة ثم بدأ بإجراء سلسلة من التجارب على الفئران في جامعة هارفارد، واهتم بدراسة السلوك واقترن اسمه بالتعليم المبرمج.</a:t>
            </a:r>
          </a:p>
          <a:p>
            <a:r>
              <a:rPr lang="ar-IQ" sz="2800" b="1" dirty="0">
                <a:latin typeface="inherit"/>
              </a:rPr>
              <a:t>وحصل على درجة الدكتوراه من جامعة هارفارد وانتقل إلى العمل في جامعة </a:t>
            </a:r>
            <a:r>
              <a:rPr lang="ar-IQ" sz="2800" b="1" dirty="0" err="1">
                <a:latin typeface="inherit"/>
              </a:rPr>
              <a:t>منيسوتا</a:t>
            </a:r>
            <a:r>
              <a:rPr lang="ar-IQ" sz="2800" b="1" dirty="0">
                <a:latin typeface="inherit"/>
              </a:rPr>
              <a:t> 1946م وخلال فتره عملة في </a:t>
            </a:r>
            <a:r>
              <a:rPr lang="ar-IQ" sz="2800" b="1" dirty="0" err="1">
                <a:latin typeface="inherit"/>
              </a:rPr>
              <a:t>مينسوتا</a:t>
            </a:r>
            <a:r>
              <a:rPr lang="ar-IQ" sz="2800" b="1" dirty="0">
                <a:latin typeface="inherit"/>
              </a:rPr>
              <a:t> ،أصدر كتابه " سلوك الكائنات" قدم وصفا تفصيلا لتجاربه وأفعاله على كثير من الكائنات ويهتم بأهمية التعزيز كعامل أساسي في عملية التعلم. </a:t>
            </a:r>
          </a:p>
          <a:p>
            <a:r>
              <a:rPr lang="ar-IQ" sz="2800" b="1" dirty="0">
                <a:latin typeface="inherit"/>
              </a:rPr>
              <a:t>كما أهتم بدراسة الظاهرة السلوكية من خلال دراسة السلوك نفسه ، وليس عن طريق أيه دراسات أخرى خارج مظاهر </a:t>
            </a:r>
            <a:r>
              <a:rPr lang="ar-IQ" sz="2800" b="1" dirty="0" smtClean="0">
                <a:latin typeface="inherit"/>
              </a:rPr>
              <a:t>السلوك خريطة </a:t>
            </a:r>
            <a:r>
              <a:rPr lang="ar-IQ" sz="2800" b="1" dirty="0">
                <a:latin typeface="inherit"/>
              </a:rPr>
              <a:t>مفاهيم نظرية </a:t>
            </a:r>
            <a:r>
              <a:rPr lang="ar-IQ" sz="2800" b="1" dirty="0" smtClean="0">
                <a:latin typeface="inherit"/>
              </a:rPr>
              <a:t>سكنر.</a:t>
            </a:r>
            <a:endParaRPr lang="ar-IQ" sz="2800" b="1" i="0" dirty="0">
              <a:effectLst/>
              <a:latin typeface="inherit"/>
            </a:endParaRPr>
          </a:p>
        </p:txBody>
      </p:sp>
    </p:spTree>
    <p:extLst>
      <p:ext uri="{BB962C8B-B14F-4D97-AF65-F5344CB8AC3E}">
        <p14:creationId xmlns:p14="http://schemas.microsoft.com/office/powerpoint/2010/main" val="1450163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7520" y="260648"/>
            <a:ext cx="8640960" cy="526297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2800" b="1" dirty="0">
                <a:solidFill>
                  <a:srgbClr val="FF0000"/>
                </a:solidFill>
                <a:latin typeface="Segoe UI Historic"/>
              </a:rPr>
              <a:t>فكرتها وملامحها </a:t>
            </a:r>
            <a:r>
              <a:rPr lang="ar-IQ" sz="2800" b="1" dirty="0" smtClean="0">
                <a:solidFill>
                  <a:srgbClr val="FF0000"/>
                </a:solidFill>
                <a:latin typeface="Segoe UI Historic"/>
              </a:rPr>
              <a:t>الرئيسية: </a:t>
            </a:r>
            <a:endParaRPr lang="ar-IQ" sz="2800" b="1" dirty="0">
              <a:solidFill>
                <a:srgbClr val="FF0000"/>
              </a:solidFill>
              <a:latin typeface="Segoe UI Historic"/>
            </a:endParaRPr>
          </a:p>
          <a:p>
            <a:r>
              <a:rPr lang="ar-IQ" sz="2800" b="1" dirty="0">
                <a:latin typeface="Segoe UI Historic"/>
              </a:rPr>
              <a:t>تتلخص نظرية سكنر إن التعلم يحدث عندما تعزز الاستجابات الصحيحة بمعنى انه إذا تم تدعيم الاستجابة لمثير معين بشكل ما فان هذه الاستجابة ستقوى وتعزز وتكرر مرة أخرى في </a:t>
            </a:r>
            <a:r>
              <a:rPr lang="ar-IQ" sz="2800" b="1" dirty="0" smtClean="0">
                <a:latin typeface="Segoe UI Historic"/>
              </a:rPr>
              <a:t>وعندما </a:t>
            </a:r>
            <a:r>
              <a:rPr lang="ar-IQ" sz="2800" b="1" dirty="0">
                <a:latin typeface="Segoe UI Historic"/>
              </a:rPr>
              <a:t>يدرك المتعلم انه قد وفق في إجابته فان ذلك يعزز الاستجابة ويدعمها فيحدث التعلم بشرط أن يحدث التعزيز بعد الاستجابة مباشرة </a:t>
            </a:r>
          </a:p>
          <a:p>
            <a:r>
              <a:rPr lang="ar-IQ" sz="2800" b="1" dirty="0">
                <a:latin typeface="Segoe UI Historic"/>
              </a:rPr>
              <a:t>وقد حدد سكنر ثلاث عوامل رئيسية تساعد على حدوث التعلم وهي</a:t>
            </a:r>
          </a:p>
          <a:p>
            <a:r>
              <a:rPr lang="ar-IQ" sz="2800" b="1" dirty="0">
                <a:latin typeface="Segoe UI Historic"/>
              </a:rPr>
              <a:t>1- توفر موقف يحدث فيه التعلم</a:t>
            </a:r>
          </a:p>
          <a:p>
            <a:r>
              <a:rPr lang="ar-IQ" sz="2800" b="1" dirty="0" smtClean="0">
                <a:latin typeface="Segoe UI Historic"/>
              </a:rPr>
              <a:t>2-</a:t>
            </a:r>
            <a:r>
              <a:rPr lang="ar-IQ" sz="2800" b="1" dirty="0">
                <a:latin typeface="Segoe UI Historic"/>
              </a:rPr>
              <a:t>وجود المثير. </a:t>
            </a:r>
          </a:p>
          <a:p>
            <a:r>
              <a:rPr lang="ar-IQ" sz="2800" b="1" dirty="0">
                <a:latin typeface="Segoe UI Historic"/>
              </a:rPr>
              <a:t>فالسؤال الذي يوجه للمتعلم ويطلب من الإجابة يعد مثيرا في حين تعد إجابة المتعلم عن هذا السؤال استجابة </a:t>
            </a:r>
            <a:r>
              <a:rPr lang="ar-IQ" sz="2800" b="1" dirty="0" smtClean="0">
                <a:latin typeface="Segoe UI Historic"/>
              </a:rPr>
              <a:t> </a:t>
            </a:r>
            <a:r>
              <a:rPr lang="ar-IQ" sz="2800" b="1" dirty="0">
                <a:latin typeface="Segoe UI Historic"/>
              </a:rPr>
              <a:t>حدوث السلوك نفسه</a:t>
            </a:r>
          </a:p>
          <a:p>
            <a:r>
              <a:rPr lang="ar-IQ" sz="2800" b="1" dirty="0">
                <a:latin typeface="Segoe UI Historic"/>
              </a:rPr>
              <a:t>3- ظهور نتائج </a:t>
            </a:r>
            <a:r>
              <a:rPr lang="ar-IQ" sz="2800" b="1" dirty="0" smtClean="0">
                <a:latin typeface="Segoe UI Historic"/>
              </a:rPr>
              <a:t>السلوك.</a:t>
            </a:r>
            <a:endParaRPr lang="ar-IQ" sz="2800" b="1" i="0" dirty="0">
              <a:effectLst/>
              <a:latin typeface="Segoe UI Historic"/>
            </a:endParaRPr>
          </a:p>
        </p:txBody>
      </p:sp>
    </p:spTree>
    <p:extLst>
      <p:ext uri="{BB962C8B-B14F-4D97-AF65-F5344CB8AC3E}">
        <p14:creationId xmlns:p14="http://schemas.microsoft.com/office/powerpoint/2010/main" val="22360759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1712" y="45376"/>
            <a:ext cx="8705024" cy="1200329"/>
          </a:xfrm>
          <a:prstGeom prst="rect">
            <a:avLst/>
          </a:prstGeom>
        </p:spPr>
        <p:txBody>
          <a:bodyPr wrap="square">
            <a:spAutoFit/>
          </a:bodyPr>
          <a:lstStyle/>
          <a:p>
            <a:r>
              <a:rPr lang="ar-IQ" sz="3600" b="1" dirty="0">
                <a:solidFill>
                  <a:srgbClr val="FF0000"/>
                </a:solidFill>
              </a:rPr>
              <a:t>تعريف المصطلحات الخاصة بنظرية </a:t>
            </a:r>
            <a:r>
              <a:rPr lang="ar-IQ" sz="3600" b="1" dirty="0" smtClean="0">
                <a:solidFill>
                  <a:srgbClr val="FF0000"/>
                </a:solidFill>
              </a:rPr>
              <a:t>سكنر</a:t>
            </a:r>
          </a:p>
          <a:p>
            <a:r>
              <a:rPr lang="ar-IQ" sz="3600" b="1" dirty="0" smtClean="0">
                <a:solidFill>
                  <a:srgbClr val="FF0000"/>
                </a:solidFill>
              </a:rPr>
              <a:t> </a:t>
            </a:r>
            <a:endParaRPr lang="ar-IQ" sz="3600" b="1" dirty="0">
              <a:solidFill>
                <a:srgbClr val="FF0000"/>
              </a:solidFill>
            </a:endParaRPr>
          </a:p>
        </p:txBody>
      </p:sp>
      <p:sp>
        <p:nvSpPr>
          <p:cNvPr id="3" name="مستطيل 2"/>
          <p:cNvSpPr/>
          <p:nvPr/>
        </p:nvSpPr>
        <p:spPr>
          <a:xfrm>
            <a:off x="107504" y="669688"/>
            <a:ext cx="8850448" cy="520142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ar-IQ" sz="2800" b="1" dirty="0">
                <a:solidFill>
                  <a:srgbClr val="FF0000"/>
                </a:solidFill>
                <a:latin typeface="inherit"/>
              </a:rPr>
              <a:t>السلوك </a:t>
            </a:r>
            <a:r>
              <a:rPr lang="ar-IQ" sz="2800" b="1" dirty="0" smtClean="0">
                <a:solidFill>
                  <a:srgbClr val="FF0000"/>
                </a:solidFill>
                <a:latin typeface="inherit"/>
              </a:rPr>
              <a:t>الاستجابي</a:t>
            </a:r>
            <a:r>
              <a:rPr lang="ar-IQ" sz="2400" b="1" dirty="0" smtClean="0">
                <a:latin typeface="inherit"/>
              </a:rPr>
              <a:t>: سلوك </a:t>
            </a:r>
            <a:r>
              <a:rPr lang="ar-IQ" sz="2400" b="1" dirty="0">
                <a:latin typeface="inherit"/>
              </a:rPr>
              <a:t>معين ينشا نتيجة لوجود مثيرات في موقف سلوكي وتحدث فيه الاستجابة بمجرد ظهور المثير وتسمى هذه الاستجابات بالانعكاسات ويولد الكائن ولديه بعض منها ويكتسب بعضها من خلال العمليات الشرطية</a:t>
            </a:r>
          </a:p>
          <a:p>
            <a:pPr algn="just"/>
            <a:r>
              <a:rPr lang="ar-IQ" sz="2800" b="1" dirty="0" smtClean="0">
                <a:solidFill>
                  <a:srgbClr val="FF0000"/>
                </a:solidFill>
                <a:latin typeface="inherit"/>
              </a:rPr>
              <a:t>الارتباط: </a:t>
            </a:r>
            <a:r>
              <a:rPr lang="ar-IQ" sz="2400" b="1" dirty="0" smtClean="0">
                <a:latin typeface="inherit"/>
              </a:rPr>
              <a:t>ارتباط </a:t>
            </a:r>
            <a:r>
              <a:rPr lang="ar-IQ" sz="2400" b="1" dirty="0">
                <a:latin typeface="inherit"/>
              </a:rPr>
              <a:t>الاستجابة بمثير </a:t>
            </a:r>
            <a:r>
              <a:rPr lang="ar-IQ" sz="2400" b="1" dirty="0" smtClean="0">
                <a:latin typeface="inherit"/>
              </a:rPr>
              <a:t>محدد المثير </a:t>
            </a:r>
            <a:r>
              <a:rPr lang="ar-IQ" sz="2400" b="1" dirty="0">
                <a:latin typeface="inherit"/>
              </a:rPr>
              <a:t>غير </a:t>
            </a:r>
            <a:r>
              <a:rPr lang="ar-IQ" sz="2400" b="1" dirty="0" smtClean="0">
                <a:latin typeface="inherit"/>
              </a:rPr>
              <a:t>الشرطي: هو </a:t>
            </a:r>
            <a:r>
              <a:rPr lang="ar-IQ" sz="2400" b="1" dirty="0">
                <a:latin typeface="inherit"/>
              </a:rPr>
              <a:t>المثير الذي يستجر استجابة بشكل طبيعي تلقائي (اللعاب والأكل)</a:t>
            </a:r>
          </a:p>
          <a:p>
            <a:pPr algn="just"/>
            <a:r>
              <a:rPr lang="ar-IQ" sz="2800" b="1" dirty="0">
                <a:solidFill>
                  <a:srgbClr val="FF0000"/>
                </a:solidFill>
                <a:latin typeface="inherit"/>
              </a:rPr>
              <a:t>المثير </a:t>
            </a:r>
            <a:r>
              <a:rPr lang="ar-IQ" sz="2800" b="1" dirty="0" smtClean="0">
                <a:solidFill>
                  <a:srgbClr val="FF0000"/>
                </a:solidFill>
                <a:latin typeface="inherit"/>
              </a:rPr>
              <a:t>الشرطي: </a:t>
            </a:r>
            <a:r>
              <a:rPr lang="ar-IQ" sz="2400" b="1" dirty="0" smtClean="0">
                <a:latin typeface="inherit"/>
              </a:rPr>
              <a:t>هو </a:t>
            </a:r>
            <a:r>
              <a:rPr lang="ar-IQ" sz="2400" b="1" dirty="0">
                <a:latin typeface="inherit"/>
              </a:rPr>
              <a:t>المثير الذي يشترط في تأثيره وجود مثير أساسي لديه ارتباط طبيعي بالاستجابة وينشا الارتباط </a:t>
            </a:r>
            <a:r>
              <a:rPr lang="ar-IQ" sz="2400" b="1" dirty="0" smtClean="0">
                <a:latin typeface="inherit"/>
              </a:rPr>
              <a:t>بالتعلم ( </a:t>
            </a:r>
            <a:r>
              <a:rPr lang="ar-IQ" sz="2400" b="1" dirty="0">
                <a:latin typeface="inherit"/>
              </a:rPr>
              <a:t>جرس </a:t>
            </a:r>
            <a:r>
              <a:rPr lang="ar-IQ" sz="2400" b="1" dirty="0" err="1">
                <a:latin typeface="inherit"/>
              </a:rPr>
              <a:t>بافلوف</a:t>
            </a:r>
            <a:r>
              <a:rPr lang="ar-IQ" sz="2400" b="1" dirty="0">
                <a:latin typeface="inherit"/>
              </a:rPr>
              <a:t>)</a:t>
            </a:r>
          </a:p>
          <a:p>
            <a:pPr algn="just"/>
            <a:r>
              <a:rPr lang="ar-IQ" sz="2800" b="1" dirty="0">
                <a:solidFill>
                  <a:srgbClr val="FF0000"/>
                </a:solidFill>
                <a:latin typeface="inherit"/>
              </a:rPr>
              <a:t>التعزيز </a:t>
            </a:r>
            <a:r>
              <a:rPr lang="ar-IQ" sz="2800" b="1" dirty="0" smtClean="0">
                <a:solidFill>
                  <a:srgbClr val="FF0000"/>
                </a:solidFill>
                <a:latin typeface="inherit"/>
              </a:rPr>
              <a:t>: </a:t>
            </a:r>
            <a:r>
              <a:rPr lang="ar-IQ" sz="2400" b="1" dirty="0" smtClean="0">
                <a:latin typeface="inherit"/>
              </a:rPr>
              <a:t>هو </a:t>
            </a:r>
            <a:r>
              <a:rPr lang="ar-IQ" sz="2400" b="1" dirty="0">
                <a:latin typeface="inherit"/>
              </a:rPr>
              <a:t>المكافأة التي يحصل عليها الكائن نتيجة للسلوك المرغوب </a:t>
            </a:r>
            <a:r>
              <a:rPr lang="ar-IQ" sz="2400" b="1" dirty="0" smtClean="0">
                <a:latin typeface="inherit"/>
              </a:rPr>
              <a:t>به التعزيز </a:t>
            </a:r>
            <a:r>
              <a:rPr lang="ar-IQ" sz="2400" b="1" dirty="0">
                <a:latin typeface="inherit"/>
              </a:rPr>
              <a:t>في السلوك </a:t>
            </a:r>
            <a:r>
              <a:rPr lang="ar-IQ" sz="2400" b="1" dirty="0" smtClean="0">
                <a:latin typeface="inherit"/>
              </a:rPr>
              <a:t>الاستجابي: يكون </a:t>
            </a:r>
            <a:r>
              <a:rPr lang="ar-IQ" sz="2400" b="1" dirty="0">
                <a:latin typeface="inherit"/>
              </a:rPr>
              <a:t>التعزيز في هذه الحالة عبارة عن المثير غير الشرطي والذي يحصل عليه الكائن بعد تعلم الاستجابة للمثير </a:t>
            </a:r>
            <a:r>
              <a:rPr lang="ar-IQ" sz="2400" b="1" dirty="0" smtClean="0">
                <a:latin typeface="inherit"/>
              </a:rPr>
              <a:t>الشرطي.</a:t>
            </a:r>
            <a:endParaRPr lang="ar-IQ" sz="2400" b="1" dirty="0">
              <a:latin typeface="inherit"/>
            </a:endParaRPr>
          </a:p>
          <a:p>
            <a:r>
              <a:rPr lang="ar-IQ" sz="2800" b="1" dirty="0">
                <a:solidFill>
                  <a:srgbClr val="FF0000"/>
                </a:solidFill>
                <a:latin typeface="inherit"/>
              </a:rPr>
              <a:t>السلوك </a:t>
            </a:r>
            <a:r>
              <a:rPr lang="ar-IQ" sz="2800" b="1" dirty="0" smtClean="0">
                <a:solidFill>
                  <a:srgbClr val="FF0000"/>
                </a:solidFill>
                <a:latin typeface="inherit"/>
              </a:rPr>
              <a:t>الإجرائي:  </a:t>
            </a:r>
            <a:r>
              <a:rPr lang="ar-IQ" sz="2400" b="1" dirty="0" smtClean="0">
                <a:latin typeface="inherit"/>
              </a:rPr>
              <a:t>السلوك </a:t>
            </a:r>
            <a:r>
              <a:rPr lang="ar-IQ" sz="2400" b="1" dirty="0">
                <a:latin typeface="inherit"/>
              </a:rPr>
              <a:t>الإجرائي معقد وهو كل ما يصدر عن الكائن الحي في العالم الخارجي ولا يرتبط بمثيرات محددة ومن أمثلتها المشي والأكل والكلام والعمل وهي ترتبط بمثيرات عديدة (عمليات يجريها الكائن بنفسه )</a:t>
            </a:r>
            <a:endParaRPr lang="ar-IQ" sz="2400" b="1" i="0" dirty="0">
              <a:effectLst/>
              <a:latin typeface="inherit"/>
            </a:endParaRPr>
          </a:p>
        </p:txBody>
      </p:sp>
    </p:spTree>
    <p:extLst>
      <p:ext uri="{BB962C8B-B14F-4D97-AF65-F5344CB8AC3E}">
        <p14:creationId xmlns:p14="http://schemas.microsoft.com/office/powerpoint/2010/main" val="10524469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404664"/>
            <a:ext cx="8064896" cy="507831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600" b="1" dirty="0">
                <a:solidFill>
                  <a:srgbClr val="FF0000"/>
                </a:solidFill>
                <a:latin typeface="inherit"/>
              </a:rPr>
              <a:t>متغيرات </a:t>
            </a:r>
            <a:r>
              <a:rPr lang="ar-IQ" sz="3600" b="1" dirty="0" err="1">
                <a:solidFill>
                  <a:srgbClr val="FF0000"/>
                </a:solidFill>
                <a:latin typeface="inherit"/>
              </a:rPr>
              <a:t>الإشراط</a:t>
            </a:r>
            <a:r>
              <a:rPr lang="ar-IQ" sz="3600" b="1" dirty="0">
                <a:solidFill>
                  <a:srgbClr val="FF0000"/>
                </a:solidFill>
                <a:latin typeface="inherit"/>
              </a:rPr>
              <a:t> الإجرائي</a:t>
            </a:r>
          </a:p>
          <a:p>
            <a:r>
              <a:rPr lang="ar-IQ" sz="3200" b="1" dirty="0">
                <a:latin typeface="inherit"/>
              </a:rPr>
              <a:t>ينظر سكنر على أن:</a:t>
            </a:r>
          </a:p>
          <a:p>
            <a:r>
              <a:rPr lang="ar-IQ" sz="3200" b="1" dirty="0">
                <a:latin typeface="inherit"/>
              </a:rPr>
              <a:t>1. السلوك في </a:t>
            </a:r>
            <a:r>
              <a:rPr lang="ar-IQ" sz="3200" b="1" dirty="0" err="1">
                <a:latin typeface="inherit"/>
              </a:rPr>
              <a:t>الإشراط</a:t>
            </a:r>
            <a:r>
              <a:rPr lang="ar-IQ" sz="3200" b="1" dirty="0">
                <a:latin typeface="inherit"/>
              </a:rPr>
              <a:t> الإجرائي يتكون من وحدات وسماها الاستجابات</a:t>
            </a:r>
          </a:p>
          <a:p>
            <a:r>
              <a:rPr lang="ar-IQ" sz="3200" b="1" dirty="0">
                <a:latin typeface="inherit"/>
              </a:rPr>
              <a:t>2. والبيئة تتكون من وحدات سماها المثيرات</a:t>
            </a:r>
          </a:p>
          <a:p>
            <a:r>
              <a:rPr lang="ar-IQ" sz="3200" b="1" dirty="0">
                <a:solidFill>
                  <a:srgbClr val="FF0000"/>
                </a:solidFill>
                <a:latin typeface="inherit"/>
              </a:rPr>
              <a:t>مبادئ </a:t>
            </a:r>
            <a:r>
              <a:rPr lang="ar-IQ" sz="3200" b="1" dirty="0" err="1">
                <a:solidFill>
                  <a:srgbClr val="FF0000"/>
                </a:solidFill>
                <a:latin typeface="inherit"/>
              </a:rPr>
              <a:t>الإشراط</a:t>
            </a:r>
            <a:r>
              <a:rPr lang="ar-IQ" sz="3200" b="1" dirty="0">
                <a:solidFill>
                  <a:srgbClr val="FF0000"/>
                </a:solidFill>
                <a:latin typeface="inherit"/>
              </a:rPr>
              <a:t> الإجرائي</a:t>
            </a:r>
          </a:p>
          <a:p>
            <a:r>
              <a:rPr lang="ar-IQ" sz="3200" b="1" dirty="0">
                <a:latin typeface="inherit"/>
              </a:rPr>
              <a:t>1. أنماط السلوك الصادرة عن الكائن ليس بالضرورة موجهة منه بواسطة البيئة وما فيها من </a:t>
            </a:r>
            <a:r>
              <a:rPr lang="ar-IQ" sz="3200" b="1" dirty="0" smtClean="0">
                <a:latin typeface="inherit"/>
              </a:rPr>
              <a:t>مثيرات.</a:t>
            </a:r>
            <a:endParaRPr lang="ar-IQ" sz="3200" b="1" dirty="0">
              <a:latin typeface="inherit"/>
            </a:endParaRPr>
          </a:p>
          <a:p>
            <a:r>
              <a:rPr lang="ar-IQ" sz="3200" b="1" dirty="0">
                <a:latin typeface="inherit"/>
              </a:rPr>
              <a:t>2. كثيرا من المثيرات الخارجية لا تعتبر بالضرورة عوامل </a:t>
            </a:r>
            <a:r>
              <a:rPr lang="ar-IQ" sz="3200" b="1" dirty="0" smtClean="0">
                <a:latin typeface="inherit"/>
              </a:rPr>
              <a:t>منشئة.</a:t>
            </a:r>
            <a:endParaRPr lang="ar-IQ" sz="3200" b="1" i="0" dirty="0">
              <a:effectLst/>
              <a:latin typeface="inherit"/>
            </a:endParaRPr>
          </a:p>
        </p:txBody>
      </p:sp>
    </p:spTree>
    <p:extLst>
      <p:ext uri="{BB962C8B-B14F-4D97-AF65-F5344CB8AC3E}">
        <p14:creationId xmlns:p14="http://schemas.microsoft.com/office/powerpoint/2010/main" val="1199748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40804"/>
            <a:ext cx="8640960" cy="6340197"/>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latin typeface="droid-naskh"/>
              </a:rPr>
              <a:t>حياة كلارك ليونارد هال العلمية: </a:t>
            </a:r>
            <a:r>
              <a:rPr lang="ar-IQ" sz="3600" b="1" dirty="0" smtClean="0">
                <a:solidFill>
                  <a:srgbClr val="FF0000"/>
                </a:solidFill>
                <a:latin typeface="droid-naskh"/>
              </a:rPr>
              <a:t> </a:t>
            </a:r>
          </a:p>
          <a:p>
            <a:r>
              <a:rPr lang="ar-IQ" sz="3200" b="1" dirty="0" smtClean="0">
                <a:solidFill>
                  <a:srgbClr val="2C2F34"/>
                </a:solidFill>
                <a:latin typeface="droid-naskh"/>
              </a:rPr>
              <a:t>في </a:t>
            </a:r>
            <a:r>
              <a:rPr lang="ar-IQ" sz="3200" b="1" dirty="0">
                <a:solidFill>
                  <a:srgbClr val="2C2F34"/>
                </a:solidFill>
                <a:latin typeface="droid-naskh"/>
              </a:rPr>
              <a:t>عام 1918، حصل على </a:t>
            </a:r>
            <a:r>
              <a:rPr lang="ar-IQ" sz="3200" b="1" dirty="0" err="1">
                <a:solidFill>
                  <a:srgbClr val="2C2F34"/>
                </a:solidFill>
                <a:latin typeface="droid-naskh"/>
              </a:rPr>
              <a:t>الدكتوراة</a:t>
            </a:r>
            <a:r>
              <a:rPr lang="ar-IQ" sz="3200" b="1" dirty="0">
                <a:solidFill>
                  <a:srgbClr val="2C2F34"/>
                </a:solidFill>
                <a:latin typeface="droid-naskh"/>
              </a:rPr>
              <a:t> من جامعة </a:t>
            </a:r>
            <a:r>
              <a:rPr lang="ar-IQ" sz="3200" b="1" dirty="0" err="1">
                <a:solidFill>
                  <a:srgbClr val="2C2F34"/>
                </a:solidFill>
                <a:latin typeface="droid-naskh"/>
              </a:rPr>
              <a:t>ويسكونسن</a:t>
            </a:r>
            <a:r>
              <a:rPr lang="ar-IQ" sz="3200" b="1" dirty="0">
                <a:solidFill>
                  <a:srgbClr val="2C2F34"/>
                </a:solidFill>
                <a:latin typeface="droid-naskh"/>
              </a:rPr>
              <a:t> ماديسون وقام بالتدريس هناك من عام 1916 إلى عام 1929. تم نشر أطروحته للدكتوراه حول “النواحي الكمية لتقييم المفاهيم”، في مجلة </a:t>
            </a:r>
            <a:r>
              <a:rPr lang="ar-IQ" sz="3200" b="1" dirty="0" err="1">
                <a:solidFill>
                  <a:srgbClr val="2C2F34"/>
                </a:solidFill>
                <a:latin typeface="droid-naskh"/>
              </a:rPr>
              <a:t>سيكولوجيكال</a:t>
            </a:r>
            <a:r>
              <a:rPr lang="ar-IQ" sz="3200" b="1" dirty="0">
                <a:solidFill>
                  <a:srgbClr val="2C2F34"/>
                </a:solidFill>
                <a:latin typeface="droid-naskh"/>
              </a:rPr>
              <a:t> </a:t>
            </a:r>
            <a:r>
              <a:rPr lang="ar-IQ" sz="3200" b="1" dirty="0" err="1">
                <a:solidFill>
                  <a:srgbClr val="2C2F34"/>
                </a:solidFill>
                <a:latin typeface="droid-naskh"/>
              </a:rPr>
              <a:t>مونوجرافس</a:t>
            </a:r>
            <a:r>
              <a:rPr lang="ar-IQ" sz="3200" b="1" dirty="0">
                <a:solidFill>
                  <a:srgbClr val="2C2F34"/>
                </a:solidFill>
                <a:latin typeface="droid-naskh"/>
              </a:rPr>
              <a:t>. أمضى </a:t>
            </a:r>
            <a:r>
              <a:rPr lang="ar-IQ" sz="3200" b="1" dirty="0" smtClean="0">
                <a:solidFill>
                  <a:srgbClr val="2C2F34"/>
                </a:solidFill>
                <a:latin typeface="droid-naskh"/>
              </a:rPr>
              <a:t>هل </a:t>
            </a:r>
            <a:r>
              <a:rPr lang="ar-IQ" sz="3200" b="1" dirty="0">
                <a:solidFill>
                  <a:srgbClr val="2C2F34"/>
                </a:solidFill>
                <a:latin typeface="droid-naskh"/>
              </a:rPr>
              <a:t>معظم حياته المهنية في جامعة </a:t>
            </a:r>
            <a:r>
              <a:rPr lang="ar-IQ" sz="3200" b="1" dirty="0" err="1">
                <a:solidFill>
                  <a:srgbClr val="2C2F34"/>
                </a:solidFill>
                <a:latin typeface="droid-naskh"/>
              </a:rPr>
              <a:t>ييل</a:t>
            </a:r>
            <a:r>
              <a:rPr lang="ar-IQ" sz="3200" b="1" dirty="0">
                <a:solidFill>
                  <a:srgbClr val="2C2F34"/>
                </a:solidFill>
                <a:latin typeface="droid-naskh"/>
              </a:rPr>
              <a:t>، حيث تم تعيينه من قبل الرئيس السابق وعالم النفس جيمس رولاند أنجل. يظهر بحثه أن نظريته يمكن أن تتنبأ بالسلوك. من أبرز أعماله </a:t>
            </a:r>
            <a:r>
              <a:rPr lang="ar-IQ" sz="3200" b="1" dirty="0" smtClean="0">
                <a:solidFill>
                  <a:srgbClr val="2C2F34"/>
                </a:solidFill>
                <a:latin typeface="droid-naskh"/>
              </a:rPr>
              <a:t>“النظرية </a:t>
            </a:r>
            <a:r>
              <a:rPr lang="ar-IQ" sz="3200" b="1" dirty="0">
                <a:solidFill>
                  <a:srgbClr val="2C2F34"/>
                </a:solidFill>
                <a:latin typeface="droid-naskh"/>
              </a:rPr>
              <a:t>الاستدلالية الرياضية في التعلم بالاستظهار 1940″، </a:t>
            </a:r>
            <a:r>
              <a:rPr lang="ar-IQ" sz="3200" b="1" dirty="0" smtClean="0">
                <a:solidFill>
                  <a:srgbClr val="2C2F34"/>
                </a:solidFill>
                <a:latin typeface="droid-naskh"/>
              </a:rPr>
              <a:t>ومبادئ </a:t>
            </a:r>
            <a:r>
              <a:rPr lang="ar-IQ" sz="3200" b="1" dirty="0">
                <a:solidFill>
                  <a:srgbClr val="2C2F34"/>
                </a:solidFill>
                <a:latin typeface="droid-naskh"/>
              </a:rPr>
              <a:t>السلوك 1943″، بناءً </a:t>
            </a:r>
            <a:r>
              <a:rPr lang="ar-IQ" sz="3200" b="1" dirty="0" smtClean="0">
                <a:solidFill>
                  <a:srgbClr val="2C2F34"/>
                </a:solidFill>
                <a:latin typeface="droid-naskh"/>
              </a:rPr>
              <a:t>على </a:t>
            </a:r>
            <a:r>
              <a:rPr lang="ar-IQ" sz="3200" b="1" dirty="0">
                <a:solidFill>
                  <a:srgbClr val="2C2F34"/>
                </a:solidFill>
                <a:latin typeface="droid-naskh"/>
              </a:rPr>
              <a:t>نظرية التعلم قام بتحليل تعلم </a:t>
            </a:r>
            <a:r>
              <a:rPr lang="ar-IQ" sz="3200" b="1" dirty="0" err="1">
                <a:solidFill>
                  <a:srgbClr val="2C2F34"/>
                </a:solidFill>
                <a:latin typeface="droid-naskh"/>
              </a:rPr>
              <a:t>والإشراط</a:t>
            </a:r>
            <a:r>
              <a:rPr lang="ar-IQ" sz="3200" b="1" dirty="0">
                <a:solidFill>
                  <a:srgbClr val="2C2F34"/>
                </a:solidFill>
                <a:latin typeface="droid-naskh"/>
              </a:rPr>
              <a:t> لدى الكائنات الحية لأنها كانت تمثل القوة المهيمنة في ذلك الوقت</a:t>
            </a:r>
            <a:r>
              <a:rPr lang="ar-IQ" sz="3200" b="1" dirty="0" smtClean="0">
                <a:solidFill>
                  <a:srgbClr val="2C2F34"/>
                </a:solidFill>
                <a:latin typeface="droid-naskh"/>
              </a:rPr>
              <a:t>.</a:t>
            </a:r>
            <a:r>
              <a:rPr lang="ar-IQ" dirty="0"/>
              <a:t/>
            </a:r>
            <a:br>
              <a:rPr lang="ar-IQ" dirty="0"/>
            </a:br>
            <a:r>
              <a:rPr lang="en-US" dirty="0" smtClean="0">
                <a:solidFill>
                  <a:srgbClr val="333333"/>
                </a:solidFill>
                <a:latin typeface="droid-naskh"/>
                <a:hlinkClick r:id="rId2"/>
              </a:rPr>
              <a:t>https</a:t>
            </a:r>
            <a:r>
              <a:rPr lang="en-US" dirty="0">
                <a:solidFill>
                  <a:srgbClr val="333333"/>
                </a:solidFill>
                <a:latin typeface="droid-naskh"/>
                <a:hlinkClick r:id="rId2"/>
              </a:rPr>
              <a:t>://e3arabi.com/?p=583519</a:t>
            </a:r>
            <a:endParaRPr lang="en-US" dirty="0"/>
          </a:p>
        </p:txBody>
      </p:sp>
    </p:spTree>
    <p:extLst>
      <p:ext uri="{BB962C8B-B14F-4D97-AF65-F5344CB8AC3E}">
        <p14:creationId xmlns:p14="http://schemas.microsoft.com/office/powerpoint/2010/main" val="40518772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6560" y="260648"/>
            <a:ext cx="8568952" cy="606319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dirty="0">
                <a:latin typeface="Segoe UI Historic"/>
              </a:rPr>
              <a:t> </a:t>
            </a:r>
            <a:r>
              <a:rPr lang="ar-IQ" dirty="0" smtClean="0">
                <a:latin typeface="Segoe UI Historic"/>
              </a:rPr>
              <a:t>   </a:t>
            </a:r>
            <a:r>
              <a:rPr lang="ar-IQ" sz="3600" b="1" dirty="0" smtClean="0">
                <a:solidFill>
                  <a:srgbClr val="FF0000"/>
                </a:solidFill>
                <a:latin typeface="Segoe UI Historic"/>
              </a:rPr>
              <a:t>نظرية </a:t>
            </a:r>
            <a:r>
              <a:rPr lang="ar-IQ" sz="3600" b="1" dirty="0" err="1" smtClean="0">
                <a:solidFill>
                  <a:srgbClr val="FF0000"/>
                </a:solidFill>
                <a:latin typeface="Segoe UI Historic"/>
              </a:rPr>
              <a:t>اسكنر</a:t>
            </a:r>
            <a:r>
              <a:rPr lang="ar-IQ" sz="3600" b="1" dirty="0" smtClean="0">
                <a:solidFill>
                  <a:srgbClr val="FF0000"/>
                </a:solidFill>
                <a:latin typeface="Segoe UI Historic"/>
              </a:rPr>
              <a:t> :</a:t>
            </a:r>
            <a:r>
              <a:rPr lang="ar-IQ" sz="3200" b="1" dirty="0" smtClean="0">
                <a:latin typeface="Segoe UI Historic"/>
              </a:rPr>
              <a:t>ركز سكنر على السلوك الإجرائي لدى الكائنات وحيث أن هذا السلوك معقد ولا يعتمد على الارتباط البسيط بين مثير معين واستجابة معينة فقد اهتم سكنر بالاستجابة في ظل ضبط المثيرات أو بمعنى آخر ركز على الاستجابات في ظل ضبط المتغيرات .</a:t>
            </a:r>
          </a:p>
          <a:p>
            <a:r>
              <a:rPr lang="ar-IQ" sz="3200" b="1" dirty="0" smtClean="0">
                <a:latin typeface="Segoe UI Historic"/>
              </a:rPr>
              <a:t>وبسبب </a:t>
            </a:r>
            <a:r>
              <a:rPr lang="ar-IQ" sz="3200" b="1" dirty="0">
                <a:latin typeface="Segoe UI Historic"/>
              </a:rPr>
              <a:t>تعقيد السلوك الإجرائي يدعو سكنر للنظر للسلوك الإجرائي دون النظر للمثيرات :</a:t>
            </a:r>
          </a:p>
          <a:p>
            <a:r>
              <a:rPr lang="ar-IQ" sz="3200" b="1" dirty="0">
                <a:latin typeface="Segoe UI Historic"/>
              </a:rPr>
              <a:t>فالاستجابة تنشا عن المجموع الكلي للمثيرات</a:t>
            </a:r>
            <a:r>
              <a:rPr lang="ar-IQ" sz="3200" b="1" dirty="0" smtClean="0">
                <a:latin typeface="Segoe UI Historic"/>
              </a:rPr>
              <a:t>.</a:t>
            </a:r>
          </a:p>
          <a:p>
            <a:r>
              <a:rPr lang="ar-IQ" sz="3200" b="1" dirty="0" smtClean="0">
                <a:latin typeface="Segoe UI Historic"/>
              </a:rPr>
              <a:t> </a:t>
            </a:r>
            <a:r>
              <a:rPr lang="ar-IQ" sz="3200" b="1" dirty="0">
                <a:solidFill>
                  <a:srgbClr val="FF0000"/>
                </a:solidFill>
                <a:latin typeface="Segoe UI Historic"/>
              </a:rPr>
              <a:t>وتتكون نظرية سكنر من ثلاثة أجزاء رئيسية وهي:</a:t>
            </a:r>
          </a:p>
          <a:p>
            <a:r>
              <a:rPr lang="ar-IQ" sz="3200" dirty="0">
                <a:latin typeface="Segoe UI Historic"/>
              </a:rPr>
              <a:t>1</a:t>
            </a:r>
            <a:r>
              <a:rPr lang="ar-IQ" sz="3200" b="1" dirty="0">
                <a:solidFill>
                  <a:srgbClr val="FF0000"/>
                </a:solidFill>
                <a:latin typeface="Segoe UI Historic"/>
              </a:rPr>
              <a:t>. البيئة</a:t>
            </a:r>
          </a:p>
          <a:p>
            <a:r>
              <a:rPr lang="ar-IQ" sz="3200" b="1" dirty="0">
                <a:solidFill>
                  <a:srgbClr val="FF0000"/>
                </a:solidFill>
                <a:latin typeface="Segoe UI Historic"/>
              </a:rPr>
              <a:t>2. تعلم السلوك الإجرائي</a:t>
            </a:r>
          </a:p>
          <a:p>
            <a:r>
              <a:rPr lang="ar-IQ" sz="3200" b="1" dirty="0">
                <a:solidFill>
                  <a:srgbClr val="FF0000"/>
                </a:solidFill>
                <a:latin typeface="Segoe UI Historic"/>
              </a:rPr>
              <a:t>3. </a:t>
            </a:r>
            <a:r>
              <a:rPr lang="ar-IQ" sz="3200" b="1" dirty="0" smtClean="0">
                <a:solidFill>
                  <a:srgbClr val="FF0000"/>
                </a:solidFill>
                <a:latin typeface="Segoe UI Historic"/>
              </a:rPr>
              <a:t>التعزيز</a:t>
            </a:r>
            <a:endParaRPr lang="ar-IQ" sz="3200" b="1" dirty="0">
              <a:solidFill>
                <a:srgbClr val="FF0000"/>
              </a:solidFill>
              <a:latin typeface="Segoe UI Historic"/>
            </a:endParaRPr>
          </a:p>
        </p:txBody>
      </p:sp>
    </p:spTree>
    <p:extLst>
      <p:ext uri="{BB962C8B-B14F-4D97-AF65-F5344CB8AC3E}">
        <p14:creationId xmlns:p14="http://schemas.microsoft.com/office/powerpoint/2010/main" val="464792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836712"/>
            <a:ext cx="8712968" cy="587853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ar-IQ" sz="3600" b="1" dirty="0">
                <a:solidFill>
                  <a:srgbClr val="FF0000"/>
                </a:solidFill>
                <a:latin typeface="inherit"/>
              </a:rPr>
              <a:t>أولا: </a:t>
            </a:r>
            <a:r>
              <a:rPr lang="ar-IQ" sz="3600" b="1" dirty="0" smtClean="0">
                <a:solidFill>
                  <a:srgbClr val="FF0000"/>
                </a:solidFill>
                <a:latin typeface="inherit"/>
              </a:rPr>
              <a:t>البيئة  : </a:t>
            </a:r>
            <a:r>
              <a:rPr lang="ar-IQ" sz="2400" b="1" dirty="0">
                <a:latin typeface="inherit"/>
              </a:rPr>
              <a:t>وقد قسمها سكنر إلى عدة مستويات من المثيرات </a:t>
            </a:r>
          </a:p>
          <a:p>
            <a:r>
              <a:rPr lang="ar-IQ" sz="3600" b="1" dirty="0">
                <a:solidFill>
                  <a:srgbClr val="FF0000"/>
                </a:solidFill>
                <a:latin typeface="inherit"/>
              </a:rPr>
              <a:t>المستوى الأول: </a:t>
            </a:r>
            <a:r>
              <a:rPr lang="ar-IQ" sz="2800" b="1" dirty="0">
                <a:solidFill>
                  <a:srgbClr val="00B0F0"/>
                </a:solidFill>
                <a:latin typeface="inherit"/>
              </a:rPr>
              <a:t>المثيرات </a:t>
            </a:r>
            <a:r>
              <a:rPr lang="ar-IQ" sz="2800" b="1" dirty="0" err="1" smtClean="0">
                <a:solidFill>
                  <a:srgbClr val="00B0F0"/>
                </a:solidFill>
                <a:latin typeface="inherit"/>
              </a:rPr>
              <a:t>المستصدرة</a:t>
            </a:r>
            <a:r>
              <a:rPr lang="ar-IQ" sz="2800" b="1" dirty="0" smtClean="0">
                <a:solidFill>
                  <a:srgbClr val="00B0F0"/>
                </a:solidFill>
                <a:latin typeface="inherit"/>
              </a:rPr>
              <a:t> </a:t>
            </a:r>
            <a:r>
              <a:rPr lang="ar-IQ" sz="2800" b="1" dirty="0" smtClean="0">
                <a:latin typeface="inherit"/>
              </a:rPr>
              <a:t>وهي </a:t>
            </a:r>
            <a:r>
              <a:rPr lang="ar-IQ" sz="2800" b="1" dirty="0">
                <a:latin typeface="inherit"/>
              </a:rPr>
              <a:t>استجابات نمطية على طريقة السلوك الاستجابي وتسبق حدوث </a:t>
            </a:r>
            <a:r>
              <a:rPr lang="ar-IQ" sz="2800" b="1" dirty="0" smtClean="0">
                <a:latin typeface="inherit"/>
              </a:rPr>
              <a:t>الاستجابة.</a:t>
            </a:r>
            <a:endParaRPr lang="ar-IQ" sz="2800" b="1" dirty="0">
              <a:latin typeface="inherit"/>
            </a:endParaRPr>
          </a:p>
          <a:p>
            <a:r>
              <a:rPr lang="ar-IQ" sz="3600" b="1" dirty="0">
                <a:solidFill>
                  <a:srgbClr val="FF0000"/>
                </a:solidFill>
                <a:latin typeface="inherit"/>
              </a:rPr>
              <a:t>المستوى الثاني</a:t>
            </a:r>
            <a:r>
              <a:rPr lang="ar-IQ" sz="2800" b="1" dirty="0">
                <a:solidFill>
                  <a:srgbClr val="FF0000"/>
                </a:solidFill>
                <a:latin typeface="inherit"/>
              </a:rPr>
              <a:t>: </a:t>
            </a:r>
            <a:r>
              <a:rPr lang="ar-IQ" sz="2800" b="1" dirty="0" smtClean="0">
                <a:solidFill>
                  <a:srgbClr val="FF0000"/>
                </a:solidFill>
                <a:latin typeface="inherit"/>
              </a:rPr>
              <a:t> </a:t>
            </a:r>
            <a:r>
              <a:rPr lang="ar-IQ" sz="2800" b="1" dirty="0" smtClean="0">
                <a:solidFill>
                  <a:srgbClr val="00B0F0"/>
                </a:solidFill>
                <a:latin typeface="inherit"/>
              </a:rPr>
              <a:t>المثيرات المعززة  </a:t>
            </a:r>
            <a:r>
              <a:rPr lang="ar-IQ" sz="2800" b="1" dirty="0" smtClean="0">
                <a:latin typeface="inherit"/>
              </a:rPr>
              <a:t>وهي </a:t>
            </a:r>
            <a:r>
              <a:rPr lang="ar-IQ" sz="2800" b="1" dirty="0">
                <a:latin typeface="inherit"/>
              </a:rPr>
              <a:t>الاستجابات التي تعقب حدوث الاستجابة وتساعد في زيادة احتمال تكرار الاستجابة في ا</a:t>
            </a:r>
            <a:r>
              <a:rPr lang="ar-IQ" sz="2800" b="1" dirty="0" smtClean="0">
                <a:latin typeface="inherit"/>
              </a:rPr>
              <a:t>لمواقف </a:t>
            </a:r>
            <a:r>
              <a:rPr lang="ar-IQ" sz="2800" b="1" dirty="0">
                <a:latin typeface="inherit"/>
              </a:rPr>
              <a:t>التالية وهي التي تصبح أكثر احتمالا في السلوك وتسمى الاستجابات </a:t>
            </a:r>
            <a:r>
              <a:rPr lang="ar-IQ" sz="2800" b="1" dirty="0" smtClean="0">
                <a:latin typeface="inherit"/>
              </a:rPr>
              <a:t>الإجرائية.</a:t>
            </a:r>
            <a:endParaRPr lang="ar-IQ" sz="2800" b="1" dirty="0">
              <a:latin typeface="inherit"/>
            </a:endParaRPr>
          </a:p>
          <a:p>
            <a:r>
              <a:rPr lang="ar-IQ" sz="3600" b="1" dirty="0">
                <a:solidFill>
                  <a:srgbClr val="FF0000"/>
                </a:solidFill>
                <a:latin typeface="inherit"/>
              </a:rPr>
              <a:t>المستوى الثالث: </a:t>
            </a:r>
            <a:r>
              <a:rPr lang="ar-IQ" sz="2800" b="1" dirty="0">
                <a:solidFill>
                  <a:srgbClr val="00B0F0"/>
                </a:solidFill>
                <a:latin typeface="inherit"/>
              </a:rPr>
              <a:t>المثيرات </a:t>
            </a:r>
            <a:r>
              <a:rPr lang="ar-IQ" sz="2800" b="1" dirty="0" smtClean="0">
                <a:solidFill>
                  <a:srgbClr val="00B0F0"/>
                </a:solidFill>
                <a:latin typeface="inherit"/>
              </a:rPr>
              <a:t>المميزة </a:t>
            </a:r>
            <a:r>
              <a:rPr lang="ar-IQ" sz="2800" b="1" dirty="0" smtClean="0">
                <a:latin typeface="inherit"/>
              </a:rPr>
              <a:t>مثيرات </a:t>
            </a:r>
            <a:r>
              <a:rPr lang="ar-IQ" sz="2800" b="1" dirty="0">
                <a:latin typeface="inherit"/>
              </a:rPr>
              <a:t>موجودة ولكنها ليست مستدعية للاستجابة ولكنها تميزها وتزيد من </a:t>
            </a:r>
            <a:r>
              <a:rPr lang="ar-IQ" sz="2800" b="1" dirty="0" smtClean="0">
                <a:latin typeface="inherit"/>
              </a:rPr>
              <a:t>حدوثها.</a:t>
            </a:r>
            <a:endParaRPr lang="ar-IQ" sz="2800" b="1" dirty="0">
              <a:latin typeface="inherit"/>
            </a:endParaRPr>
          </a:p>
          <a:p>
            <a:r>
              <a:rPr lang="ar-IQ" sz="3600" b="1" dirty="0">
                <a:solidFill>
                  <a:srgbClr val="FF0000"/>
                </a:solidFill>
                <a:latin typeface="inherit"/>
              </a:rPr>
              <a:t>المستوى الرابع</a:t>
            </a:r>
            <a:r>
              <a:rPr lang="ar-IQ" sz="2800" b="1" dirty="0">
                <a:solidFill>
                  <a:srgbClr val="FF0000"/>
                </a:solidFill>
                <a:latin typeface="inherit"/>
              </a:rPr>
              <a:t>: </a:t>
            </a:r>
            <a:r>
              <a:rPr lang="ar-IQ" sz="2800" b="1" dirty="0">
                <a:solidFill>
                  <a:srgbClr val="00B0F0"/>
                </a:solidFill>
                <a:latin typeface="inherit"/>
              </a:rPr>
              <a:t>المثيرات </a:t>
            </a:r>
            <a:r>
              <a:rPr lang="ar-IQ" sz="2800" b="1" dirty="0" smtClean="0">
                <a:solidFill>
                  <a:srgbClr val="00B0F0"/>
                </a:solidFill>
                <a:latin typeface="inherit"/>
              </a:rPr>
              <a:t>المحايدة </a:t>
            </a:r>
            <a:r>
              <a:rPr lang="ar-IQ" sz="2800" b="1" dirty="0" smtClean="0">
                <a:latin typeface="inherit"/>
              </a:rPr>
              <a:t>وهي </a:t>
            </a:r>
            <a:r>
              <a:rPr lang="ar-IQ" sz="2800" b="1" dirty="0">
                <a:latin typeface="inherit"/>
              </a:rPr>
              <a:t>مثيرات تظهر أثناء الموقف السلوكي للكائن قبله أو </a:t>
            </a:r>
            <a:r>
              <a:rPr lang="ar-IQ" sz="2800" b="1" dirty="0" err="1">
                <a:latin typeface="inherit"/>
              </a:rPr>
              <a:t>أثنائه</a:t>
            </a:r>
            <a:r>
              <a:rPr lang="ar-IQ" sz="2800" b="1" dirty="0">
                <a:latin typeface="inherit"/>
              </a:rPr>
              <a:t> أو خاله ولا علاقة لها بالموقف ولا تؤثر به لا من قريب ولا من </a:t>
            </a:r>
            <a:r>
              <a:rPr lang="ar-IQ" sz="2800" b="1" dirty="0" smtClean="0">
                <a:latin typeface="inherit"/>
              </a:rPr>
              <a:t>بعيد.</a:t>
            </a:r>
            <a:endParaRPr lang="ar-IQ" sz="2800" b="0" i="0" dirty="0">
              <a:solidFill>
                <a:srgbClr val="E4E6EB"/>
              </a:solidFill>
              <a:effectLst/>
              <a:latin typeface="inherit"/>
            </a:endParaRPr>
          </a:p>
        </p:txBody>
      </p:sp>
    </p:spTree>
    <p:extLst>
      <p:ext uri="{BB962C8B-B14F-4D97-AF65-F5344CB8AC3E}">
        <p14:creationId xmlns:p14="http://schemas.microsoft.com/office/powerpoint/2010/main" val="29522145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637097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sz="3600" b="1" dirty="0">
                <a:solidFill>
                  <a:srgbClr val="FF0000"/>
                </a:solidFill>
                <a:latin typeface="inherit"/>
              </a:rPr>
              <a:t>ثانيا: تعلم السلوك الإجرائي</a:t>
            </a:r>
          </a:p>
          <a:p>
            <a:pPr algn="just"/>
            <a:r>
              <a:rPr lang="ar-IQ" sz="2800" b="1" dirty="0">
                <a:latin typeface="inherit"/>
              </a:rPr>
              <a:t>هناك فرق بين السلوك الإجرائي والسلوك الاستجابي في طريقة اقتران </a:t>
            </a:r>
            <a:r>
              <a:rPr lang="ar-IQ" sz="2800" b="1" dirty="0" smtClean="0">
                <a:latin typeface="inherit"/>
              </a:rPr>
              <a:t>المعزز فبينما </a:t>
            </a:r>
            <a:r>
              <a:rPr lang="ar-IQ" sz="2800" b="1" dirty="0">
                <a:latin typeface="inherit"/>
              </a:rPr>
              <a:t>يقترن المعزز بالمثير في السلوك البسيط ( الجرس وقطعة اللحم) يقترن المعزز بالاستجابة في السلوك الإجرائي (الحب عند الحمامة بعد النقر على العلامة </a:t>
            </a:r>
            <a:r>
              <a:rPr lang="ar-IQ" sz="2800" b="1" dirty="0" smtClean="0">
                <a:latin typeface="inherit"/>
              </a:rPr>
              <a:t>الحمراء)وحيث </a:t>
            </a:r>
            <a:r>
              <a:rPr lang="ar-IQ" sz="2800" b="1" dirty="0">
                <a:latin typeface="inherit"/>
              </a:rPr>
              <a:t>من الصعب كما يقول سكنر فهم نظامه في </a:t>
            </a:r>
            <a:r>
              <a:rPr lang="ar-IQ" sz="2800" b="1" dirty="0" err="1">
                <a:latin typeface="inherit"/>
              </a:rPr>
              <a:t>الإشراط</a:t>
            </a:r>
            <a:r>
              <a:rPr lang="ar-IQ" sz="2800" b="1" dirty="0">
                <a:latin typeface="inherit"/>
              </a:rPr>
              <a:t> الإجرائي دون الاطلاع على تجاربه :</a:t>
            </a:r>
          </a:p>
          <a:p>
            <a:pPr algn="just"/>
            <a:r>
              <a:rPr lang="ar-IQ" sz="3600" b="1" dirty="0">
                <a:solidFill>
                  <a:srgbClr val="FF0000"/>
                </a:solidFill>
                <a:latin typeface="inherit"/>
              </a:rPr>
              <a:t>تجربة </a:t>
            </a:r>
            <a:r>
              <a:rPr lang="ar-IQ" sz="3600" b="1" dirty="0" smtClean="0">
                <a:solidFill>
                  <a:srgbClr val="FF0000"/>
                </a:solidFill>
                <a:latin typeface="inherit"/>
              </a:rPr>
              <a:t>الحمامة: </a:t>
            </a:r>
          </a:p>
          <a:p>
            <a:pPr algn="just"/>
            <a:r>
              <a:rPr lang="ar-IQ" sz="2800" b="1" dirty="0" smtClean="0">
                <a:latin typeface="inherit"/>
              </a:rPr>
              <a:t>قام </a:t>
            </a:r>
            <a:r>
              <a:rPr lang="ar-IQ" sz="2800" b="1" dirty="0">
                <a:latin typeface="inherit"/>
              </a:rPr>
              <a:t>سكنر بوضع حمامة في الصندوق وصمم في الصندوق علامتين الأولى حمراء وأخذت رمز معين وليكن (أ) والثانية لون آخر وليكن (ب) وقد كانت الاستجابة الإجرائية المطلوبة هي النقر على العلامة الحمراء وكان التعزيز هو حصول الحمامة على حبة قمح إذا نقرت على تلك العلامة. أما إذا تم النقر على العلامة الثانية فلا تحصل الحمامة على التعزيز وبهذه العملية قوي سلوك نقر العلامة الحمراء فيحصل ما يسمى بالإطفاء وهو توقف النقر على العلامة التي لا تجلب التعزيز.</a:t>
            </a:r>
            <a:endParaRPr lang="ar-IQ" sz="2800" b="1" i="0" dirty="0">
              <a:effectLst/>
              <a:latin typeface="inherit"/>
            </a:endParaRPr>
          </a:p>
        </p:txBody>
      </p:sp>
    </p:spTree>
    <p:extLst>
      <p:ext uri="{BB962C8B-B14F-4D97-AF65-F5344CB8AC3E}">
        <p14:creationId xmlns:p14="http://schemas.microsoft.com/office/powerpoint/2010/main" val="31871167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32656"/>
            <a:ext cx="8229600" cy="5616624"/>
          </a:xfrm>
        </p:spPr>
        <p:style>
          <a:lnRef idx="0">
            <a:scrgbClr r="0" g="0" b="0"/>
          </a:lnRef>
          <a:fillRef idx="1002">
            <a:schemeClr val="lt2"/>
          </a:fillRef>
          <a:effectRef idx="0">
            <a:scrgbClr r="0" g="0" b="0"/>
          </a:effectRef>
          <a:fontRef idx="major"/>
        </p:style>
        <p:txBody>
          <a:bodyPr>
            <a:normAutofit fontScale="90000"/>
          </a:bodyPr>
          <a:lstStyle/>
          <a:p>
            <a:pPr algn="r"/>
            <a:r>
              <a:rPr lang="ar-IQ" sz="3600" b="1" dirty="0" smtClean="0">
                <a:solidFill>
                  <a:srgbClr val="FF0000"/>
                </a:solidFill>
              </a:rPr>
              <a:t>-  السلوك عند سكنر :</a:t>
            </a:r>
            <a:r>
              <a:rPr lang="ar-IQ" sz="2000" dirty="0" smtClean="0"/>
              <a:t/>
            </a:r>
            <a:br>
              <a:rPr lang="ar-IQ" sz="2000" dirty="0" smtClean="0"/>
            </a:br>
            <a:r>
              <a:rPr lang="ar-IQ" sz="3600" b="1" dirty="0" smtClean="0"/>
              <a:t>لقد رفض سكنر اعتباره اعتبار السلوك على انه مجرد فعل حركي كما </a:t>
            </a:r>
            <a:r>
              <a:rPr lang="ar-IQ" sz="3600" b="1" dirty="0" err="1" smtClean="0"/>
              <a:t>جثري</a:t>
            </a:r>
            <a:r>
              <a:rPr lang="ar-IQ" sz="3600" b="1" dirty="0" smtClean="0"/>
              <a:t> . واعتبر سكنر ان السلوك هو وحدة الدراسة التي يجب التركيز عليها لفهم كافة جوانب النشاط الانساني والحيواني . </a:t>
            </a:r>
            <a:br>
              <a:rPr lang="ar-IQ" sz="3600" b="1" dirty="0" smtClean="0"/>
            </a:br>
            <a:r>
              <a:rPr lang="ar-IQ" sz="3600" b="1" dirty="0" smtClean="0"/>
              <a:t>وبذلك فهو ينكر وجود عمليات داخلية مثل التصور والتفكير وغيرها ، ونظر الى مثل هذه العمليات على انها سلوكيات داخلية , لقد اهتم سنكر بالوظيفة التي يؤديها السلوك اكثر من الشكل الذي يتم به ، ومن انطلق سكنر في تفسير السلوك من خلال القاعدة التالية : السلوك محكوم بنتائجه .</a:t>
            </a:r>
            <a:endParaRPr lang="en-US" sz="3600" b="1" dirty="0"/>
          </a:p>
        </p:txBody>
      </p:sp>
    </p:spTree>
    <p:extLst>
      <p:ext uri="{BB962C8B-B14F-4D97-AF65-F5344CB8AC3E}">
        <p14:creationId xmlns:p14="http://schemas.microsoft.com/office/powerpoint/2010/main" val="14413232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548680"/>
            <a:ext cx="8445624" cy="5760640"/>
          </a:xfrm>
        </p:spPr>
        <p:style>
          <a:lnRef idx="1">
            <a:schemeClr val="accent3"/>
          </a:lnRef>
          <a:fillRef idx="2">
            <a:schemeClr val="accent3"/>
          </a:fillRef>
          <a:effectRef idx="1">
            <a:schemeClr val="accent3"/>
          </a:effectRef>
          <a:fontRef idx="minor">
            <a:schemeClr val="dk1"/>
          </a:fontRef>
        </p:style>
        <p:txBody>
          <a:bodyPr>
            <a:noAutofit/>
          </a:bodyPr>
          <a:lstStyle/>
          <a:p>
            <a:pPr algn="r"/>
            <a:r>
              <a:rPr lang="ar-IQ" sz="3200" b="1" dirty="0" smtClean="0">
                <a:solidFill>
                  <a:srgbClr val="FF0000"/>
                </a:solidFill>
              </a:rPr>
              <a:t>- توقع السلوك </a:t>
            </a:r>
            <a:r>
              <a:rPr lang="ar-IQ" sz="2800" b="1" dirty="0" smtClean="0"/>
              <a:t/>
            </a:r>
            <a:br>
              <a:rPr lang="ar-IQ" sz="2800" b="1" dirty="0" smtClean="0"/>
            </a:br>
            <a:r>
              <a:rPr lang="ar-IQ" sz="3200" b="1" dirty="0" smtClean="0">
                <a:solidFill>
                  <a:srgbClr val="FF0000"/>
                </a:solidFill>
              </a:rPr>
              <a:t>ثالثا  : التعزيز : </a:t>
            </a:r>
            <a:r>
              <a:rPr lang="ar-IQ" sz="2800" b="1" dirty="0" smtClean="0"/>
              <a:t>ويعرف على انه حدث سار يتبع سلوكيا بحيث يعمل على تقوية احتمالية التكرار مثل هذا السلوك في مرات لاحقة هذا وتقع المعززات الخارجية المصدر في عدة انواع :</a:t>
            </a:r>
            <a:br>
              <a:rPr lang="ar-IQ" sz="2800" b="1" dirty="0" smtClean="0"/>
            </a:br>
            <a:r>
              <a:rPr lang="ar-IQ" sz="3200" b="1" dirty="0" smtClean="0">
                <a:solidFill>
                  <a:srgbClr val="FF0000"/>
                </a:solidFill>
              </a:rPr>
              <a:t>1- المعززات المادية : </a:t>
            </a:r>
            <a:r>
              <a:rPr lang="ar-IQ" sz="2800" b="1" dirty="0" smtClean="0"/>
              <a:t>وتتمثل بالطعام والالعاب والحلوى </a:t>
            </a:r>
            <a:r>
              <a:rPr lang="ar-IQ" sz="2800" b="1" dirty="0" err="1" smtClean="0"/>
              <a:t>والمكافأت</a:t>
            </a:r>
            <a:r>
              <a:rPr lang="ar-IQ" sz="2800" b="1" dirty="0" smtClean="0"/>
              <a:t> النقدية والشراب .</a:t>
            </a:r>
            <a:br>
              <a:rPr lang="ar-IQ" sz="2800" b="1" dirty="0" smtClean="0"/>
            </a:br>
            <a:r>
              <a:rPr lang="ar-IQ" sz="3200" b="1" dirty="0" smtClean="0">
                <a:solidFill>
                  <a:srgbClr val="FF0000"/>
                </a:solidFill>
              </a:rPr>
              <a:t>2- المعززات الاجتماعية : </a:t>
            </a:r>
            <a:r>
              <a:rPr lang="ar-IQ" sz="2800" b="1" dirty="0" smtClean="0"/>
              <a:t>وتتمثل في المدح والاطراء والثناء والابتسامة والاحضان والتصفيق والحب والرعاية .</a:t>
            </a:r>
            <a:br>
              <a:rPr lang="ar-IQ" sz="2800" b="1" dirty="0" smtClean="0"/>
            </a:br>
            <a:r>
              <a:rPr lang="ar-IQ" sz="3200" b="1" dirty="0" smtClean="0">
                <a:solidFill>
                  <a:srgbClr val="FF0000"/>
                </a:solidFill>
              </a:rPr>
              <a:t>3- المعززات الرمزية : </a:t>
            </a:r>
            <a:r>
              <a:rPr lang="ar-IQ" sz="2800" b="1" dirty="0" smtClean="0"/>
              <a:t>وتتمثل في العلاقات والرموز والصور والشهادات التقديرية </a:t>
            </a:r>
            <a:br>
              <a:rPr lang="ar-IQ" sz="2800" b="1" dirty="0" smtClean="0"/>
            </a:br>
            <a:r>
              <a:rPr lang="ar-IQ" sz="2800" b="1" dirty="0" smtClean="0"/>
              <a:t>- اما معززات داخلية المصدر تتمثل بحالة الاشباع والرضا وتحقيق المتعة والسرور والانتاج </a:t>
            </a:r>
            <a:endParaRPr lang="en-US" sz="2800" b="1" dirty="0"/>
          </a:p>
        </p:txBody>
      </p:sp>
    </p:spTree>
    <p:extLst>
      <p:ext uri="{BB962C8B-B14F-4D97-AF65-F5344CB8AC3E}">
        <p14:creationId xmlns:p14="http://schemas.microsoft.com/office/powerpoint/2010/main" val="25735243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532" y="404664"/>
            <a:ext cx="8856984" cy="618630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ar-IQ" sz="3600" b="1" dirty="0" smtClean="0">
                <a:solidFill>
                  <a:srgbClr val="FF0000"/>
                </a:solidFill>
                <a:latin typeface="inherit"/>
              </a:rPr>
              <a:t>اولا : اجراءات التعزيز </a:t>
            </a:r>
            <a:r>
              <a:rPr lang="ar-IQ" sz="2400" b="1" dirty="0" smtClean="0">
                <a:solidFill>
                  <a:srgbClr val="FF0000"/>
                </a:solidFill>
                <a:latin typeface="inherit"/>
              </a:rPr>
              <a:t>: </a:t>
            </a:r>
            <a:r>
              <a:rPr lang="ar-IQ" sz="2400" b="1" dirty="0" smtClean="0">
                <a:latin typeface="inherit"/>
              </a:rPr>
              <a:t>لقد فرق سكنر بين نوعين من التعزيز وهما:</a:t>
            </a:r>
          </a:p>
          <a:p>
            <a:pPr algn="just"/>
            <a:r>
              <a:rPr lang="ar-IQ" sz="3600" b="1" dirty="0" smtClean="0">
                <a:solidFill>
                  <a:srgbClr val="FF0000"/>
                </a:solidFill>
                <a:latin typeface="inherit"/>
              </a:rPr>
              <a:t>1</a:t>
            </a:r>
            <a:r>
              <a:rPr lang="ar-IQ" sz="3600" b="1" dirty="0">
                <a:solidFill>
                  <a:srgbClr val="FF0000"/>
                </a:solidFill>
                <a:latin typeface="inherit"/>
              </a:rPr>
              <a:t>. التعزيز </a:t>
            </a:r>
            <a:r>
              <a:rPr lang="ar-IQ" sz="3600" b="1" dirty="0" smtClean="0">
                <a:solidFill>
                  <a:srgbClr val="FF0000"/>
                </a:solidFill>
                <a:latin typeface="inherit"/>
              </a:rPr>
              <a:t>الإيجابي : </a:t>
            </a:r>
            <a:r>
              <a:rPr lang="ar-IQ" sz="3200" b="1" dirty="0" smtClean="0">
                <a:latin typeface="inherit"/>
              </a:rPr>
              <a:t>يعرف هذا النوع من التعزيز من خلال الاضافة لان الاستجابة تزداد قوة عند ما يضاف مثل معزز الى بيئة الكائن الحي مثل أجراه التي تلقاها العامل بعد انتهاء العمل وكلمات الشكر والامتنان التي نطلقها للأخرين عند ما يقدمون معروفا لنا .</a:t>
            </a:r>
            <a:endParaRPr lang="ar-IQ" sz="3200" b="1" dirty="0">
              <a:latin typeface="inherit"/>
            </a:endParaRPr>
          </a:p>
          <a:p>
            <a:pPr algn="just"/>
            <a:r>
              <a:rPr lang="ar-IQ" sz="3200" b="1" dirty="0">
                <a:solidFill>
                  <a:srgbClr val="FF0000"/>
                </a:solidFill>
                <a:latin typeface="inherit"/>
              </a:rPr>
              <a:t>2</a:t>
            </a:r>
            <a:r>
              <a:rPr lang="ar-IQ" sz="3600" b="1" dirty="0">
                <a:solidFill>
                  <a:srgbClr val="FF0000"/>
                </a:solidFill>
                <a:latin typeface="inherit"/>
              </a:rPr>
              <a:t>. التعزيز </a:t>
            </a:r>
            <a:r>
              <a:rPr lang="ar-IQ" sz="3600" b="1" dirty="0" smtClean="0">
                <a:solidFill>
                  <a:srgbClr val="FF0000"/>
                </a:solidFill>
                <a:latin typeface="inherit"/>
              </a:rPr>
              <a:t>السلبي </a:t>
            </a:r>
            <a:r>
              <a:rPr lang="ar-IQ" sz="3200" b="1" dirty="0" smtClean="0">
                <a:latin typeface="inherit"/>
              </a:rPr>
              <a:t>: يعرف هذا النوع من التعزيز من خلال الازالة ، وفيه يتم استبعاد المثيرات المؤلمة او غير المرغوب فيها الى البيئة نتيجة لقيام الفرد بسلوك مرغوب فيه وهذا يعني ان الفرد يقوم باستجابة ما بهدف تخفيف مثيرات مؤلمة او غير مرغوب فيها.  مثال: </a:t>
            </a:r>
            <a:r>
              <a:rPr lang="ar-IQ" sz="3200" b="1" dirty="0" smtClean="0">
                <a:solidFill>
                  <a:srgbClr val="FF0000"/>
                </a:solidFill>
                <a:latin typeface="inherit"/>
              </a:rPr>
              <a:t>اعفاء الطالب من الرسوم الجامعية نظرا لتفوقه الاكاديمي ، تخفيف عقوبة السجن عن المسجون بسبب تحسن </a:t>
            </a:r>
            <a:r>
              <a:rPr lang="ar-IQ" sz="3200" b="1" dirty="0" err="1" smtClean="0">
                <a:solidFill>
                  <a:srgbClr val="FF0000"/>
                </a:solidFill>
                <a:latin typeface="inherit"/>
              </a:rPr>
              <a:t>سلوكة</a:t>
            </a:r>
            <a:r>
              <a:rPr lang="ar-IQ" sz="3200" b="1" dirty="0" smtClean="0">
                <a:solidFill>
                  <a:srgbClr val="FF0000"/>
                </a:solidFill>
                <a:latin typeface="inherit"/>
              </a:rPr>
              <a:t> .</a:t>
            </a:r>
            <a:r>
              <a:rPr lang="ar-IQ" sz="3200" b="1" dirty="0" smtClean="0">
                <a:latin typeface="inherit"/>
              </a:rPr>
              <a:t> </a:t>
            </a:r>
          </a:p>
        </p:txBody>
      </p:sp>
    </p:spTree>
    <p:extLst>
      <p:ext uri="{BB962C8B-B14F-4D97-AF65-F5344CB8AC3E}">
        <p14:creationId xmlns:p14="http://schemas.microsoft.com/office/powerpoint/2010/main" val="7571134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2"/>
            <a:ext cx="8856984" cy="643253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sz="3600" b="1" dirty="0">
                <a:solidFill>
                  <a:srgbClr val="FF0000"/>
                </a:solidFill>
                <a:latin typeface="inherit"/>
              </a:rPr>
              <a:t>أساليب التعزيز:</a:t>
            </a:r>
          </a:p>
          <a:p>
            <a:r>
              <a:rPr lang="ar-IQ" sz="2800" dirty="0">
                <a:latin typeface="inherit"/>
              </a:rPr>
              <a:t>1- </a:t>
            </a:r>
            <a:r>
              <a:rPr lang="ar-IQ" sz="3200" b="1" dirty="0">
                <a:solidFill>
                  <a:srgbClr val="FF0000"/>
                </a:solidFill>
                <a:latin typeface="inherit"/>
              </a:rPr>
              <a:t>التعزيز المستمر</a:t>
            </a:r>
            <a:r>
              <a:rPr lang="ar-IQ" sz="2800" dirty="0">
                <a:latin typeface="inherit"/>
              </a:rPr>
              <a:t>: </a:t>
            </a:r>
            <a:r>
              <a:rPr lang="ar-IQ" sz="2800" b="1" dirty="0">
                <a:latin typeface="inherit"/>
              </a:rPr>
              <a:t>وهو تعزيز بسيط يحصل عليه الكائن فور كل </a:t>
            </a:r>
            <a:r>
              <a:rPr lang="ar-IQ" sz="2800" b="1" dirty="0" smtClean="0">
                <a:latin typeface="inherit"/>
              </a:rPr>
              <a:t>استجابة.</a:t>
            </a:r>
            <a:endParaRPr lang="ar-IQ" sz="2800" b="1" dirty="0">
              <a:latin typeface="inherit"/>
            </a:endParaRPr>
          </a:p>
          <a:p>
            <a:r>
              <a:rPr lang="ar-IQ" sz="3200" b="1" dirty="0">
                <a:solidFill>
                  <a:srgbClr val="FF0000"/>
                </a:solidFill>
                <a:latin typeface="inherit"/>
              </a:rPr>
              <a:t>2- التعزيز المتفاوت</a:t>
            </a:r>
            <a:r>
              <a:rPr lang="ar-IQ" sz="2800" dirty="0">
                <a:latin typeface="inherit"/>
              </a:rPr>
              <a:t>: </a:t>
            </a:r>
            <a:r>
              <a:rPr lang="ar-IQ" sz="2800" b="1" dirty="0">
                <a:latin typeface="inherit"/>
              </a:rPr>
              <a:t>وهذا النمط متقدم بعد تعلم الكائن باستخدام </a:t>
            </a:r>
          </a:p>
          <a:p>
            <a:r>
              <a:rPr lang="ar-IQ" sz="3200" b="1" dirty="0" smtClean="0">
                <a:solidFill>
                  <a:srgbClr val="FF0000"/>
                </a:solidFill>
                <a:latin typeface="inherit"/>
              </a:rPr>
              <a:t>- نظم التعزيز:   </a:t>
            </a:r>
            <a:r>
              <a:rPr lang="ar-IQ" sz="2800" b="1" dirty="0" smtClean="0">
                <a:latin typeface="inherit"/>
              </a:rPr>
              <a:t>نظام </a:t>
            </a:r>
            <a:r>
              <a:rPr lang="ar-IQ" sz="2800" b="1" dirty="0">
                <a:latin typeface="inherit"/>
              </a:rPr>
              <a:t>نسبة التعزيز وهو نوعان:</a:t>
            </a:r>
          </a:p>
          <a:p>
            <a:r>
              <a:rPr lang="ar-IQ" sz="2800" b="1" dirty="0">
                <a:latin typeface="inherit"/>
              </a:rPr>
              <a:t>1- </a:t>
            </a:r>
            <a:r>
              <a:rPr lang="ar-IQ" sz="2800" b="1" dirty="0">
                <a:solidFill>
                  <a:srgbClr val="00B0F0"/>
                </a:solidFill>
                <a:latin typeface="inherit"/>
              </a:rPr>
              <a:t>نظام نسبة التعزيز الثابتة : </a:t>
            </a:r>
            <a:r>
              <a:rPr lang="ar-IQ" sz="2800" b="1" dirty="0">
                <a:latin typeface="inherit"/>
              </a:rPr>
              <a:t>وهو تعزيز بعد عدد معين من الاستجابات (كل اربع مرات مثلا)</a:t>
            </a:r>
          </a:p>
          <a:p>
            <a:r>
              <a:rPr lang="ar-IQ" sz="2800" b="1" dirty="0">
                <a:solidFill>
                  <a:srgbClr val="00B0F0"/>
                </a:solidFill>
                <a:latin typeface="inherit"/>
              </a:rPr>
              <a:t>2- نظام نسبة التعزيز المتغيرة: </a:t>
            </a:r>
            <a:r>
              <a:rPr lang="ar-IQ" sz="2800" b="1" dirty="0">
                <a:latin typeface="inherit"/>
              </a:rPr>
              <a:t>يقدم التعزيز بعدد عدد متغير في كل مرة وتقاس الاستجابات نسبة لمعدل المرات</a:t>
            </a:r>
          </a:p>
          <a:p>
            <a:r>
              <a:rPr lang="ar-IQ" sz="3200" b="1" dirty="0" smtClean="0">
                <a:solidFill>
                  <a:srgbClr val="FF0000"/>
                </a:solidFill>
                <a:latin typeface="inherit"/>
              </a:rPr>
              <a:t>-  نظام </a:t>
            </a:r>
            <a:r>
              <a:rPr lang="ar-IQ" sz="3200" b="1" dirty="0">
                <a:solidFill>
                  <a:srgbClr val="FF0000"/>
                </a:solidFill>
                <a:latin typeface="inherit"/>
              </a:rPr>
              <a:t>فترة التعزيز:</a:t>
            </a:r>
          </a:p>
          <a:p>
            <a:r>
              <a:rPr lang="ar-IQ" sz="2800" b="1" dirty="0">
                <a:solidFill>
                  <a:srgbClr val="00B0F0"/>
                </a:solidFill>
                <a:latin typeface="inherit"/>
              </a:rPr>
              <a:t>1- نظام الفترة الزمنية الثابتة: </a:t>
            </a:r>
            <a:r>
              <a:rPr lang="ar-IQ" sz="2800" b="1" dirty="0">
                <a:latin typeface="inherit"/>
              </a:rPr>
              <a:t>تعزيز بعد زمن معين يتكرر بتكرار الزمن</a:t>
            </a:r>
          </a:p>
          <a:p>
            <a:r>
              <a:rPr lang="ar-IQ" sz="2800" b="1" dirty="0">
                <a:solidFill>
                  <a:srgbClr val="00B0F0"/>
                </a:solidFill>
                <a:latin typeface="inherit"/>
              </a:rPr>
              <a:t>2- نظام فترة التعزيز المتغيرة: </a:t>
            </a:r>
            <a:r>
              <a:rPr lang="ar-IQ" sz="2800" b="1" dirty="0">
                <a:latin typeface="inherit"/>
              </a:rPr>
              <a:t>تتغير الفترة وتقاس الاستجابات نسبة لمعدل </a:t>
            </a:r>
            <a:r>
              <a:rPr lang="ar-IQ" sz="2800" b="1" dirty="0" smtClean="0">
                <a:latin typeface="inherit"/>
              </a:rPr>
              <a:t>الفترات.  </a:t>
            </a:r>
            <a:r>
              <a:rPr lang="ar-IQ" sz="2800" b="1" dirty="0" smtClean="0">
                <a:solidFill>
                  <a:srgbClr val="FF0000"/>
                </a:solidFill>
                <a:latin typeface="inherit"/>
              </a:rPr>
              <a:t>ملاحظة</a:t>
            </a:r>
            <a:r>
              <a:rPr lang="ar-IQ" sz="2800" b="1" dirty="0">
                <a:solidFill>
                  <a:srgbClr val="FF0000"/>
                </a:solidFill>
                <a:latin typeface="inherit"/>
              </a:rPr>
              <a:t>: </a:t>
            </a:r>
            <a:r>
              <a:rPr lang="ar-IQ" sz="2800" b="1" dirty="0">
                <a:latin typeface="inherit"/>
              </a:rPr>
              <a:t>التعزيز المتفاوت أفضل من الثابت وتجارب التعزيز تركز على سرعة الاستجابة ولا تركز على تعلم الكائن الحي</a:t>
            </a:r>
            <a:r>
              <a:rPr lang="ar-IQ" sz="2800" b="1" dirty="0" smtClean="0">
                <a:latin typeface="inherit"/>
              </a:rPr>
              <a:t>.</a:t>
            </a:r>
            <a:endParaRPr lang="ar-IQ" sz="2800" b="1" dirty="0">
              <a:latin typeface="inherit"/>
            </a:endParaRPr>
          </a:p>
        </p:txBody>
      </p:sp>
    </p:spTree>
    <p:extLst>
      <p:ext uri="{BB962C8B-B14F-4D97-AF65-F5344CB8AC3E}">
        <p14:creationId xmlns:p14="http://schemas.microsoft.com/office/powerpoint/2010/main" val="33399448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97715"/>
            <a:ext cx="8640960" cy="5875455"/>
          </a:xfrm>
          <a:prstGeom prst="rect">
            <a:avLst/>
          </a:prstGeom>
        </p:spPr>
        <p:style>
          <a:lnRef idx="0">
            <a:scrgbClr r="0" g="0" b="0"/>
          </a:lnRef>
          <a:fillRef idx="1002">
            <a:schemeClr val="lt2"/>
          </a:fillRef>
          <a:effectRef idx="0">
            <a:scrgbClr r="0" g="0" b="0"/>
          </a:effectRef>
          <a:fontRef idx="major"/>
        </p:style>
        <p:txBody>
          <a:bodyPr wrap="square">
            <a:spAutoFit/>
          </a:bodyPr>
          <a:lstStyle/>
          <a:p>
            <a:pPr>
              <a:lnSpc>
                <a:spcPct val="115000"/>
              </a:lnSpc>
              <a:spcAft>
                <a:spcPts val="1000"/>
              </a:spcAft>
            </a:pPr>
            <a:r>
              <a:rPr lang="ar-SA" sz="3600" b="1" dirty="0">
                <a:solidFill>
                  <a:srgbClr val="FF0000"/>
                </a:solidFill>
                <a:ea typeface="Calibri"/>
              </a:rPr>
              <a:t>ثانيا : العقاب : </a:t>
            </a:r>
            <a:r>
              <a:rPr lang="ar-SA" sz="2800" b="1" dirty="0">
                <a:ea typeface="Calibri"/>
              </a:rPr>
              <a:t>يمكن النظر الى العقاب على انه اجراء مؤلم او مثير غير مرغوب فيه يتبع سلوكا ما بحيث يعمل على اضعاف احتمالية تكرار مثل هذا السلوك لاحقا . والمثيرات العقابية قد تكون داخلية او خارجية . وتقع المثيرات العقابية خارجية المصدر في عدة انواع هي :</a:t>
            </a:r>
            <a:endParaRPr lang="en-US" sz="2800" b="1" dirty="0">
              <a:ea typeface="Calibri"/>
              <a:cs typeface="Arial"/>
            </a:endParaRPr>
          </a:p>
          <a:p>
            <a:pPr>
              <a:lnSpc>
                <a:spcPct val="115000"/>
              </a:lnSpc>
              <a:spcAft>
                <a:spcPts val="1000"/>
              </a:spcAft>
            </a:pPr>
            <a:r>
              <a:rPr lang="ar-IQ" sz="2800" b="1" dirty="0">
                <a:solidFill>
                  <a:srgbClr val="FF0000"/>
                </a:solidFill>
                <a:ea typeface="Calibri"/>
              </a:rPr>
              <a:t>* المثيرات القابية المادية : </a:t>
            </a:r>
            <a:r>
              <a:rPr lang="ar-IQ" sz="2800" b="1" dirty="0">
                <a:ea typeface="Calibri"/>
              </a:rPr>
              <a:t>وتشمل الجلد ، الضرب ، السجن ، الغرامة المادية .</a:t>
            </a:r>
            <a:endParaRPr lang="en-US" sz="2800" b="1" dirty="0">
              <a:ea typeface="Calibri"/>
              <a:cs typeface="Arial"/>
            </a:endParaRPr>
          </a:p>
          <a:p>
            <a:pPr>
              <a:lnSpc>
                <a:spcPct val="115000"/>
              </a:lnSpc>
              <a:spcAft>
                <a:spcPts val="1000"/>
              </a:spcAft>
            </a:pPr>
            <a:r>
              <a:rPr lang="ar-IQ" sz="2800" b="1" dirty="0">
                <a:solidFill>
                  <a:srgbClr val="FF0000"/>
                </a:solidFill>
                <a:ea typeface="Calibri"/>
              </a:rPr>
              <a:t>* المثيرات العقابية الاجتماعية : </a:t>
            </a:r>
            <a:r>
              <a:rPr lang="ar-IQ" sz="2800" b="1" dirty="0">
                <a:ea typeface="Calibri"/>
              </a:rPr>
              <a:t>وتشمل التوبيخ ، والتأدب ، والاهمال والتجاهل ، والشتم والعزل .</a:t>
            </a:r>
            <a:endParaRPr lang="en-US" sz="2800" b="1" dirty="0">
              <a:ea typeface="Calibri"/>
              <a:cs typeface="Arial"/>
            </a:endParaRPr>
          </a:p>
          <a:p>
            <a:r>
              <a:rPr lang="ar-IQ" sz="2800" b="1" dirty="0">
                <a:solidFill>
                  <a:srgbClr val="FF0000"/>
                </a:solidFill>
                <a:ea typeface="Calibri"/>
              </a:rPr>
              <a:t>*المثيرات العقابية الرمزية : </a:t>
            </a:r>
            <a:r>
              <a:rPr lang="ar-IQ" sz="2800" b="1" dirty="0">
                <a:ea typeface="Calibri"/>
              </a:rPr>
              <a:t>وتشمل النقل ، خسران الامتيازات ، المنع من الاجازة ، الحرمان من لعبة ما ، فقدان بعض العلاقات . هذا وتتمثل المعاقبات داخلية المصدر في الشعور </a:t>
            </a:r>
            <a:r>
              <a:rPr lang="ar-IQ" sz="2800" b="1" dirty="0" smtClean="0">
                <a:ea typeface="Calibri"/>
              </a:rPr>
              <a:t>بألم </a:t>
            </a:r>
            <a:r>
              <a:rPr lang="ar-IQ" sz="2800" b="1" dirty="0">
                <a:ea typeface="Calibri"/>
              </a:rPr>
              <a:t>والندم ووخز الضمير .</a:t>
            </a:r>
            <a:endParaRPr lang="en-US" sz="2800" b="1" dirty="0"/>
          </a:p>
        </p:txBody>
      </p:sp>
    </p:spTree>
    <p:extLst>
      <p:ext uri="{BB962C8B-B14F-4D97-AF65-F5344CB8AC3E}">
        <p14:creationId xmlns:p14="http://schemas.microsoft.com/office/powerpoint/2010/main" val="16549389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60648"/>
            <a:ext cx="8640960" cy="6017032"/>
          </a:xfrm>
          <a:prstGeom prst="rect">
            <a:avLst/>
          </a:prstGeom>
        </p:spPr>
        <p:style>
          <a:lnRef idx="0">
            <a:scrgbClr r="0" g="0" b="0"/>
          </a:lnRef>
          <a:fillRef idx="1002">
            <a:schemeClr val="lt2"/>
          </a:fillRef>
          <a:effectRef idx="0">
            <a:scrgbClr r="0" g="0" b="0"/>
          </a:effectRef>
          <a:fontRef idx="major"/>
        </p:style>
        <p:txBody>
          <a:bodyPr wrap="square">
            <a:spAutoFit/>
          </a:bodyPr>
          <a:lstStyle/>
          <a:p>
            <a:pPr>
              <a:lnSpc>
                <a:spcPct val="115000"/>
              </a:lnSpc>
              <a:spcAft>
                <a:spcPts val="1000"/>
              </a:spcAft>
            </a:pPr>
            <a:r>
              <a:rPr lang="ar-IQ" sz="3600" b="1" dirty="0">
                <a:solidFill>
                  <a:srgbClr val="FF0000"/>
                </a:solidFill>
                <a:ea typeface="Calibri"/>
              </a:rPr>
              <a:t>جراءات العقاب </a:t>
            </a:r>
            <a:r>
              <a:rPr lang="en-US" sz="3600" b="1" dirty="0">
                <a:solidFill>
                  <a:srgbClr val="FF0000"/>
                </a:solidFill>
                <a:ea typeface="Calibri"/>
                <a:cs typeface="Arial"/>
              </a:rPr>
              <a:t>	</a:t>
            </a:r>
            <a:r>
              <a:rPr lang="ar-IQ" sz="3600" b="1" dirty="0" smtClean="0">
                <a:solidFill>
                  <a:srgbClr val="FF0000"/>
                </a:solidFill>
                <a:ea typeface="Calibri"/>
                <a:cs typeface="Arial"/>
              </a:rPr>
              <a:t>:</a:t>
            </a:r>
            <a:endParaRPr lang="en-US" sz="3600" b="1" dirty="0">
              <a:solidFill>
                <a:srgbClr val="FF0000"/>
              </a:solidFill>
              <a:ea typeface="Calibri"/>
              <a:cs typeface="Arial"/>
            </a:endParaRPr>
          </a:p>
          <a:p>
            <a:pPr>
              <a:lnSpc>
                <a:spcPct val="115000"/>
              </a:lnSpc>
              <a:spcAft>
                <a:spcPts val="1000"/>
              </a:spcAft>
            </a:pPr>
            <a:r>
              <a:rPr lang="ar-IQ" sz="3200" b="1" dirty="0">
                <a:solidFill>
                  <a:srgbClr val="FF0000"/>
                </a:solidFill>
                <a:ea typeface="Calibri"/>
              </a:rPr>
              <a:t>* العقاب الايجابي : </a:t>
            </a:r>
            <a:r>
              <a:rPr lang="ar-IQ" sz="2800" b="1" dirty="0">
                <a:ea typeface="Calibri"/>
              </a:rPr>
              <a:t>يعرف هذا النوع بالعقاب من خلال الاضافة وفية يتم اتباع السلوك غير المرغوب فيه بمثير مؤلم او حالة غير  سارة  بهدف تقليل او اضعاف قوة هذا السلوك وتقليل احتمالية </a:t>
            </a:r>
            <a:r>
              <a:rPr lang="ar-IQ" sz="2800" b="1" dirty="0" smtClean="0">
                <a:ea typeface="Calibri"/>
              </a:rPr>
              <a:t>تكراره </a:t>
            </a:r>
            <a:r>
              <a:rPr lang="ar-IQ" sz="2800" b="1" dirty="0">
                <a:ea typeface="Calibri"/>
              </a:rPr>
              <a:t>لا حقا . ومن الامثلة الحبس للمخالفين .</a:t>
            </a:r>
            <a:endParaRPr lang="en-US" sz="2800" b="1" dirty="0">
              <a:ea typeface="Calibri"/>
              <a:cs typeface="Arial"/>
            </a:endParaRPr>
          </a:p>
          <a:p>
            <a:pPr>
              <a:lnSpc>
                <a:spcPct val="115000"/>
              </a:lnSpc>
              <a:spcAft>
                <a:spcPts val="1000"/>
              </a:spcAft>
            </a:pPr>
            <a:r>
              <a:rPr lang="ar-IQ" sz="2800" b="1" dirty="0">
                <a:ea typeface="Calibri"/>
              </a:rPr>
              <a:t>* </a:t>
            </a:r>
            <a:r>
              <a:rPr lang="ar-IQ" sz="3200" b="1" dirty="0">
                <a:solidFill>
                  <a:srgbClr val="FF0000"/>
                </a:solidFill>
                <a:ea typeface="Calibri"/>
              </a:rPr>
              <a:t>العقاب </a:t>
            </a:r>
            <a:r>
              <a:rPr lang="ar-IQ" sz="3200" b="1" dirty="0" smtClean="0">
                <a:solidFill>
                  <a:srgbClr val="FF0000"/>
                </a:solidFill>
                <a:ea typeface="Calibri"/>
              </a:rPr>
              <a:t>السلبي</a:t>
            </a:r>
            <a:r>
              <a:rPr lang="ar-IQ" sz="2800" b="1" dirty="0" smtClean="0">
                <a:ea typeface="Calibri"/>
              </a:rPr>
              <a:t>: </a:t>
            </a:r>
            <a:r>
              <a:rPr lang="ar-IQ" sz="2800" b="1" dirty="0">
                <a:ea typeface="Calibri"/>
              </a:rPr>
              <a:t>ويعرف هذا العقاب بالازلة وفيه حدث او مثير مرغوب من بيئة الكائن الحي كنتيجة لقيامة بسلوك غير مرغوب </a:t>
            </a:r>
            <a:r>
              <a:rPr lang="ar-IQ" sz="2800" b="1" dirty="0" smtClean="0">
                <a:ea typeface="Calibri"/>
              </a:rPr>
              <a:t>فيه </a:t>
            </a:r>
            <a:r>
              <a:rPr lang="ar-IQ" sz="2800" b="1" dirty="0">
                <a:ea typeface="Calibri"/>
              </a:rPr>
              <a:t>, فقد يحرم الطالب من المشاركة في رحلة مدرسية بسبب </a:t>
            </a:r>
            <a:r>
              <a:rPr lang="ar-IQ" sz="2800" b="1" dirty="0" smtClean="0">
                <a:ea typeface="Calibri"/>
              </a:rPr>
              <a:t>مخالفته </a:t>
            </a:r>
            <a:r>
              <a:rPr lang="ar-IQ" sz="2800" b="1" dirty="0">
                <a:ea typeface="Calibri"/>
              </a:rPr>
              <a:t>تعليمات المدرسة .</a:t>
            </a:r>
            <a:endParaRPr lang="en-US" sz="2800" b="1" dirty="0">
              <a:ea typeface="Calibri"/>
              <a:cs typeface="Arial"/>
            </a:endParaRPr>
          </a:p>
          <a:p>
            <a:r>
              <a:rPr lang="ar-IQ" sz="2800" b="1" dirty="0">
                <a:ea typeface="Calibri"/>
              </a:rPr>
              <a:t>وتجدر الاشارة هنا الى عدم الخط بين اجراءات العقاب السلبي والتعزيز السلبي . كما ويجب عدم الخلط  بين التعزيز السلبي والعقاب ، فكلاهما يتضمنان مثيرات مؤلمة ولكنهما يختلفان من حيث الاجراء والغاية .</a:t>
            </a:r>
            <a:endParaRPr lang="en-US" sz="2800" b="1" dirty="0"/>
          </a:p>
        </p:txBody>
      </p:sp>
    </p:spTree>
    <p:extLst>
      <p:ext uri="{BB962C8B-B14F-4D97-AF65-F5344CB8AC3E}">
        <p14:creationId xmlns:p14="http://schemas.microsoft.com/office/powerpoint/2010/main" val="2577367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76672"/>
            <a:ext cx="8568952" cy="6056017"/>
          </a:xfrm>
          <a:prstGeom prst="rect">
            <a:avLst/>
          </a:prstGeom>
        </p:spPr>
        <p:style>
          <a:lnRef idx="0">
            <a:scrgbClr r="0" g="0" b="0"/>
          </a:lnRef>
          <a:fillRef idx="1002">
            <a:schemeClr val="lt1"/>
          </a:fillRef>
          <a:effectRef idx="0">
            <a:scrgbClr r="0" g="0" b="0"/>
          </a:effectRef>
          <a:fontRef idx="major"/>
        </p:style>
        <p:txBody>
          <a:bodyPr wrap="square">
            <a:spAutoFit/>
          </a:bodyPr>
          <a:lstStyle/>
          <a:p>
            <a:pPr>
              <a:lnSpc>
                <a:spcPct val="115000"/>
              </a:lnSpc>
              <a:spcAft>
                <a:spcPts val="1000"/>
              </a:spcAft>
            </a:pPr>
            <a:r>
              <a:rPr lang="ar-IQ" sz="3600" b="1" dirty="0">
                <a:solidFill>
                  <a:srgbClr val="FF0000"/>
                </a:solidFill>
                <a:ea typeface="Calibri"/>
              </a:rPr>
              <a:t>- التعليم الاجرائي : </a:t>
            </a:r>
            <a:r>
              <a:rPr lang="ar-IQ" sz="2400" b="1" dirty="0">
                <a:ea typeface="Calibri"/>
              </a:rPr>
              <a:t>ويشير الى جميع الاستجابات الارادية المتعلقة التي تصدر عن الفرد على نحو ارادي في المواقف الحياتية المتعددة . فهو يشمل كافة الانماط السلوكية التي تؤثر في البيئة وتحدث تغيرا فيها . ان اغلب انماط السلوك تختلف عن نمط السلوك الاستجابي ، فهي نوع من الاشراط الاجرائي حيث تكون الاستجابة غير محددة ، وانما هي اجرائية </a:t>
            </a:r>
            <a:r>
              <a:rPr lang="ar-IQ" sz="2400" b="1" dirty="0" smtClean="0">
                <a:ea typeface="Calibri"/>
              </a:rPr>
              <a:t>لأنه لا يوجد </a:t>
            </a:r>
            <a:r>
              <a:rPr lang="ar-IQ" sz="2400" b="1" dirty="0">
                <a:ea typeface="Calibri"/>
              </a:rPr>
              <a:t>مثير معين استدعى الاستجابة الاجرائية </a:t>
            </a:r>
            <a:r>
              <a:rPr lang="ar-IQ" sz="2400" b="1" dirty="0" smtClean="0">
                <a:ea typeface="Calibri"/>
              </a:rPr>
              <a:t>.</a:t>
            </a:r>
            <a:r>
              <a:rPr lang="ar-IQ" sz="2400" b="1" dirty="0" smtClean="0">
                <a:ea typeface="Calibri"/>
                <a:cs typeface="Arial"/>
              </a:rPr>
              <a:t>  </a:t>
            </a:r>
            <a:r>
              <a:rPr lang="ar-IQ" sz="2400" b="1" dirty="0" smtClean="0">
                <a:ea typeface="Calibri"/>
              </a:rPr>
              <a:t>والاستجابات </a:t>
            </a:r>
            <a:r>
              <a:rPr lang="ar-IQ" sz="2400" b="1" dirty="0">
                <a:ea typeface="Calibri"/>
              </a:rPr>
              <a:t>الاجرائية بصفة عامة تستهدف اما الحصول على مكافأة او الحيلولة دون موقف مؤلم ، اي انها تحدث في واحدة من الحالات التالية :</a:t>
            </a:r>
            <a:endParaRPr lang="en-US" sz="2400" b="1" dirty="0">
              <a:ea typeface="Calibri"/>
              <a:cs typeface="Arial"/>
            </a:endParaRPr>
          </a:p>
          <a:p>
            <a:pPr marL="457200" indent="-457200">
              <a:lnSpc>
                <a:spcPct val="115000"/>
              </a:lnSpc>
              <a:spcAft>
                <a:spcPts val="1000"/>
              </a:spcAft>
              <a:buFont typeface="+mj-lt"/>
              <a:buAutoNum type="arabicParenR"/>
            </a:pPr>
            <a:r>
              <a:rPr lang="ar-IQ" sz="3200" b="1" dirty="0">
                <a:solidFill>
                  <a:srgbClr val="FF0000"/>
                </a:solidFill>
                <a:ea typeface="Calibri"/>
              </a:rPr>
              <a:t>- خفض مثير مؤذ او الهرب منه .</a:t>
            </a:r>
            <a:endParaRPr lang="en-US" sz="3200" b="1" dirty="0">
              <a:solidFill>
                <a:srgbClr val="FF0000"/>
              </a:solidFill>
              <a:ea typeface="Calibri"/>
              <a:cs typeface="Arial"/>
            </a:endParaRPr>
          </a:p>
          <a:p>
            <a:pPr marL="457200" indent="-457200">
              <a:lnSpc>
                <a:spcPct val="115000"/>
              </a:lnSpc>
              <a:spcAft>
                <a:spcPts val="1000"/>
              </a:spcAft>
              <a:buFont typeface="+mj-lt"/>
              <a:buAutoNum type="arabicParenR"/>
            </a:pPr>
            <a:r>
              <a:rPr lang="ar-IQ" sz="3200" b="1" dirty="0">
                <a:solidFill>
                  <a:srgbClr val="FF0000"/>
                </a:solidFill>
                <a:ea typeface="Calibri"/>
              </a:rPr>
              <a:t>- تجنب مثير مؤذ.</a:t>
            </a:r>
            <a:endParaRPr lang="en-US" sz="3200" b="1" dirty="0">
              <a:solidFill>
                <a:srgbClr val="FF0000"/>
              </a:solidFill>
              <a:ea typeface="Calibri"/>
              <a:cs typeface="Arial"/>
            </a:endParaRPr>
          </a:p>
          <a:p>
            <a:pPr marL="457200" indent="-457200">
              <a:lnSpc>
                <a:spcPct val="115000"/>
              </a:lnSpc>
              <a:spcAft>
                <a:spcPts val="1000"/>
              </a:spcAft>
              <a:buFont typeface="+mj-lt"/>
              <a:buAutoNum type="arabicParenR"/>
            </a:pPr>
            <a:r>
              <a:rPr lang="ar-IQ" sz="3200" b="1" dirty="0">
                <a:solidFill>
                  <a:srgbClr val="FF0000"/>
                </a:solidFill>
                <a:ea typeface="Calibri"/>
              </a:rPr>
              <a:t>- توفير باعث ايجابي كالطعام والماء .</a:t>
            </a:r>
            <a:endParaRPr lang="en-US" sz="3200" b="1" dirty="0">
              <a:solidFill>
                <a:srgbClr val="FF0000"/>
              </a:solidFill>
              <a:ea typeface="Calibri"/>
              <a:cs typeface="Arial"/>
            </a:endParaRPr>
          </a:p>
          <a:p>
            <a:pPr marL="457200" indent="-457200">
              <a:lnSpc>
                <a:spcPct val="115000"/>
              </a:lnSpc>
              <a:spcAft>
                <a:spcPts val="1000"/>
              </a:spcAft>
              <a:buFont typeface="+mj-lt"/>
              <a:buAutoNum type="arabicParenR"/>
            </a:pPr>
            <a:r>
              <a:rPr lang="ar-IQ" sz="3200" b="1" dirty="0">
                <a:solidFill>
                  <a:srgbClr val="FF0000"/>
                </a:solidFill>
                <a:ea typeface="Calibri"/>
              </a:rPr>
              <a:t>- اطفاء حالة مالها ارتباط مع الحالات المذكورة </a:t>
            </a:r>
            <a:r>
              <a:rPr lang="ar-IQ" sz="3200" b="1" dirty="0" smtClean="0">
                <a:solidFill>
                  <a:srgbClr val="FF0000"/>
                </a:solidFill>
                <a:ea typeface="Calibri"/>
              </a:rPr>
              <a:t>اعلاه.</a:t>
            </a:r>
            <a:endParaRPr lang="en-US" sz="3200" b="1" dirty="0">
              <a:solidFill>
                <a:srgbClr val="FF0000"/>
              </a:solidFill>
              <a:ea typeface="Calibri"/>
              <a:cs typeface="Arial"/>
            </a:endParaRPr>
          </a:p>
        </p:txBody>
      </p:sp>
    </p:spTree>
    <p:extLst>
      <p:ext uri="{BB962C8B-B14F-4D97-AF65-F5344CB8AC3E}">
        <p14:creationId xmlns:p14="http://schemas.microsoft.com/office/powerpoint/2010/main" val="497827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72563"/>
            <a:ext cx="8712968" cy="710963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a:solidFill>
                  <a:srgbClr val="2C2F34"/>
                </a:solidFill>
                <a:latin typeface="droid-naskh"/>
              </a:rPr>
              <a:t>شدد كلارك </a:t>
            </a:r>
            <a:r>
              <a:rPr lang="ar-IQ" sz="2800" b="1" dirty="0" smtClean="0">
                <a:solidFill>
                  <a:srgbClr val="2C2F34"/>
                </a:solidFill>
                <a:latin typeface="droid-naskh"/>
              </a:rPr>
              <a:t>هل </a:t>
            </a:r>
            <a:r>
              <a:rPr lang="ar-IQ" sz="2800" b="1" dirty="0">
                <a:solidFill>
                  <a:srgbClr val="2C2F34"/>
                </a:solidFill>
                <a:latin typeface="droid-naskh"/>
              </a:rPr>
              <a:t>على نظرية التجريب والنظرية المنظمة للتعلم وطبيعة العادات التي تتطلب ربط المحفزات والاستجابة، فكان الهدف من السلوك هو السعي لإشباع المحفزات الرئيسية (مثل الجوع والعطش والجنس وتجنب الألم). عبر هل عن نموذجه في التجريب بطريقة واضحه، مثلاً: تعاني الحيوانات من الحرمان، فيؤدي هذا الحرمان والنقص لظهور الحاجات والرغبات، ثم تعمل الحاجات والميول على تنشيط الدوافع، وتعمل الدوافع والغرائز بدورها على تنشيط السلوك واستثارته، وهذا السلوك هو الهدف وتحقيق هذا الهدف بالوصول إلى قيمة البقاء. عادة ما يُعزى الشروع في أبحاث التنويم المغناطيسي الحديثة إلى هال. حيث أجرى تحليلاً إحصائياً وتجريبياً دقيقاً لهذه الظاهرة في كتاب ” التنويم المغناطيسي وقابلية التأثر بالإيحاء” الصادر عام 1933. تظهر الأبحاث بشكل قاطع أنه لا توجد علاقة بين التنويم المغناطيسي والنوم. حصل هال على ميدالية وارن من قبل جمعية علماء النفس التجريبيين في عام 1945. في عام 1929، بدأ العمل في جامعة </a:t>
            </a:r>
            <a:r>
              <a:rPr lang="ar-IQ" sz="2800" b="1" dirty="0" err="1">
                <a:solidFill>
                  <a:srgbClr val="2C2F34"/>
                </a:solidFill>
                <a:latin typeface="droid-naskh"/>
              </a:rPr>
              <a:t>ييل</a:t>
            </a:r>
            <a:r>
              <a:rPr lang="ar-IQ" sz="2800" b="1" dirty="0">
                <a:solidFill>
                  <a:srgbClr val="2C2F34"/>
                </a:solidFill>
                <a:latin typeface="droid-naskh"/>
              </a:rPr>
              <a:t> وبقي هناك حتى وفاته في نيو </a:t>
            </a:r>
            <a:r>
              <a:rPr lang="ar-IQ" sz="2800" b="1" dirty="0" err="1">
                <a:solidFill>
                  <a:srgbClr val="2C2F34"/>
                </a:solidFill>
                <a:latin typeface="droid-naskh"/>
              </a:rPr>
              <a:t>هافن</a:t>
            </a:r>
            <a:r>
              <a:rPr lang="ar-IQ" sz="2800" b="1" dirty="0">
                <a:solidFill>
                  <a:srgbClr val="2C2F34"/>
                </a:solidFill>
                <a:latin typeface="droid-naskh"/>
              </a:rPr>
              <a:t>، </a:t>
            </a:r>
            <a:r>
              <a:rPr lang="ar-IQ" sz="2800" b="1" dirty="0" err="1">
                <a:solidFill>
                  <a:srgbClr val="2C2F34"/>
                </a:solidFill>
                <a:latin typeface="droid-naskh"/>
              </a:rPr>
              <a:t>كونيتيكت</a:t>
            </a:r>
            <a:r>
              <a:rPr lang="ar-IQ" sz="2800" b="1" dirty="0">
                <a:solidFill>
                  <a:srgbClr val="2C2F34"/>
                </a:solidFill>
                <a:latin typeface="droid-naskh"/>
              </a:rPr>
              <a:t> في 10 مايو 1952م.</a:t>
            </a:r>
            <a:r>
              <a:rPr lang="ar-IQ" dirty="0"/>
              <a:t/>
            </a:r>
            <a:br>
              <a:rPr lang="ar-IQ" dirty="0"/>
            </a:br>
            <a:r>
              <a:rPr lang="ar-IQ" dirty="0"/>
              <a:t/>
            </a:r>
            <a:br>
              <a:rPr lang="ar-IQ" dirty="0"/>
            </a:br>
            <a:r>
              <a:rPr lang="ar-IQ" dirty="0">
                <a:solidFill>
                  <a:srgbClr val="2C2F34"/>
                </a:solidFill>
                <a:latin typeface="droid-naskh"/>
              </a:rPr>
              <a:t> </a:t>
            </a:r>
            <a:endParaRPr lang="en-US" dirty="0"/>
          </a:p>
        </p:txBody>
      </p:sp>
    </p:spTree>
    <p:extLst>
      <p:ext uri="{BB962C8B-B14F-4D97-AF65-F5344CB8AC3E}">
        <p14:creationId xmlns:p14="http://schemas.microsoft.com/office/powerpoint/2010/main" val="29028497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332656"/>
            <a:ext cx="8712968" cy="606319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600" b="1" dirty="0" smtClean="0">
                <a:solidFill>
                  <a:srgbClr val="FF0000"/>
                </a:solidFill>
                <a:latin typeface="inherit"/>
              </a:rPr>
              <a:t>- التعميم:    </a:t>
            </a:r>
            <a:r>
              <a:rPr lang="ar-IQ" sz="3200" b="1" dirty="0" smtClean="0">
                <a:solidFill>
                  <a:srgbClr val="FF0000"/>
                </a:solidFill>
                <a:latin typeface="inherit"/>
              </a:rPr>
              <a:t>اولا </a:t>
            </a:r>
            <a:r>
              <a:rPr lang="ar-IQ" sz="3200" b="1" dirty="0">
                <a:solidFill>
                  <a:srgbClr val="FF0000"/>
                </a:solidFill>
                <a:latin typeface="inherit"/>
              </a:rPr>
              <a:t>تعميم المثير:</a:t>
            </a:r>
          </a:p>
          <a:p>
            <a:r>
              <a:rPr lang="ar-IQ" sz="3200" b="1" dirty="0">
                <a:latin typeface="inherit"/>
              </a:rPr>
              <a:t>عند حدوث استجابة وتعزيزها في وجود عدة مؤثرات فغن الكائن يعمم هذه الاستجابة على المثيرات الموجودة في أثناء تعزيز السلوك وهناك عدة مبادئ يعتمد عليها في التنبؤ بحدوث التعميم وهي</a:t>
            </a:r>
            <a:r>
              <a:rPr lang="ar-IQ" sz="3200" b="1" dirty="0" smtClean="0">
                <a:latin typeface="inherit"/>
              </a:rPr>
              <a:t>: 1- </a:t>
            </a:r>
            <a:r>
              <a:rPr lang="ar-IQ" sz="3200" b="1" dirty="0">
                <a:latin typeface="inherit"/>
              </a:rPr>
              <a:t>تشابه المثير الأصلي مع المثيرات الأخرى من حيث المكونات </a:t>
            </a:r>
            <a:r>
              <a:rPr lang="ar-IQ" sz="3200" b="1" dirty="0" smtClean="0">
                <a:latin typeface="inherit"/>
              </a:rPr>
              <a:t>الطبيعية.</a:t>
            </a:r>
            <a:endParaRPr lang="ar-IQ" sz="3200" b="1" dirty="0">
              <a:latin typeface="inherit"/>
            </a:endParaRPr>
          </a:p>
          <a:p>
            <a:r>
              <a:rPr lang="ar-IQ" sz="3200" b="1" dirty="0">
                <a:latin typeface="inherit"/>
              </a:rPr>
              <a:t>2- حدوث التعميم </a:t>
            </a:r>
            <a:r>
              <a:rPr lang="ar-IQ" sz="3200" b="1" dirty="0" smtClean="0">
                <a:latin typeface="inherit"/>
              </a:rPr>
              <a:t>عند </a:t>
            </a:r>
            <a:r>
              <a:rPr lang="ar-IQ" sz="3200" b="1" dirty="0">
                <a:latin typeface="inherit"/>
              </a:rPr>
              <a:t>وجود أجزاء من المثيرات تشابه أجزاء أخرى في الاستجابة الإجرائية كمثل وجود إضاءة ساطعة حمراء عند الأكل واستبدالها بإضاءة ساطعة خضراء مثلا</a:t>
            </a:r>
          </a:p>
          <a:p>
            <a:r>
              <a:rPr lang="ar-IQ" sz="3200" b="1" dirty="0">
                <a:latin typeface="inherit"/>
              </a:rPr>
              <a:t>ثانيا: تعميم الاستجابة</a:t>
            </a:r>
          </a:p>
          <a:p>
            <a:r>
              <a:rPr lang="ar-IQ" sz="3200" b="1" dirty="0">
                <a:latin typeface="inherit"/>
              </a:rPr>
              <a:t>التعزيز يؤدي إلى تكرار استجابات مشابهة مثلا تعزيز كلمة بابا للطفل يؤدي لنطق جاجا وحاحا ودادا</a:t>
            </a:r>
            <a:endParaRPr lang="ar-IQ" sz="3200" b="1" i="0" dirty="0">
              <a:effectLst/>
              <a:latin typeface="inherit"/>
            </a:endParaRPr>
          </a:p>
        </p:txBody>
      </p:sp>
    </p:spTree>
    <p:extLst>
      <p:ext uri="{BB962C8B-B14F-4D97-AF65-F5344CB8AC3E}">
        <p14:creationId xmlns:p14="http://schemas.microsoft.com/office/powerpoint/2010/main" val="3177094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568952" cy="606319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600" b="1" dirty="0">
                <a:solidFill>
                  <a:srgbClr val="FF0000"/>
                </a:solidFill>
                <a:latin typeface="Segoe UI Historic"/>
              </a:rPr>
              <a:t>العوامل المؤثرة في انطفاء الاستجابة الإجرائية</a:t>
            </a:r>
          </a:p>
          <a:p>
            <a:r>
              <a:rPr lang="ar-IQ" sz="3200" b="1" dirty="0">
                <a:latin typeface="Segoe UI Historic"/>
              </a:rPr>
              <a:t>1- يعتبر عامل نظام التعزيز أهم العوامل المؤثرة على </a:t>
            </a:r>
            <a:r>
              <a:rPr lang="ar-IQ" sz="3200" b="1" dirty="0" err="1">
                <a:latin typeface="Segoe UI Historic"/>
              </a:rPr>
              <a:t>الانطفاء</a:t>
            </a:r>
            <a:r>
              <a:rPr lang="ar-IQ" sz="3200" b="1" dirty="0">
                <a:latin typeface="Segoe UI Historic"/>
              </a:rPr>
              <a:t> وهو مجموعة الأسس والقواعد التي يقوم عليها التعزيز والتعزيز المتقطع أفضل</a:t>
            </a:r>
          </a:p>
          <a:p>
            <a:r>
              <a:rPr lang="ar-IQ" sz="3200" b="1" dirty="0">
                <a:latin typeface="Segoe UI Historic"/>
              </a:rPr>
              <a:t>2- حجم التعزيز وعدد مراته كلما كبر وزاد عدد المرات كلما قل </a:t>
            </a:r>
            <a:r>
              <a:rPr lang="ar-IQ" sz="3200" b="1" dirty="0" err="1">
                <a:latin typeface="Segoe UI Historic"/>
              </a:rPr>
              <a:t>الانطفاء</a:t>
            </a:r>
            <a:endParaRPr lang="ar-IQ" sz="3200" b="1" dirty="0">
              <a:latin typeface="Segoe UI Historic"/>
            </a:endParaRPr>
          </a:p>
          <a:p>
            <a:r>
              <a:rPr lang="ar-IQ" sz="3200" b="1" dirty="0">
                <a:latin typeface="Segoe UI Historic"/>
              </a:rPr>
              <a:t>3- عدد مرات </a:t>
            </a:r>
            <a:r>
              <a:rPr lang="ar-IQ" sz="3200" b="1" dirty="0" err="1">
                <a:latin typeface="Segoe UI Historic"/>
              </a:rPr>
              <a:t>الانطفاء</a:t>
            </a:r>
            <a:r>
              <a:rPr lang="ar-IQ" sz="3200" b="1" dirty="0">
                <a:latin typeface="Segoe UI Historic"/>
              </a:rPr>
              <a:t> في المواقف المشابهة وكلما زاد عدد مرات </a:t>
            </a:r>
            <a:r>
              <a:rPr lang="ar-IQ" sz="3200" b="1" dirty="0" err="1">
                <a:latin typeface="Segoe UI Historic"/>
              </a:rPr>
              <a:t>الانطفاء</a:t>
            </a:r>
            <a:r>
              <a:rPr lang="ar-IQ" sz="3200" b="1" dirty="0">
                <a:latin typeface="Segoe UI Historic"/>
              </a:rPr>
              <a:t> التي مارسها الكائن كلما كان </a:t>
            </a:r>
            <a:r>
              <a:rPr lang="ar-IQ" sz="3200" b="1" dirty="0" err="1">
                <a:latin typeface="Segoe UI Historic"/>
              </a:rPr>
              <a:t>الانطفاء</a:t>
            </a:r>
            <a:r>
              <a:rPr lang="ar-IQ" sz="3200" b="1" dirty="0">
                <a:latin typeface="Segoe UI Historic"/>
              </a:rPr>
              <a:t> أسرع</a:t>
            </a:r>
          </a:p>
          <a:p>
            <a:r>
              <a:rPr lang="ar-IQ" sz="3200" b="1" dirty="0">
                <a:latin typeface="Segoe UI Historic"/>
              </a:rPr>
              <a:t>4- حالة الكائن أثناء الموقف يكون </a:t>
            </a:r>
            <a:r>
              <a:rPr lang="ar-IQ" sz="3200" b="1" dirty="0" err="1">
                <a:latin typeface="Segoe UI Historic"/>
              </a:rPr>
              <a:t>الانطفاء</a:t>
            </a:r>
            <a:r>
              <a:rPr lang="ar-IQ" sz="3200" b="1" dirty="0">
                <a:latin typeface="Segoe UI Historic"/>
              </a:rPr>
              <a:t> ضعيفا إذا كان الكائن في حالة حرمان شديدة وهنا يستخدم الباحثون مصطلح (عدد ساعات الحرمان من الطعام) كحافز قوي في تعليم وتدريب الحيوان</a:t>
            </a:r>
            <a:endParaRPr lang="ar-IQ" sz="3200" b="1" i="0" dirty="0">
              <a:effectLst/>
              <a:latin typeface="Segoe UI Historic"/>
            </a:endParaRPr>
          </a:p>
        </p:txBody>
      </p:sp>
    </p:spTree>
    <p:extLst>
      <p:ext uri="{BB962C8B-B14F-4D97-AF65-F5344CB8AC3E}">
        <p14:creationId xmlns:p14="http://schemas.microsoft.com/office/powerpoint/2010/main" val="27315860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028343"/>
            <a:ext cx="8208912" cy="5078313"/>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600" b="1" dirty="0" smtClean="0">
                <a:solidFill>
                  <a:srgbClr val="FF0000"/>
                </a:solidFill>
                <a:latin typeface="Segoe UI Historic"/>
              </a:rPr>
              <a:t>- تشكيل السلوك :</a:t>
            </a:r>
            <a:endParaRPr lang="ar-IQ" sz="3600" b="1" dirty="0">
              <a:solidFill>
                <a:srgbClr val="FF0000"/>
              </a:solidFill>
              <a:latin typeface="Segoe UI Historic"/>
            </a:endParaRPr>
          </a:p>
          <a:p>
            <a:pPr algn="just"/>
            <a:r>
              <a:rPr lang="ar-IQ" sz="2400" b="1" dirty="0">
                <a:latin typeface="Segoe UI Historic"/>
              </a:rPr>
              <a:t>يتضمن توجيه معززات خارجية بمعنى تعزيز الاستجابات أو الإجراءات التي تقترب تدريجيا من تحقيق الهدف وبصيغة أخرى : خطوة ...خطوة... ، إمكانية تطوير استجابات الفرد نحو تحقيق الهدف وذلك بتعزيزها "تعزيز بعضها أو تعزيز الاستجابات الصحيحة منها . </a:t>
            </a:r>
          </a:p>
          <a:p>
            <a:pPr algn="just"/>
            <a:r>
              <a:rPr lang="ar-IQ" sz="2400" b="1" dirty="0">
                <a:latin typeface="Segoe UI Historic"/>
              </a:rPr>
              <a:t>ويستخدم سكنر مصطلح التشكيل كأسلوب لتدريب الكائن الحي على أداء الأعمال المعقدة التي تكون أكبر من الإمكانيات السلوكية العادية للكائن الحي ويتم تشكيل السلوك من خلال سلسلة من الاستجابات الناجحة الممكنة القريبة من السلوك المطلوب أدواؤه . وذلك بواسطة اختبار تعزيز بعض هذه الاستجابات دون الأخرى . وبالتالي يقترب سلوك الكائن تدريجيا من نمط السلوك المطلوب تحقيقه </a:t>
            </a:r>
          </a:p>
          <a:p>
            <a:pPr algn="just"/>
            <a:r>
              <a:rPr lang="ar-IQ" sz="2400" b="1" dirty="0">
                <a:latin typeface="Segoe UI Historic"/>
              </a:rPr>
              <a:t>استطاع سكنر بواسطة أسلوب تشكيل السلوك الإجرائي أن يدرب بعض الحيوانات على أداء بعض الأعمال . مثل تدريب الحمام على ممارسة لعبة تنس الطاولة بأسلوب مبسط وكذلك المشي على الرقم ثمانية باللغة الانجليزية. </a:t>
            </a:r>
            <a:endParaRPr lang="ar-IQ" sz="2400" b="1" i="0" dirty="0">
              <a:effectLst/>
              <a:latin typeface="Segoe UI Historic"/>
            </a:endParaRPr>
          </a:p>
        </p:txBody>
      </p:sp>
    </p:spTree>
    <p:extLst>
      <p:ext uri="{BB962C8B-B14F-4D97-AF65-F5344CB8AC3E}">
        <p14:creationId xmlns:p14="http://schemas.microsoft.com/office/powerpoint/2010/main" val="35714921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889844"/>
            <a:ext cx="8712968" cy="538609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600" b="1" dirty="0">
                <a:solidFill>
                  <a:srgbClr val="FF0000"/>
                </a:solidFill>
                <a:latin typeface="Segoe UI Historic"/>
              </a:rPr>
              <a:t>لتطبيقات التربوية لنظرية سكنر:</a:t>
            </a:r>
          </a:p>
          <a:p>
            <a:r>
              <a:rPr lang="ar-IQ" sz="2800" b="1" dirty="0">
                <a:latin typeface="Segoe UI Historic"/>
              </a:rPr>
              <a:t>كان للتعلم الإجرائي تأثيره على الكثير من المجالات التربوية، حيث يمكننا أن نربط بين كثير من التجديدات التربوية في ا لنصف الثاني من القرن العشرين إلى التعلم ا لإجرائي ومن هذه التجديدات ما يلي:</a:t>
            </a:r>
          </a:p>
          <a:p>
            <a:r>
              <a:rPr lang="ar-IQ" sz="2800" b="1" dirty="0">
                <a:latin typeface="Segoe UI Historic"/>
              </a:rPr>
              <a:t>-</a:t>
            </a:r>
            <a:r>
              <a:rPr lang="ar-IQ" sz="2800" b="1" dirty="0" smtClean="0">
                <a:latin typeface="Segoe UI Historic"/>
              </a:rPr>
              <a:t> </a:t>
            </a:r>
            <a:r>
              <a:rPr lang="ar-IQ" sz="2800" b="1" dirty="0">
                <a:latin typeface="Segoe UI Historic"/>
              </a:rPr>
              <a:t>الأهداف التربوية</a:t>
            </a:r>
          </a:p>
          <a:p>
            <a:r>
              <a:rPr lang="ar-IQ" sz="2800" b="1" dirty="0">
                <a:latin typeface="Segoe UI Historic"/>
              </a:rPr>
              <a:t>-</a:t>
            </a:r>
            <a:r>
              <a:rPr lang="ar-IQ" sz="2800" b="1" dirty="0" smtClean="0">
                <a:latin typeface="Segoe UI Historic"/>
              </a:rPr>
              <a:t> </a:t>
            </a:r>
            <a:r>
              <a:rPr lang="ar-IQ" sz="2800" b="1" dirty="0">
                <a:latin typeface="Segoe UI Historic"/>
              </a:rPr>
              <a:t>التعليم المبرمج</a:t>
            </a:r>
          </a:p>
          <a:p>
            <a:r>
              <a:rPr lang="ar-IQ" sz="2800" b="1" dirty="0">
                <a:latin typeface="Segoe UI Historic"/>
              </a:rPr>
              <a:t>-</a:t>
            </a:r>
            <a:r>
              <a:rPr lang="ar-IQ" sz="2800" b="1" dirty="0" smtClean="0">
                <a:latin typeface="Segoe UI Historic"/>
              </a:rPr>
              <a:t>التعلم </a:t>
            </a:r>
            <a:r>
              <a:rPr lang="ar-IQ" sz="2800" b="1" dirty="0">
                <a:latin typeface="Segoe UI Historic"/>
              </a:rPr>
              <a:t>بمساعدة الحاسب</a:t>
            </a:r>
          </a:p>
          <a:p>
            <a:r>
              <a:rPr lang="ar-IQ" sz="2800" b="1" dirty="0" smtClean="0">
                <a:latin typeface="Segoe UI Historic"/>
              </a:rPr>
              <a:t>-  </a:t>
            </a:r>
            <a:r>
              <a:rPr lang="ar-IQ" sz="2800" b="1" dirty="0">
                <a:latin typeface="Segoe UI Historic"/>
              </a:rPr>
              <a:t>التعلم للإتقان</a:t>
            </a:r>
          </a:p>
          <a:p>
            <a:r>
              <a:rPr lang="ar-IQ" sz="2800" b="1" dirty="0" smtClean="0">
                <a:latin typeface="Segoe UI Historic"/>
              </a:rPr>
              <a:t>ومن هذه التطبيقات التربوية للنظرية الاجرائية : </a:t>
            </a:r>
          </a:p>
          <a:p>
            <a:r>
              <a:rPr lang="ar-IQ" sz="2800" b="1" i="0" dirty="0" smtClean="0">
                <a:effectLst/>
                <a:latin typeface="Segoe UI Historic"/>
              </a:rPr>
              <a:t>1- زيادة الدافعية لدى المتعلمين عن طريق استخدام </a:t>
            </a:r>
            <a:r>
              <a:rPr lang="ar-IQ" sz="2800" b="1" i="0" dirty="0" err="1" smtClean="0">
                <a:effectLst/>
                <a:latin typeface="Segoe UI Historic"/>
              </a:rPr>
              <a:t>المكافأت</a:t>
            </a:r>
            <a:r>
              <a:rPr lang="ar-IQ" sz="2800" b="1" i="0" dirty="0" smtClean="0">
                <a:effectLst/>
                <a:latin typeface="Segoe UI Historic"/>
              </a:rPr>
              <a:t> والحوافز .</a:t>
            </a:r>
          </a:p>
          <a:p>
            <a:r>
              <a:rPr lang="ar-IQ" sz="2800" b="1" dirty="0" smtClean="0">
                <a:latin typeface="Segoe UI Historic"/>
              </a:rPr>
              <a:t>2- تثبيت سلوك مرغوب </a:t>
            </a:r>
            <a:r>
              <a:rPr lang="ar-IQ" sz="2800" b="1" dirty="0" err="1" smtClean="0">
                <a:latin typeface="Segoe UI Historic"/>
              </a:rPr>
              <a:t>فية</a:t>
            </a:r>
            <a:r>
              <a:rPr lang="ar-IQ" sz="2800" b="1" dirty="0" smtClean="0">
                <a:latin typeface="Segoe UI Historic"/>
              </a:rPr>
              <a:t> من خلال اجراءات التعزيز .</a:t>
            </a:r>
          </a:p>
          <a:p>
            <a:r>
              <a:rPr lang="ar-IQ" sz="2800" b="1" dirty="0" smtClean="0">
                <a:latin typeface="Segoe UI Historic"/>
              </a:rPr>
              <a:t>3- ا</a:t>
            </a:r>
            <a:r>
              <a:rPr lang="ar-IQ" sz="2800" b="1" i="0" dirty="0" smtClean="0">
                <a:effectLst/>
                <a:latin typeface="Segoe UI Historic"/>
              </a:rPr>
              <a:t>زالة سلوك مرغوب فيه من خلال اجراءات العقاب . </a:t>
            </a:r>
            <a:endParaRPr lang="ar-IQ" sz="2800" b="1" i="0" dirty="0">
              <a:effectLst/>
              <a:latin typeface="Segoe UI Historic"/>
            </a:endParaRPr>
          </a:p>
        </p:txBody>
      </p:sp>
    </p:spTree>
    <p:extLst>
      <p:ext uri="{BB962C8B-B14F-4D97-AF65-F5344CB8AC3E}">
        <p14:creationId xmlns:p14="http://schemas.microsoft.com/office/powerpoint/2010/main" val="1356350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548680"/>
            <a:ext cx="8604288" cy="5976664"/>
          </a:xfrm>
        </p:spPr>
        <p:style>
          <a:lnRef idx="0">
            <a:scrgbClr r="0" g="0" b="0"/>
          </a:lnRef>
          <a:fillRef idx="1003">
            <a:schemeClr val="lt1"/>
          </a:fillRef>
          <a:effectRef idx="0">
            <a:scrgbClr r="0" g="0" b="0"/>
          </a:effectRef>
          <a:fontRef idx="major"/>
        </p:style>
        <p:txBody>
          <a:bodyPr>
            <a:normAutofit fontScale="90000"/>
          </a:bodyPr>
          <a:lstStyle/>
          <a:p>
            <a:pPr algn="r"/>
            <a:r>
              <a:rPr lang="ar-IQ" sz="3100" dirty="0" smtClean="0"/>
              <a:t/>
            </a:r>
            <a:br>
              <a:rPr lang="ar-IQ" sz="3100" dirty="0" smtClean="0"/>
            </a:br>
            <a:r>
              <a:rPr lang="ar-IQ" sz="3100" dirty="0" smtClean="0"/>
              <a:t/>
            </a:r>
            <a:br>
              <a:rPr lang="ar-IQ" sz="3100" dirty="0" smtClean="0"/>
            </a:br>
            <a:r>
              <a:rPr lang="ar-IQ" sz="3100" dirty="0"/>
              <a:t/>
            </a:r>
            <a:br>
              <a:rPr lang="ar-IQ" sz="3100" dirty="0"/>
            </a:br>
            <a:r>
              <a:rPr lang="ar-IQ" sz="3600" b="1" dirty="0" smtClean="0">
                <a:solidFill>
                  <a:srgbClr val="FF0000"/>
                </a:solidFill>
              </a:rPr>
              <a:t>- ميز </a:t>
            </a:r>
            <a:r>
              <a:rPr lang="ar-IQ" sz="3600" b="1" dirty="0" err="1" smtClean="0">
                <a:solidFill>
                  <a:srgbClr val="FF0000"/>
                </a:solidFill>
              </a:rPr>
              <a:t>سكنر</a:t>
            </a:r>
            <a:r>
              <a:rPr lang="ar-IQ" sz="3600" b="1" dirty="0" smtClean="0">
                <a:solidFill>
                  <a:srgbClr val="FF0000"/>
                </a:solidFill>
              </a:rPr>
              <a:t> بين ثلاث مجموعات من القوانين المنعكس وهي :</a:t>
            </a:r>
            <a:r>
              <a:rPr lang="ar-IQ" sz="3100" b="1" dirty="0" smtClean="0"/>
              <a:t/>
            </a:r>
            <a:br>
              <a:rPr lang="ar-IQ" sz="3100" b="1" dirty="0" smtClean="0"/>
            </a:br>
            <a:r>
              <a:rPr lang="ar-IQ" sz="3100" b="1" dirty="0" smtClean="0">
                <a:solidFill>
                  <a:srgbClr val="FF0000"/>
                </a:solidFill>
              </a:rPr>
              <a:t>اولا : القوانين الاستاتيكية : </a:t>
            </a:r>
            <a:r>
              <a:rPr lang="ar-IQ" sz="3100" b="1" dirty="0" smtClean="0"/>
              <a:t>وهي مجموعة من القوانين التي تعالج الافعال المنعكسة المتصلة بمركز الحبل الشوكي وهذه المجموعة تلخص اهم القوانين التي توصلت اليها الفسيولوجيا ، وعلم التشريح ، وعلم الاعصاب ، وهي تهدف الى تحديد العلاقة بين المثير والاستجابة : ومن هذه القوانين الاتي : </a:t>
            </a:r>
            <a:r>
              <a:rPr lang="ar-IQ" sz="3600" b="1" dirty="0">
                <a:solidFill>
                  <a:srgbClr val="FF0000"/>
                </a:solidFill>
              </a:rPr>
              <a:t>1</a:t>
            </a:r>
            <a:r>
              <a:rPr lang="ar-IQ" sz="3600" b="1" dirty="0" smtClean="0">
                <a:solidFill>
                  <a:srgbClr val="FF0000"/>
                </a:solidFill>
              </a:rPr>
              <a:t>- قانون العتبة : </a:t>
            </a:r>
            <a:r>
              <a:rPr lang="ar-IQ" sz="3100" b="1" dirty="0" smtClean="0"/>
              <a:t>يجب ان تصل او تتجاوز شدة المثير قيمة فاصلة معينة حتى تظهر الاستجابة .  </a:t>
            </a:r>
            <a:r>
              <a:rPr lang="ar-IQ" sz="3600" b="1" dirty="0" smtClean="0">
                <a:solidFill>
                  <a:srgbClr val="FF0000"/>
                </a:solidFill>
              </a:rPr>
              <a:t>2 - قانون الكمون : </a:t>
            </a:r>
            <a:r>
              <a:rPr lang="ar-IQ" sz="3100" b="1" dirty="0" smtClean="0"/>
              <a:t>يطلق الكمون على الفاصل الزمني بين بدأ المثير وبدأ الاستجابة .</a:t>
            </a:r>
            <a:br>
              <a:rPr lang="ar-IQ" sz="3100" b="1" dirty="0" smtClean="0"/>
            </a:br>
            <a:r>
              <a:rPr lang="ar-IQ" sz="3600" b="1" dirty="0" smtClean="0">
                <a:solidFill>
                  <a:srgbClr val="FF0000"/>
                </a:solidFill>
              </a:rPr>
              <a:t>3- قانون مقدار الاستجابة  : </a:t>
            </a:r>
            <a:r>
              <a:rPr lang="ar-IQ" sz="3100" b="1" dirty="0" smtClean="0"/>
              <a:t>ينص على ان مقدار الاستجابة دالة لشدة المثير .  </a:t>
            </a:r>
            <a:r>
              <a:rPr lang="ar-IQ" sz="3600" b="1" dirty="0" smtClean="0">
                <a:solidFill>
                  <a:srgbClr val="FF0000"/>
                </a:solidFill>
              </a:rPr>
              <a:t>4- قانون التفريغ اللاحق : </a:t>
            </a:r>
            <a:r>
              <a:rPr lang="ar-IQ" sz="3100" b="1" dirty="0" smtClean="0"/>
              <a:t>يتضمن استمرار لمدة من الزمن بعد توقيت المثير . </a:t>
            </a:r>
            <a:r>
              <a:rPr lang="ar-IQ" sz="3600" b="1" dirty="0" smtClean="0">
                <a:solidFill>
                  <a:srgbClr val="FF0000"/>
                </a:solidFill>
              </a:rPr>
              <a:t>5-</a:t>
            </a:r>
            <a:r>
              <a:rPr lang="ar-IQ" sz="3100" b="1" dirty="0" smtClean="0"/>
              <a:t> </a:t>
            </a:r>
            <a:r>
              <a:rPr lang="ar-IQ" sz="3600" b="1" dirty="0" smtClean="0">
                <a:solidFill>
                  <a:srgbClr val="FF0000"/>
                </a:solidFill>
              </a:rPr>
              <a:t>قانون الجمع الزمني : </a:t>
            </a:r>
            <a:r>
              <a:rPr lang="ar-IQ" sz="3100" b="1" dirty="0" smtClean="0"/>
              <a:t>ينص على ان  امتداد عمل المثير او تكراره لفترة زمنية يحدث نفس التأثير الذي تحدثه الزيادة في شدة المثير </a:t>
            </a:r>
            <a:r>
              <a:rPr lang="ar-IQ" sz="2700" b="1" dirty="0" smtClean="0"/>
              <a:t>.</a:t>
            </a:r>
            <a:r>
              <a:rPr lang="ar-IQ" dirty="0" smtClean="0"/>
              <a:t/>
            </a:r>
            <a:br>
              <a:rPr lang="ar-IQ" dirty="0" smtClean="0"/>
            </a:br>
            <a:r>
              <a:rPr lang="ar-IQ" dirty="0" smtClean="0"/>
              <a:t/>
            </a:r>
            <a:br>
              <a:rPr lang="ar-IQ" dirty="0" smtClean="0"/>
            </a:br>
            <a:endParaRPr lang="en-US" dirty="0"/>
          </a:p>
        </p:txBody>
      </p:sp>
    </p:spTree>
    <p:extLst>
      <p:ext uri="{BB962C8B-B14F-4D97-AF65-F5344CB8AC3E}">
        <p14:creationId xmlns:p14="http://schemas.microsoft.com/office/powerpoint/2010/main" val="36917499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60648"/>
            <a:ext cx="8661648" cy="6381328"/>
          </a:xfrm>
        </p:spPr>
        <p:style>
          <a:lnRef idx="0">
            <a:scrgbClr r="0" g="0" b="0"/>
          </a:lnRef>
          <a:fillRef idx="1003">
            <a:schemeClr val="lt1"/>
          </a:fillRef>
          <a:effectRef idx="0">
            <a:scrgbClr r="0" g="0" b="0"/>
          </a:effectRef>
          <a:fontRef idx="major"/>
        </p:style>
        <p:txBody>
          <a:bodyPr>
            <a:noAutofit/>
          </a:bodyPr>
          <a:lstStyle/>
          <a:p>
            <a:pPr algn="r"/>
            <a:r>
              <a:rPr lang="ar-IQ" sz="3600" b="1" dirty="0" smtClean="0">
                <a:solidFill>
                  <a:srgbClr val="FF0000"/>
                </a:solidFill>
              </a:rPr>
              <a:t>ثانيا : قوانين الديناميكية : </a:t>
            </a:r>
            <a:r>
              <a:rPr lang="ar-IQ" sz="2800" b="1" dirty="0" smtClean="0"/>
              <a:t>هي القوانين التي تعالج الانعكاس وفق </a:t>
            </a:r>
            <a:r>
              <a:rPr lang="ar-IQ" sz="2800" b="1" dirty="0" err="1" smtClean="0"/>
              <a:t>سكنر</a:t>
            </a:r>
            <a:r>
              <a:rPr lang="ar-IQ" sz="2800" b="1" dirty="0" smtClean="0"/>
              <a:t> ، اي تعالج العلاقة الموضوعية في مجموعة من المثيرات ومجموعة من الاستجابات ومن هذه القوانين الاتي : </a:t>
            </a:r>
            <a:br>
              <a:rPr lang="ar-IQ" sz="2800" b="1" dirty="0" smtClean="0"/>
            </a:br>
            <a:r>
              <a:rPr lang="ar-IQ" sz="3200" b="1" dirty="0" smtClean="0">
                <a:solidFill>
                  <a:srgbClr val="FF0000"/>
                </a:solidFill>
              </a:rPr>
              <a:t>1- قانون مرحلة الانكسار : </a:t>
            </a:r>
            <a:r>
              <a:rPr lang="ar-IQ" sz="2800" b="1" dirty="0" smtClean="0"/>
              <a:t>تنخفض قوة المنعكس الى نهاية صغرى قد تصل الى الصفر اثر ظهوره المباشرة </a:t>
            </a:r>
            <a:r>
              <a:rPr lang="ar-IQ" sz="2800" b="1" dirty="0" err="1" smtClean="0"/>
              <a:t>الاانها</a:t>
            </a:r>
            <a:r>
              <a:rPr lang="ar-IQ" sz="2800" b="1" dirty="0" smtClean="0"/>
              <a:t> تعود الى قيمتها السابقة .</a:t>
            </a:r>
            <a:br>
              <a:rPr lang="ar-IQ" sz="2800" b="1" dirty="0" smtClean="0"/>
            </a:br>
            <a:r>
              <a:rPr lang="ar-IQ" sz="3200" b="1" dirty="0" smtClean="0">
                <a:solidFill>
                  <a:srgbClr val="FF0000"/>
                </a:solidFill>
              </a:rPr>
              <a:t>2- قانون المنعكس : </a:t>
            </a:r>
            <a:r>
              <a:rPr lang="ar-IQ" sz="2800" b="1" dirty="0" smtClean="0"/>
              <a:t>تقل قوة المنعكس اثناء تكرار ظهوره الا انها تعود الى قيمتها السابقة بعد ذلك </a:t>
            </a:r>
            <a:br>
              <a:rPr lang="ar-IQ" sz="2800" b="1" dirty="0" smtClean="0"/>
            </a:br>
            <a:r>
              <a:rPr lang="ar-IQ" sz="3200" b="1" dirty="0" smtClean="0">
                <a:solidFill>
                  <a:srgbClr val="FF0000"/>
                </a:solidFill>
              </a:rPr>
              <a:t>3- قانون التيسير : </a:t>
            </a:r>
            <a:r>
              <a:rPr lang="ar-IQ" sz="2800" b="1" dirty="0" smtClean="0"/>
              <a:t>قد تزداد قوة المنعكس اثناء تقديم مثير اخر لا ينتج نفس الاستجابة .</a:t>
            </a:r>
            <a:br>
              <a:rPr lang="ar-IQ" sz="2800" b="1" dirty="0" smtClean="0"/>
            </a:br>
            <a:r>
              <a:rPr lang="ar-IQ" sz="3200" b="1" dirty="0" smtClean="0">
                <a:solidFill>
                  <a:srgbClr val="FF0000"/>
                </a:solidFill>
              </a:rPr>
              <a:t>4- قانون الكف : </a:t>
            </a:r>
            <a:r>
              <a:rPr lang="ar-IQ" sz="2800" b="1" dirty="0" smtClean="0"/>
              <a:t>تنخفض قوة المنعكس اثناء تقديم مثير اخر ليس له علاقة الا بالعصب المورد المسؤول عن الاستجابة .</a:t>
            </a:r>
            <a:endParaRPr lang="en-US" sz="2800" b="1" dirty="0"/>
          </a:p>
        </p:txBody>
      </p:sp>
    </p:spTree>
    <p:extLst>
      <p:ext uri="{BB962C8B-B14F-4D97-AF65-F5344CB8AC3E}">
        <p14:creationId xmlns:p14="http://schemas.microsoft.com/office/powerpoint/2010/main" val="26764814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404664"/>
            <a:ext cx="8589640" cy="8208912"/>
          </a:xfrm>
        </p:spPr>
        <p:style>
          <a:lnRef idx="0">
            <a:scrgbClr r="0" g="0" b="0"/>
          </a:lnRef>
          <a:fillRef idx="1002">
            <a:schemeClr val="lt1"/>
          </a:fillRef>
          <a:effectRef idx="0">
            <a:scrgbClr r="0" g="0" b="0"/>
          </a:effectRef>
          <a:fontRef idx="major"/>
        </p:style>
        <p:txBody>
          <a:bodyPr>
            <a:normAutofit fontScale="90000"/>
          </a:bodyPr>
          <a:lstStyle/>
          <a:p>
            <a:pPr algn="r"/>
            <a:r>
              <a:rPr lang="ar-IQ" sz="4000" b="1" dirty="0" smtClean="0">
                <a:solidFill>
                  <a:srgbClr val="FF0000"/>
                </a:solidFill>
              </a:rPr>
              <a:t/>
            </a:r>
            <a:br>
              <a:rPr lang="ar-IQ" sz="4000" b="1" dirty="0" smtClean="0">
                <a:solidFill>
                  <a:srgbClr val="FF0000"/>
                </a:solidFill>
              </a:rPr>
            </a:br>
            <a:r>
              <a:rPr lang="ar-IQ" sz="4000" b="1" dirty="0">
                <a:solidFill>
                  <a:srgbClr val="FF0000"/>
                </a:solidFill>
              </a:rPr>
              <a:t/>
            </a:r>
            <a:br>
              <a:rPr lang="ar-IQ" sz="4000" b="1" dirty="0">
                <a:solidFill>
                  <a:srgbClr val="FF0000"/>
                </a:solidFill>
              </a:rPr>
            </a:br>
            <a:r>
              <a:rPr lang="ar-IQ" sz="4000" b="1" dirty="0" smtClean="0">
                <a:solidFill>
                  <a:srgbClr val="FF0000"/>
                </a:solidFill>
              </a:rPr>
              <a:t>ثالثا : قوانين التفاعل : </a:t>
            </a:r>
            <a:r>
              <a:rPr lang="ar-IQ" sz="3600" b="1" dirty="0" smtClean="0"/>
              <a:t>هي مجموعة من القوانين في محاولة لتوضيح العلاقات المتداخلة بين انعكاسين او اكث ، وتحاول الاجابة عن حل لمشكلة الجزء- الكل ، ومن هذه القوانين الاتي : </a:t>
            </a:r>
            <a:br>
              <a:rPr lang="ar-IQ" sz="3600" b="1" dirty="0" smtClean="0"/>
            </a:br>
            <a:r>
              <a:rPr lang="ar-IQ" sz="4000" b="1" dirty="0" smtClean="0">
                <a:solidFill>
                  <a:srgbClr val="FF0000"/>
                </a:solidFill>
              </a:rPr>
              <a:t>1- قانون الاتلاف : </a:t>
            </a:r>
            <a:r>
              <a:rPr lang="ar-IQ" sz="3600" b="1" dirty="0" smtClean="0"/>
              <a:t>امكانية ظهور اكثر من استجابة في وقت واحد دون تعارض ان لم يكن بينهما تداخل من الناحية التشريحية الوظيفية .</a:t>
            </a:r>
            <a:br>
              <a:rPr lang="ar-IQ" sz="3600" b="1" dirty="0" smtClean="0"/>
            </a:br>
            <a:r>
              <a:rPr lang="ar-IQ" sz="4000" b="1" dirty="0" smtClean="0">
                <a:solidFill>
                  <a:srgbClr val="FF0000"/>
                </a:solidFill>
              </a:rPr>
              <a:t>2- قانون الغلبة : </a:t>
            </a:r>
            <a:r>
              <a:rPr lang="ar-IQ" sz="3600" b="1" dirty="0" smtClean="0"/>
              <a:t>اذا حدث تداخل بين استجابتين غير مؤتلفتين فان ظهور احداهما قد يلغي الاخرى .</a:t>
            </a:r>
            <a:br>
              <a:rPr lang="ar-IQ" sz="3600" b="1" dirty="0" smtClean="0"/>
            </a:br>
            <a:r>
              <a:rPr lang="ar-IQ" sz="4000" b="1" dirty="0" smtClean="0">
                <a:solidFill>
                  <a:srgbClr val="FF0000"/>
                </a:solidFill>
              </a:rPr>
              <a:t>3- قانون الجمع الجبري </a:t>
            </a:r>
            <a:r>
              <a:rPr lang="ar-IQ" sz="3600" b="1" dirty="0" smtClean="0"/>
              <a:t>: ان الاستثارة التي تنتج في وقت واحد استجابتين تستعملان اعصابا موردة واحدة في اتجاهين متضادين تعطيان استجابة جديدة هي محصلة الاتجاهين .</a:t>
            </a:r>
            <a:r>
              <a:rPr lang="ar-IQ" sz="2800" dirty="0" smtClean="0"/>
              <a:t/>
            </a:r>
            <a:br>
              <a:rPr lang="ar-IQ" sz="2800" dirty="0" smtClean="0"/>
            </a:br>
            <a:r>
              <a:rPr lang="ar-IQ" sz="2800" dirty="0" smtClean="0"/>
              <a:t/>
            </a:r>
            <a:br>
              <a:rPr lang="ar-IQ" sz="2800" dirty="0" smtClean="0"/>
            </a:br>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t/>
            </a:r>
            <a:br>
              <a:rPr lang="ar-IQ" sz="2800" dirty="0" smtClean="0"/>
            </a:br>
            <a:r>
              <a:rPr lang="ar-IQ" sz="2800" dirty="0"/>
              <a:t/>
            </a:r>
            <a:br>
              <a:rPr lang="ar-IQ" sz="2800" dirty="0"/>
            </a:br>
            <a:endParaRPr lang="en-US" sz="2800" dirty="0"/>
          </a:p>
        </p:txBody>
      </p:sp>
    </p:spTree>
    <p:extLst>
      <p:ext uri="{BB962C8B-B14F-4D97-AF65-F5344CB8AC3E}">
        <p14:creationId xmlns:p14="http://schemas.microsoft.com/office/powerpoint/2010/main" val="25895368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72244" y="332656"/>
            <a:ext cx="8280920" cy="5755422"/>
          </a:xfrm>
          <a:prstGeom prst="rect">
            <a:avLst/>
          </a:prstGeom>
        </p:spPr>
        <p:style>
          <a:lnRef idx="0">
            <a:scrgbClr r="0" g="0" b="0"/>
          </a:lnRef>
          <a:fillRef idx="1002">
            <a:schemeClr val="lt2"/>
          </a:fillRef>
          <a:effectRef idx="0">
            <a:scrgbClr r="0" g="0" b="0"/>
          </a:effectRef>
          <a:fontRef idx="major"/>
        </p:style>
        <p:txBody>
          <a:bodyPr wrap="square">
            <a:spAutoFit/>
          </a:bodyPr>
          <a:lstStyle/>
          <a:p>
            <a:r>
              <a:rPr lang="ar-IQ" sz="3600" b="1" dirty="0">
                <a:solidFill>
                  <a:srgbClr val="FF0000"/>
                </a:solidFill>
                <a:ea typeface="+mj-ea"/>
                <a:cs typeface="Times New Roman"/>
              </a:rPr>
              <a:t>4- قانون المزج : </a:t>
            </a:r>
            <a:r>
              <a:rPr lang="ar-IQ" sz="3200" b="1" dirty="0">
                <a:solidFill>
                  <a:prstClr val="black"/>
                </a:solidFill>
                <a:ea typeface="+mj-ea"/>
                <a:cs typeface="Times New Roman"/>
              </a:rPr>
              <a:t>يكون ظهور استجابتين متداخلتين من الناحية التشريحية الموضعية معا في صورة معدلة .</a:t>
            </a:r>
            <a:br>
              <a:rPr lang="ar-IQ" sz="3200" b="1" dirty="0">
                <a:solidFill>
                  <a:prstClr val="black"/>
                </a:solidFill>
                <a:ea typeface="+mj-ea"/>
                <a:cs typeface="Times New Roman"/>
              </a:rPr>
            </a:br>
            <a:r>
              <a:rPr lang="ar-IQ" sz="3600" b="1" dirty="0">
                <a:solidFill>
                  <a:prstClr val="black"/>
                </a:solidFill>
                <a:ea typeface="+mj-ea"/>
                <a:cs typeface="Times New Roman"/>
              </a:rPr>
              <a:t>5- قانون الجمع المكاني : </a:t>
            </a:r>
            <a:r>
              <a:rPr lang="ar-IQ" sz="3200" b="1" dirty="0">
                <a:solidFill>
                  <a:prstClr val="black"/>
                </a:solidFill>
                <a:ea typeface="+mj-ea"/>
                <a:cs typeface="Times New Roman"/>
              </a:rPr>
              <a:t>حينما تتحد الاستجابة بمنعكسين فان الاستجابة لمثيري هذين المنعكسين معا تكون اشد سعة واقل </a:t>
            </a:r>
            <a:r>
              <a:rPr lang="ar-IQ" sz="3200" b="1" dirty="0" err="1">
                <a:solidFill>
                  <a:prstClr val="black"/>
                </a:solidFill>
                <a:ea typeface="+mj-ea"/>
                <a:cs typeface="Times New Roman"/>
              </a:rPr>
              <a:t>كمونا</a:t>
            </a:r>
            <a:r>
              <a:rPr lang="ar-IQ" sz="3200" b="1" dirty="0">
                <a:solidFill>
                  <a:prstClr val="black"/>
                </a:solidFill>
                <a:ea typeface="+mj-ea"/>
                <a:cs typeface="Times New Roman"/>
              </a:rPr>
              <a:t> .</a:t>
            </a:r>
            <a:br>
              <a:rPr lang="ar-IQ" sz="3200" b="1" dirty="0">
                <a:solidFill>
                  <a:prstClr val="black"/>
                </a:solidFill>
                <a:ea typeface="+mj-ea"/>
                <a:cs typeface="Times New Roman"/>
              </a:rPr>
            </a:br>
            <a:r>
              <a:rPr lang="ar-IQ" sz="3600" b="1" dirty="0">
                <a:solidFill>
                  <a:srgbClr val="FF0000"/>
                </a:solidFill>
                <a:ea typeface="+mj-ea"/>
                <a:cs typeface="Times New Roman"/>
              </a:rPr>
              <a:t>6- قانون التسلسل : </a:t>
            </a:r>
            <a:r>
              <a:rPr lang="ar-IQ" sz="3200" b="1" dirty="0">
                <a:solidFill>
                  <a:prstClr val="black"/>
                </a:solidFill>
                <a:ea typeface="+mj-ea"/>
                <a:cs typeface="Times New Roman"/>
              </a:rPr>
              <a:t>ان استجابة بمنعكس ما يمكن ان تتضمن او تنتج المثير المثمر للاستجابة التالية وبذلك يمكن تشبيه المنعكسات </a:t>
            </a:r>
            <a:r>
              <a:rPr lang="ar-IQ" sz="3200" b="1" dirty="0" err="1">
                <a:solidFill>
                  <a:prstClr val="black"/>
                </a:solidFill>
                <a:ea typeface="+mj-ea"/>
                <a:cs typeface="Times New Roman"/>
              </a:rPr>
              <a:t>الاحرائية</a:t>
            </a:r>
            <a:r>
              <a:rPr lang="ar-IQ" sz="3200" b="1" dirty="0">
                <a:solidFill>
                  <a:prstClr val="black"/>
                </a:solidFill>
                <a:ea typeface="+mj-ea"/>
                <a:cs typeface="Times New Roman"/>
              </a:rPr>
              <a:t> المتتالية بالسلسلة .</a:t>
            </a:r>
            <a:br>
              <a:rPr lang="ar-IQ" sz="3200" b="1" dirty="0">
                <a:solidFill>
                  <a:prstClr val="black"/>
                </a:solidFill>
                <a:ea typeface="+mj-ea"/>
                <a:cs typeface="Times New Roman"/>
              </a:rPr>
            </a:br>
            <a:r>
              <a:rPr lang="ar-IQ" sz="3600" b="1" dirty="0">
                <a:solidFill>
                  <a:srgbClr val="FF0000"/>
                </a:solidFill>
                <a:ea typeface="+mj-ea"/>
                <a:cs typeface="Times New Roman"/>
              </a:rPr>
              <a:t>7- قانون </a:t>
            </a:r>
            <a:r>
              <a:rPr lang="ar-IQ" sz="3600" b="1" dirty="0" err="1">
                <a:solidFill>
                  <a:srgbClr val="FF0000"/>
                </a:solidFill>
                <a:ea typeface="+mj-ea"/>
                <a:cs typeface="Times New Roman"/>
              </a:rPr>
              <a:t>التاثير</a:t>
            </a:r>
            <a:r>
              <a:rPr lang="ar-IQ" sz="3600" b="1" dirty="0">
                <a:solidFill>
                  <a:srgbClr val="FF0000"/>
                </a:solidFill>
                <a:ea typeface="+mj-ea"/>
                <a:cs typeface="Times New Roman"/>
              </a:rPr>
              <a:t> : </a:t>
            </a:r>
            <a:r>
              <a:rPr lang="ar-IQ" sz="3200" b="1" dirty="0">
                <a:solidFill>
                  <a:prstClr val="black"/>
                </a:solidFill>
                <a:ea typeface="+mj-ea"/>
                <a:cs typeface="Times New Roman"/>
              </a:rPr>
              <a:t>ان التغير في قوة المنعكس يمكن يصاحب تغيرا في منعكس اخر مرتبط به حينما يكون اساس هذا الارتباط خواص مشتركة في المثير او الاستجابة . </a:t>
            </a:r>
            <a:endParaRPr lang="en-US" sz="3200" b="1" dirty="0"/>
          </a:p>
        </p:txBody>
      </p:sp>
    </p:spTree>
    <p:extLst>
      <p:ext uri="{BB962C8B-B14F-4D97-AF65-F5344CB8AC3E}">
        <p14:creationId xmlns:p14="http://schemas.microsoft.com/office/powerpoint/2010/main" val="627293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91269"/>
            <a:ext cx="8856984" cy="680186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600" b="1" dirty="0">
                <a:solidFill>
                  <a:srgbClr val="FF0000"/>
                </a:solidFill>
                <a:latin typeface="droid-naskh"/>
              </a:rPr>
              <a:t>إيجابيات نظرية </a:t>
            </a:r>
            <a:r>
              <a:rPr lang="ar-IQ" sz="3600" b="1" dirty="0" smtClean="0">
                <a:solidFill>
                  <a:srgbClr val="FF0000"/>
                </a:solidFill>
                <a:latin typeface="droid-naskh"/>
              </a:rPr>
              <a:t>سكنر:</a:t>
            </a:r>
          </a:p>
          <a:p>
            <a:r>
              <a:rPr lang="ar-IQ" sz="2800" dirty="0" smtClean="0">
                <a:solidFill>
                  <a:srgbClr val="2C2F34"/>
                </a:solidFill>
                <a:latin typeface="droid-naskh"/>
              </a:rPr>
              <a:t> </a:t>
            </a:r>
            <a:r>
              <a:rPr lang="ar-IQ" sz="2800" b="1" dirty="0" smtClean="0">
                <a:solidFill>
                  <a:srgbClr val="2C2F34"/>
                </a:solidFill>
                <a:latin typeface="droid-naskh"/>
              </a:rPr>
              <a:t>1- قام </a:t>
            </a:r>
            <a:r>
              <a:rPr lang="ar-IQ" sz="2800" b="1" dirty="0">
                <a:solidFill>
                  <a:srgbClr val="2C2F34"/>
                </a:solidFill>
                <a:latin typeface="droid-naskh"/>
              </a:rPr>
              <a:t>بعرض أهمية التعزيز في التعلُّم، وهي إضافات قام سكنر بالتركيز عليها، أغلب اهتماماته في التعزيز كانت عبارة عن تطبيقات تربوية في المجال التربوي</a:t>
            </a:r>
            <a:r>
              <a:rPr lang="ar-IQ" sz="2800" b="1" dirty="0" smtClean="0">
                <a:solidFill>
                  <a:srgbClr val="2C2F34"/>
                </a:solidFill>
                <a:latin typeface="droid-naskh"/>
              </a:rPr>
              <a:t>.</a:t>
            </a:r>
          </a:p>
          <a:p>
            <a:r>
              <a:rPr lang="ar-IQ" sz="2800" b="1" dirty="0" smtClean="0">
                <a:solidFill>
                  <a:srgbClr val="2C2F34"/>
                </a:solidFill>
                <a:latin typeface="droid-naskh"/>
              </a:rPr>
              <a:t>2-  </a:t>
            </a:r>
            <a:r>
              <a:rPr lang="ar-IQ" sz="2800" b="1" dirty="0">
                <a:solidFill>
                  <a:srgbClr val="2C2F34"/>
                </a:solidFill>
                <a:latin typeface="droid-naskh"/>
              </a:rPr>
              <a:t>قامت العديد من الجامعات الأمريكية بالاعتراف بإسهامات سكنر في ما يخص علم النفس، مثل الموضوعات المرتبطة بالتعلُّم، فمنح العديد من الشهادات مثلما حصل على عدد من الجوائز، مثل جائزة التميُّز في البحث والتّطبيق التربوي، أيضاً جائزة على بحوثه في التخلَّف العقلي، كذلك جائزة العالم المُتميّز. </a:t>
            </a:r>
            <a:endParaRPr lang="ar-IQ" sz="2800" b="1" dirty="0" smtClean="0">
              <a:solidFill>
                <a:srgbClr val="2C2F34"/>
              </a:solidFill>
              <a:latin typeface="droid-naskh"/>
            </a:endParaRPr>
          </a:p>
          <a:p>
            <a:r>
              <a:rPr lang="ar-IQ" sz="2800" b="1" dirty="0" smtClean="0">
                <a:solidFill>
                  <a:srgbClr val="2C2F34"/>
                </a:solidFill>
                <a:latin typeface="droid-naskh"/>
              </a:rPr>
              <a:t>3- لاحظ </a:t>
            </a:r>
            <a:r>
              <a:rPr lang="ar-IQ" sz="2800" b="1" dirty="0">
                <a:solidFill>
                  <a:srgbClr val="2C2F34"/>
                </a:solidFill>
                <a:latin typeface="droid-naskh"/>
              </a:rPr>
              <a:t>أنَّ استخدام المنهج العلمي في تجاربه كانت بعيدة عن التناقضات؛ لأنّ تركيزه كان على الوقائع الموضوعية. التزم سكنر في الكثير من أبحاثه بالمنهج العلمي، الذي يسير حسب أنظمة محددة، لذلك كانت نظريته بعيدة عن التناقضات واهتم بالوقائع الموضوعية التي قام على ضبطها أيضاً اهتم بالمنهج العلمي على تنظيم عناصر الموقف.</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21659099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048"/>
            <a:ext cx="8784976" cy="572464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600" b="1" dirty="0">
                <a:solidFill>
                  <a:srgbClr val="FF0000"/>
                </a:solidFill>
                <a:latin typeface="droid-naskh"/>
              </a:rPr>
              <a:t>سلبيات نظرية سكنر </a:t>
            </a:r>
            <a:r>
              <a:rPr lang="ar-IQ" sz="3600" b="1" dirty="0" smtClean="0">
                <a:solidFill>
                  <a:srgbClr val="FF0000"/>
                </a:solidFill>
                <a:latin typeface="droid-naskh"/>
              </a:rPr>
              <a:t>:</a:t>
            </a:r>
          </a:p>
          <a:p>
            <a:r>
              <a:rPr lang="ar-IQ" sz="2400" b="1" dirty="0" smtClean="0">
                <a:solidFill>
                  <a:srgbClr val="2C2F34"/>
                </a:solidFill>
                <a:latin typeface="droid-naskh"/>
              </a:rPr>
              <a:t>1- ارتكزت </a:t>
            </a:r>
            <a:r>
              <a:rPr lang="ar-IQ" sz="2400" b="1" dirty="0">
                <a:solidFill>
                  <a:srgbClr val="2C2F34"/>
                </a:solidFill>
                <a:latin typeface="droid-naskh"/>
              </a:rPr>
              <a:t>نتائج سكنر على عدد معين من التجارب، حيث قام على إخراج تفسيراته وقوانينه منها، أيضاً قام بالتعميم لهذه القوانين مع أنّها لا تتجاوز نقاط الحالات الفردية، بمعنى أنَّ تجاربه محدودة. من افتراضاته أنّ تجاربه كثيرة لكن مادام أنّها مضبوطة والتفسير صحيح، فمن الممكن تعميم النتائج، إلا أنّ التعميم يجب أن يكون بشكل متحفّظ. </a:t>
            </a:r>
            <a:endParaRPr lang="ar-IQ" sz="2400" b="1" dirty="0" smtClean="0">
              <a:solidFill>
                <a:srgbClr val="2C2F34"/>
              </a:solidFill>
              <a:latin typeface="droid-naskh"/>
            </a:endParaRPr>
          </a:p>
          <a:p>
            <a:r>
              <a:rPr lang="ar-IQ" sz="2400" b="1" dirty="0" smtClean="0">
                <a:solidFill>
                  <a:srgbClr val="2C2F34"/>
                </a:solidFill>
                <a:latin typeface="droid-naskh"/>
              </a:rPr>
              <a:t>2- ارتكزت </a:t>
            </a:r>
            <a:r>
              <a:rPr lang="ar-IQ" sz="2400" b="1" dirty="0">
                <a:solidFill>
                  <a:srgbClr val="2C2F34"/>
                </a:solidFill>
                <a:latin typeface="droid-naskh"/>
              </a:rPr>
              <a:t>مبادئ سكنر على تجارب ظهرت في معامل قامت باقتراح أساليب للتغلُّب على مشكلات إنسانية، هذا معناه أن يستوجب ويجري سكنر بعض تجاربه على الواقع الإنساني. </a:t>
            </a:r>
            <a:endParaRPr lang="ar-IQ" sz="2400" b="1" dirty="0" smtClean="0">
              <a:solidFill>
                <a:srgbClr val="2C2F34"/>
              </a:solidFill>
              <a:latin typeface="droid-naskh"/>
            </a:endParaRPr>
          </a:p>
          <a:p>
            <a:r>
              <a:rPr lang="ar-IQ" sz="2400" b="1" dirty="0" smtClean="0">
                <a:solidFill>
                  <a:srgbClr val="2C2F34"/>
                </a:solidFill>
                <a:latin typeface="droid-naskh"/>
              </a:rPr>
              <a:t>3- يرى </a:t>
            </a:r>
            <a:r>
              <a:rPr lang="ar-IQ" sz="2400" b="1" dirty="0">
                <a:solidFill>
                  <a:srgbClr val="2C2F34"/>
                </a:solidFill>
                <a:latin typeface="droid-naskh"/>
              </a:rPr>
              <a:t>البعض أنّ المفاهيم السلوكية </a:t>
            </a:r>
            <a:r>
              <a:rPr lang="ar-IQ" sz="2400" b="1" dirty="0" err="1">
                <a:solidFill>
                  <a:srgbClr val="2C2F34"/>
                </a:solidFill>
                <a:latin typeface="droid-naskh"/>
              </a:rPr>
              <a:t>لسنكر</a:t>
            </a:r>
            <a:r>
              <a:rPr lang="ar-IQ" sz="2400" b="1" dirty="0">
                <a:solidFill>
                  <a:srgbClr val="2C2F34"/>
                </a:solidFill>
                <a:latin typeface="droid-naskh"/>
              </a:rPr>
              <a:t> سطحية وتتّصف بالبساطة، كما أنّ نظريته لم تستطيع توضيح السلوك المعقّد عند الإنسان، حيث قام بالتّركيز على السلوك الظاهر فقط، أمّا السلوك الكامن لدى الإنسان لم يدخله ولم يعترف بالسلوك غير المباشر ولم يعطِه أي اهتمام (العمليات العقلية الباطنية). قام بتفسير جزء بسيط من السلوك، أما السلوك الخفي لم يتطرّق له كغيره من السلوك.</a:t>
            </a:r>
            <a:r>
              <a:rPr lang="ar-IQ" sz="2400" dirty="0"/>
              <a:t/>
            </a:r>
            <a:br>
              <a:rPr lang="ar-IQ" sz="2400" dirty="0"/>
            </a:br>
            <a:r>
              <a:rPr lang="ar-IQ" sz="2400" dirty="0"/>
              <a:t/>
            </a:r>
            <a:br>
              <a:rPr lang="ar-IQ" sz="2400" dirty="0"/>
            </a:br>
            <a:r>
              <a:rPr lang="ar-IQ" dirty="0">
                <a:solidFill>
                  <a:srgbClr val="2C2F34"/>
                </a:solidFill>
                <a:latin typeface="droid-naskh"/>
              </a:rPr>
              <a:t> </a:t>
            </a:r>
            <a:r>
              <a:rPr lang="en-US" dirty="0">
                <a:solidFill>
                  <a:srgbClr val="333333"/>
                </a:solidFill>
                <a:latin typeface="droid-naskh"/>
                <a:hlinkClick r:id="rId2"/>
              </a:rPr>
              <a:t>https://e3arabi.com/?p=133820</a:t>
            </a:r>
            <a:endParaRPr lang="en-US" dirty="0"/>
          </a:p>
        </p:txBody>
      </p:sp>
    </p:spTree>
    <p:extLst>
      <p:ext uri="{BB962C8B-B14F-4D97-AF65-F5344CB8AC3E}">
        <p14:creationId xmlns:p14="http://schemas.microsoft.com/office/powerpoint/2010/main" val="4004282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71" y="188640"/>
            <a:ext cx="8712968" cy="6124754"/>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2800" b="1" dirty="0" err="1">
                <a:solidFill>
                  <a:srgbClr val="4F5254"/>
                </a:solidFill>
                <a:latin typeface="Roboto"/>
              </a:rPr>
              <a:t>عتقد</a:t>
            </a:r>
            <a:r>
              <a:rPr lang="ar-IQ" sz="2800" b="1" dirty="0">
                <a:solidFill>
                  <a:srgbClr val="4F5254"/>
                </a:solidFill>
                <a:latin typeface="Roboto"/>
              </a:rPr>
              <a:t> </a:t>
            </a:r>
            <a:r>
              <a:rPr lang="ar-IQ" sz="2800" b="1" dirty="0" smtClean="0">
                <a:solidFill>
                  <a:srgbClr val="4F5254"/>
                </a:solidFill>
                <a:latin typeface="Roboto"/>
              </a:rPr>
              <a:t>هل </a:t>
            </a:r>
            <a:r>
              <a:rPr lang="ar-IQ" sz="2800" b="1" dirty="0">
                <a:solidFill>
                  <a:srgbClr val="4F5254"/>
                </a:solidFill>
                <a:latin typeface="Roboto"/>
              </a:rPr>
              <a:t>أن كل السلوك يمكن تفسيره من خلال مبادئ التكييف. ووفقًا لنظرية تخفيض محرك الأقراص في </a:t>
            </a:r>
            <a:r>
              <a:rPr lang="ar-IQ" sz="2800" b="1" dirty="0" smtClean="0">
                <a:solidFill>
                  <a:srgbClr val="4F5254"/>
                </a:solidFill>
                <a:latin typeface="Roboto"/>
              </a:rPr>
              <a:t>هل </a:t>
            </a:r>
            <a:r>
              <a:rPr lang="ar-IQ" sz="2800" b="1" dirty="0">
                <a:solidFill>
                  <a:srgbClr val="4F5254"/>
                </a:solidFill>
                <a:latin typeface="Roboto"/>
              </a:rPr>
              <a:t>، فإن الحرمان البيولوجي يخلق الاحتياجات. هذه الاحتياجات تنشيط محركات الأقراص التي تحفز السلوك بعد ذلك. السلوك الناتج هو الهدف ، لأن تحقيق هذه الأهداف يساعد في بقاء الكائن الحي.</a:t>
            </a:r>
          </a:p>
          <a:p>
            <a:r>
              <a:rPr lang="ar-IQ" sz="2800" b="1" dirty="0">
                <a:solidFill>
                  <a:srgbClr val="4F5254"/>
                </a:solidFill>
                <a:latin typeface="Roboto"/>
              </a:rPr>
              <a:t>تأثر هال بداروين ويعتقد أن العملية التطورية أثرت على هذه المحركات وما ينتج عنها من سلوكيات. واقترح أن يحدث التعلم عندما يؤدي </a:t>
            </a:r>
            <a:r>
              <a:rPr lang="ar-IQ" sz="2800" b="1" dirty="0">
                <a:solidFill>
                  <a:srgbClr val="1FB9FB"/>
                </a:solidFill>
                <a:latin typeface="Roboto"/>
                <a:hlinkClick r:id="rId2"/>
              </a:rPr>
              <a:t>تعزيز</a:t>
            </a:r>
            <a:r>
              <a:rPr lang="ar-IQ" sz="2800" b="1" dirty="0">
                <a:solidFill>
                  <a:srgbClr val="4F5254"/>
                </a:solidFill>
                <a:latin typeface="Roboto"/>
              </a:rPr>
              <a:t> السلوكيات إلى تلبية نوع من احتياجات البقاء على قيد الحياة.</a:t>
            </a:r>
          </a:p>
          <a:p>
            <a:r>
              <a:rPr lang="ar-IQ" sz="2800" b="1" dirty="0">
                <a:solidFill>
                  <a:srgbClr val="4F5254"/>
                </a:solidFill>
                <a:latin typeface="Roboto"/>
              </a:rPr>
              <a:t>على سبيل المثال ، تسبب الاحتياجات الأساسية ، مثل الجوع والعطش ، للكائنات الحية السعي إلى تحقيق الرضا عن هذه الاحتياجات عن طريق الأكل والشرب.</a:t>
            </a:r>
          </a:p>
          <a:p>
            <a:r>
              <a:rPr lang="ar-IQ" sz="2800" b="1" dirty="0">
                <a:solidFill>
                  <a:srgbClr val="4F5254"/>
                </a:solidFill>
                <a:latin typeface="Roboto"/>
              </a:rPr>
              <a:t>ثم يتم تخفيض هذه محركات الأقراص مؤقتا. هذا هو الحد من محركات الأقراص التي تعمل كتعزيز للسلوك. وفقا لهال ، السلوك هو نتيجة للتفاعل المستمر والمعقد للكائن الحي والبيئة</a:t>
            </a:r>
            <a:r>
              <a:rPr lang="ar-IQ" sz="2800" b="1" dirty="0" smtClean="0">
                <a:solidFill>
                  <a:srgbClr val="4F5254"/>
                </a:solidFill>
                <a:latin typeface="Roboto"/>
              </a:rPr>
              <a:t>.</a:t>
            </a:r>
            <a:endParaRPr lang="ar-IQ" sz="2800" b="1" dirty="0">
              <a:solidFill>
                <a:srgbClr val="4F5254"/>
              </a:solidFill>
              <a:latin typeface="Roboto"/>
            </a:endParaRPr>
          </a:p>
        </p:txBody>
      </p:sp>
    </p:spTree>
    <p:extLst>
      <p:ext uri="{BB962C8B-B14F-4D97-AF65-F5344CB8AC3E}">
        <p14:creationId xmlns:p14="http://schemas.microsoft.com/office/powerpoint/2010/main" val="142132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714440"/>
            <a:ext cx="8496944" cy="513986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571500" indent="-571500">
              <a:buFontTx/>
              <a:buChar char="-"/>
            </a:pPr>
            <a:r>
              <a:rPr lang="ar-IQ" sz="3600" b="1" dirty="0" smtClean="0">
                <a:solidFill>
                  <a:srgbClr val="FF0000"/>
                </a:solidFill>
                <a:latin typeface="Droid Arabic Kufi"/>
              </a:rPr>
              <a:t>ابرز الانتقادات إلى</a:t>
            </a:r>
            <a:r>
              <a:rPr lang="ar-IQ" sz="3600" b="1" dirty="0">
                <a:solidFill>
                  <a:srgbClr val="FF0000"/>
                </a:solidFill>
                <a:latin typeface="Droid Arabic Kufi"/>
              </a:rPr>
              <a:t> نظرية الاشتراط الإجرائي </a:t>
            </a:r>
            <a:r>
              <a:rPr lang="ar-IQ" sz="3600" b="1" dirty="0" err="1">
                <a:solidFill>
                  <a:srgbClr val="FF0000"/>
                </a:solidFill>
                <a:latin typeface="Droid Arabic Kufi"/>
              </a:rPr>
              <a:t>لسكنر</a:t>
            </a:r>
            <a:r>
              <a:rPr lang="ar-IQ" sz="3600" b="1" dirty="0">
                <a:solidFill>
                  <a:srgbClr val="FF0000"/>
                </a:solidFill>
                <a:latin typeface="Droid Arabic Kufi"/>
              </a:rPr>
              <a:t> وكان منها:</a:t>
            </a:r>
          </a:p>
          <a:p>
            <a:pPr algn="just"/>
            <a:r>
              <a:rPr lang="ar-IQ" sz="3200" dirty="0">
                <a:solidFill>
                  <a:srgbClr val="333333"/>
                </a:solidFill>
                <a:latin typeface="Droid Arabic Kufi"/>
              </a:rPr>
              <a:t>1</a:t>
            </a:r>
            <a:r>
              <a:rPr lang="ar-IQ" sz="3200" b="1" dirty="0">
                <a:solidFill>
                  <a:srgbClr val="333333"/>
                </a:solidFill>
                <a:latin typeface="Droid Arabic Kufi"/>
              </a:rPr>
              <a:t>- لا ترتبط بالضرورة جميع السلوكيات الإنسانية بمثير معين مسبب لها، حيث تعتبر السلوكيات الإنسانية معقدة للغاية ولا يمكن وضع معيار عام لكافة المثيرات التي تؤثر عليها.</a:t>
            </a:r>
          </a:p>
          <a:p>
            <a:pPr algn="just"/>
            <a:r>
              <a:rPr lang="ar-IQ" sz="3200" b="1" dirty="0">
                <a:solidFill>
                  <a:srgbClr val="333333"/>
                </a:solidFill>
                <a:latin typeface="Droid Arabic Kufi"/>
              </a:rPr>
              <a:t>2- لا تساعد جميع الاستجابات على الوصول إلى الهدف بالضرورة، فعلى سبيل المثال من الممكن أن يشعر الفرد بالجوع وأن يستجيب عن طريق بدء الأكل ولكنه قد لا يشعر بالشبع في النهاية بسبب نقص كمية الطعام أي أنه لا يصل للهدف وهو الشبع.</a:t>
            </a:r>
            <a:endParaRPr lang="ar-IQ" sz="3200" b="1" i="0" dirty="0">
              <a:solidFill>
                <a:srgbClr val="333333"/>
              </a:solidFill>
              <a:effectLst/>
              <a:latin typeface="Droid Arabic Kufi"/>
            </a:endParaRPr>
          </a:p>
        </p:txBody>
      </p:sp>
    </p:spTree>
    <p:extLst>
      <p:ext uri="{BB962C8B-B14F-4D97-AF65-F5344CB8AC3E}">
        <p14:creationId xmlns:p14="http://schemas.microsoft.com/office/powerpoint/2010/main" val="12199063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889844"/>
            <a:ext cx="8280920" cy="830997"/>
          </a:xfrm>
          <a:prstGeom prst="rect">
            <a:avLst/>
          </a:prstGeom>
        </p:spPr>
        <p:txBody>
          <a:bodyPr wrap="square">
            <a:spAutoFit/>
          </a:bodyPr>
          <a:lstStyle/>
          <a:p>
            <a:r>
              <a:rPr lang="ar-IQ" sz="2400" b="1" dirty="0" smtClean="0"/>
              <a:t>على الرغم من التشابه في الاشراط الكلاسيكي والأشراط الاجرائي هناك اختلاف في بعض الجوانب كما في الجدول ادناه :</a:t>
            </a:r>
            <a:endParaRPr lang="en-US" sz="2400" b="1" dirty="0"/>
          </a:p>
        </p:txBody>
      </p:sp>
      <p:graphicFrame>
        <p:nvGraphicFramePr>
          <p:cNvPr id="3" name="جدول 2"/>
          <p:cNvGraphicFramePr>
            <a:graphicFrameLocks noGrp="1"/>
          </p:cNvGraphicFramePr>
          <p:nvPr>
            <p:extLst>
              <p:ext uri="{D42A27DB-BD31-4B8C-83A1-F6EECF244321}">
                <p14:modId xmlns:p14="http://schemas.microsoft.com/office/powerpoint/2010/main" val="4191586613"/>
              </p:ext>
            </p:extLst>
          </p:nvPr>
        </p:nvGraphicFramePr>
        <p:xfrm>
          <a:off x="251521" y="1844824"/>
          <a:ext cx="8424935" cy="4203184"/>
        </p:xfrm>
        <a:graphic>
          <a:graphicData uri="http://schemas.openxmlformats.org/drawingml/2006/table">
            <a:tbl>
              <a:tblPr firstRow="1" bandRow="1">
                <a:tableStyleId>{BC89EF96-8CEA-46FF-86C4-4CE0E7609802}</a:tableStyleId>
              </a:tblPr>
              <a:tblGrid>
                <a:gridCol w="4464495"/>
                <a:gridCol w="3528392"/>
                <a:gridCol w="432048"/>
              </a:tblGrid>
              <a:tr h="576064">
                <a:tc>
                  <a:txBody>
                    <a:bodyPr/>
                    <a:lstStyle/>
                    <a:p>
                      <a:r>
                        <a:rPr lang="ar-IQ" sz="2000" b="1" dirty="0" smtClean="0"/>
                        <a:t>     الاشراط الاجرائي </a:t>
                      </a:r>
                      <a:endParaRPr lang="en-US" sz="2000" b="1" dirty="0"/>
                    </a:p>
                  </a:txBody>
                  <a:tcPr/>
                </a:tc>
                <a:tc>
                  <a:txBody>
                    <a:bodyPr/>
                    <a:lstStyle/>
                    <a:p>
                      <a:r>
                        <a:rPr lang="ar-IQ" sz="2000" b="1" dirty="0" smtClean="0"/>
                        <a:t>        الاشراط الكلاسيكي </a:t>
                      </a:r>
                      <a:endParaRPr lang="en-US" sz="2000" b="1" dirty="0"/>
                    </a:p>
                  </a:txBody>
                  <a:tcPr/>
                </a:tc>
                <a:tc>
                  <a:txBody>
                    <a:bodyPr/>
                    <a:lstStyle/>
                    <a:p>
                      <a:r>
                        <a:rPr lang="ar-IQ" sz="2000" b="1" dirty="0" smtClean="0"/>
                        <a:t>ت</a:t>
                      </a:r>
                      <a:endParaRPr lang="en-US" sz="2000" b="1" dirty="0"/>
                    </a:p>
                  </a:txBody>
                  <a:tcPr/>
                </a:tc>
              </a:tr>
              <a:tr h="370840">
                <a:tc>
                  <a:txBody>
                    <a:bodyPr/>
                    <a:lstStyle/>
                    <a:p>
                      <a:r>
                        <a:rPr lang="ar-IQ" sz="2000" b="1" dirty="0" smtClean="0"/>
                        <a:t>تحدث الاستجابة بشكل تلقائي دون الحاجة  الى المثير ثم يأتي التعزيز للحصول على الطعام ، الحمامة تنقر الزر الاحمر تلقائيا يأتي الطعام ثم يأتي التعزيز يدعم هذا السلوك </a:t>
                      </a:r>
                      <a:endParaRPr lang="en-US" sz="2000" b="1" dirty="0"/>
                    </a:p>
                  </a:txBody>
                  <a:tcPr/>
                </a:tc>
                <a:tc>
                  <a:txBody>
                    <a:bodyPr/>
                    <a:lstStyle/>
                    <a:p>
                      <a:r>
                        <a:rPr lang="ar-IQ" sz="2000" b="1" dirty="0" smtClean="0"/>
                        <a:t>يقوم بعد عملية الاقتران والتعزيز بين المثير الشرطي والغير شرطي اي</a:t>
                      </a:r>
                      <a:r>
                        <a:rPr lang="ar-IQ" sz="2000" b="1" baseline="0" dirty="0" smtClean="0"/>
                        <a:t> بين الجرس واللحم والتعزيز يكون الاستجابة </a:t>
                      </a:r>
                      <a:endParaRPr lang="en-US" sz="2000" b="1" dirty="0"/>
                    </a:p>
                  </a:txBody>
                  <a:tcPr/>
                </a:tc>
                <a:tc>
                  <a:txBody>
                    <a:bodyPr/>
                    <a:lstStyle/>
                    <a:p>
                      <a:r>
                        <a:rPr lang="ar-IQ" sz="2000" b="1" dirty="0" smtClean="0"/>
                        <a:t>1</a:t>
                      </a:r>
                      <a:endParaRPr lang="en-US" sz="2000" b="1" dirty="0"/>
                    </a:p>
                  </a:txBody>
                  <a:tcPr/>
                </a:tc>
              </a:tr>
              <a:tr h="370840">
                <a:tc>
                  <a:txBody>
                    <a:bodyPr/>
                    <a:lstStyle/>
                    <a:p>
                      <a:r>
                        <a:rPr lang="ar-IQ" sz="2000" b="1" dirty="0" smtClean="0"/>
                        <a:t>ان المتعلم ايجابي فسلوكه لا يتم تعزيزه الا اذا استجابة استجابة معينة .</a:t>
                      </a:r>
                      <a:endParaRPr lang="en-US" sz="2000" b="1" dirty="0"/>
                    </a:p>
                  </a:txBody>
                  <a:tcPr/>
                </a:tc>
                <a:tc>
                  <a:txBody>
                    <a:bodyPr/>
                    <a:lstStyle/>
                    <a:p>
                      <a:r>
                        <a:rPr lang="ar-IQ" sz="2000" b="1" dirty="0" smtClean="0"/>
                        <a:t>ان المتعلم يقف موقف سلبيا وانه ينتظر حتى يظهر المثير الشرطي ثم الطبيعي ثم الاستجابة </a:t>
                      </a:r>
                      <a:endParaRPr lang="en-US" sz="2000" b="1" dirty="0"/>
                    </a:p>
                  </a:txBody>
                  <a:tcPr/>
                </a:tc>
                <a:tc>
                  <a:txBody>
                    <a:bodyPr/>
                    <a:lstStyle/>
                    <a:p>
                      <a:r>
                        <a:rPr lang="ar-IQ" sz="2000" b="1" dirty="0" smtClean="0"/>
                        <a:t>2</a:t>
                      </a:r>
                      <a:endParaRPr lang="en-US" sz="2000" b="1" dirty="0"/>
                    </a:p>
                  </a:txBody>
                  <a:tcPr/>
                </a:tc>
              </a:tr>
              <a:tr h="370840">
                <a:tc>
                  <a:txBody>
                    <a:bodyPr/>
                    <a:lstStyle/>
                    <a:p>
                      <a:r>
                        <a:rPr lang="ar-IQ" sz="2000" b="1" dirty="0" smtClean="0"/>
                        <a:t>يكون ظهور الاستجابة حرا والتعزيز يكون مترتبا على ظهور الاستجابة .</a:t>
                      </a:r>
                    </a:p>
                    <a:p>
                      <a:r>
                        <a:rPr lang="ar-IQ" sz="2000" b="1" dirty="0" smtClean="0"/>
                        <a:t>الحمامة كانت تنقر الزر في بداية التجربة بتلقائية ثم كوفاة بالطعام مما عزز سلوكها</a:t>
                      </a:r>
                      <a:r>
                        <a:rPr lang="ar-IQ" sz="2000" b="1" baseline="0" dirty="0" smtClean="0"/>
                        <a:t> .</a:t>
                      </a:r>
                      <a:endParaRPr lang="en-US" sz="2000" b="1" dirty="0"/>
                    </a:p>
                  </a:txBody>
                  <a:tcPr/>
                </a:tc>
                <a:tc>
                  <a:txBody>
                    <a:bodyPr/>
                    <a:lstStyle/>
                    <a:p>
                      <a:r>
                        <a:rPr lang="ar-IQ" sz="2000" b="1" dirty="0" smtClean="0"/>
                        <a:t>ان الاستجابة يكون ظهورها مرتبط بوجود مثير .</a:t>
                      </a:r>
                      <a:endParaRPr lang="en-US" sz="2000" b="1" dirty="0"/>
                    </a:p>
                  </a:txBody>
                  <a:tcPr/>
                </a:tc>
                <a:tc>
                  <a:txBody>
                    <a:bodyPr/>
                    <a:lstStyle/>
                    <a:p>
                      <a:r>
                        <a:rPr lang="ar-IQ" sz="2000" b="1" dirty="0" smtClean="0"/>
                        <a:t>3</a:t>
                      </a:r>
                      <a:endParaRPr lang="en-US" sz="2000" b="1" dirty="0"/>
                    </a:p>
                  </a:txBody>
                  <a:tcPr/>
                </a:tc>
              </a:tr>
            </a:tbl>
          </a:graphicData>
        </a:graphic>
      </p:graphicFrame>
    </p:spTree>
    <p:extLst>
      <p:ext uri="{BB962C8B-B14F-4D97-AF65-F5344CB8AC3E}">
        <p14:creationId xmlns:p14="http://schemas.microsoft.com/office/powerpoint/2010/main" val="20969607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88640"/>
            <a:ext cx="8280920" cy="5455853"/>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2800" b="1" dirty="0" smtClean="0">
                <a:solidFill>
                  <a:srgbClr val="FF0000"/>
                </a:solidFill>
              </a:rPr>
              <a:t>المصادر :</a:t>
            </a:r>
          </a:p>
          <a:p>
            <a:r>
              <a:rPr lang="ar-IQ" sz="2800" b="1" dirty="0" smtClean="0"/>
              <a:t>1- زغلول ، عماد عبد الرحيم ، نظريات التعلم ، ط1، دار الشروق ،عمان ،2010م</a:t>
            </a:r>
          </a:p>
          <a:p>
            <a:r>
              <a:rPr lang="ar-IQ" sz="2800" b="1" dirty="0" smtClean="0"/>
              <a:t>2- عبد الهادي ، جودت ، نظريات التعلم وتطبيقاتها التربوية ،ط1، الدار العلمية الوطنية دار الثقافة ، بيروت ، 2000م . </a:t>
            </a:r>
          </a:p>
          <a:p>
            <a:pPr lvl="0"/>
            <a:r>
              <a:rPr lang="ar-IQ" sz="2800" b="1" dirty="0" smtClean="0"/>
              <a:t>3- العسكري ، كفاح يحيى  صالح ، واخرون ، نظريات التعلم وتطبيقاتها التربوية ، ط1، تموز طباعة ونشر وتوزيع ، دمشق ، 2021م </a:t>
            </a:r>
          </a:p>
          <a:p>
            <a:pPr lvl="0" algn="l"/>
            <a:r>
              <a:rPr lang="ar-IQ" sz="2800" b="1" dirty="0" smtClean="0"/>
              <a:t> </a:t>
            </a:r>
            <a:r>
              <a:rPr lang="en-US" sz="2800" b="1" dirty="0" smtClean="0"/>
              <a:t>4- </a:t>
            </a:r>
            <a:r>
              <a:rPr lang="en-US" sz="2800" dirty="0" smtClean="0">
                <a:solidFill>
                  <a:srgbClr val="333333"/>
                </a:solidFill>
                <a:latin typeface="droid-naskh"/>
                <a:hlinkClick r:id="rId2"/>
              </a:rPr>
              <a:t>https://e3arabi.com/?p=583519</a:t>
            </a:r>
            <a:r>
              <a:rPr lang="ar-IQ" sz="2800" dirty="0" smtClean="0">
                <a:solidFill>
                  <a:srgbClr val="333333"/>
                </a:solidFill>
                <a:latin typeface="droid-naskh"/>
              </a:rPr>
              <a:t>  </a:t>
            </a:r>
            <a:endParaRPr lang="en-US" sz="2800" dirty="0" smtClean="0">
              <a:solidFill>
                <a:prstClr val="black"/>
              </a:solidFill>
            </a:endParaRPr>
          </a:p>
          <a:p>
            <a:pPr lvl="0" algn="l"/>
            <a:r>
              <a:rPr lang="en-US" sz="2800" b="1" dirty="0" smtClean="0">
                <a:hlinkClick r:id="rId3"/>
              </a:rPr>
              <a:t>5- https://www.facebook.com/3elm.nafs/posts/</a:t>
            </a:r>
            <a:r>
              <a:rPr lang="en-US" sz="2800" b="1" dirty="0" smtClean="0"/>
              <a:t> </a:t>
            </a:r>
            <a:endParaRPr lang="ar-IQ" sz="2800" b="1" dirty="0" smtClean="0"/>
          </a:p>
          <a:p>
            <a:pPr lvl="0" algn="l">
              <a:lnSpc>
                <a:spcPct val="115000"/>
              </a:lnSpc>
              <a:spcAft>
                <a:spcPts val="1000"/>
              </a:spcAft>
            </a:pPr>
            <a:r>
              <a:rPr lang="en-US" sz="2800" b="1" dirty="0" smtClean="0"/>
              <a:t>     </a:t>
            </a:r>
            <a:r>
              <a:rPr lang="ar-IQ" sz="2800" b="1" dirty="0" smtClean="0"/>
              <a:t>  </a:t>
            </a:r>
            <a:r>
              <a:rPr lang="en-US" sz="2800" b="1" dirty="0" smtClean="0"/>
              <a:t>  6- </a:t>
            </a:r>
            <a:r>
              <a:rPr lang="en-US" sz="2800" b="1" dirty="0" smtClean="0">
                <a:solidFill>
                  <a:prstClr val="black"/>
                </a:solidFill>
                <a:ea typeface="Calibri"/>
                <a:cs typeface="Arial"/>
              </a:rPr>
              <a:t>https</a:t>
            </a:r>
            <a:r>
              <a:rPr lang="en-US" sz="2800" b="1" dirty="0">
                <a:solidFill>
                  <a:prstClr val="black"/>
                </a:solidFill>
                <a:ea typeface="Calibri"/>
                <a:cs typeface="Arial"/>
              </a:rPr>
              <a:t>://www.edutrapedia.com/-article-201</a:t>
            </a:r>
          </a:p>
          <a:p>
            <a:pPr lvl="0"/>
            <a:r>
              <a:rPr lang="ar-IQ" sz="2800" b="1" dirty="0" smtClean="0"/>
              <a:t>7- الخفاف ، ايمان عباس ، نظريات التعلم والتعليم ،ط1، دار المناهج للنشر والتوزيع ، عمان ، 2013 </a:t>
            </a:r>
            <a:r>
              <a:rPr lang="en-US" sz="2800" b="1" dirty="0" smtClean="0"/>
              <a:t> </a:t>
            </a:r>
            <a:endParaRPr lang="en-US" sz="2800" b="1" dirty="0"/>
          </a:p>
        </p:txBody>
      </p:sp>
    </p:spTree>
    <p:extLst>
      <p:ext uri="{BB962C8B-B14F-4D97-AF65-F5344CB8AC3E}">
        <p14:creationId xmlns:p14="http://schemas.microsoft.com/office/powerpoint/2010/main" val="3770328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751344"/>
            <a:ext cx="8568952" cy="5078313"/>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a:solidFill>
                  <a:srgbClr val="FF0000"/>
                </a:solidFill>
                <a:latin typeface="Roboto"/>
              </a:rPr>
              <a:t>مساهمات في مجال علم </a:t>
            </a:r>
            <a:r>
              <a:rPr lang="ar-IQ" sz="3600" b="1" dirty="0" smtClean="0">
                <a:solidFill>
                  <a:srgbClr val="FF0000"/>
                </a:solidFill>
                <a:latin typeface="Roboto"/>
              </a:rPr>
              <a:t>النفس:</a:t>
            </a:r>
            <a:endParaRPr lang="ar-IQ" sz="3600" b="1" dirty="0">
              <a:solidFill>
                <a:srgbClr val="FF0000"/>
              </a:solidFill>
              <a:latin typeface="Roboto"/>
            </a:endParaRPr>
          </a:p>
          <a:p>
            <a:r>
              <a:rPr lang="ar-IQ" sz="2400" b="1" dirty="0">
                <a:solidFill>
                  <a:srgbClr val="4F5254"/>
                </a:solidFill>
                <a:latin typeface="Roboto"/>
              </a:rPr>
              <a:t>كانت نظرية تخفيض محرك هامل بمثابة نظرية عامة للتعلم ساعدت على إلهام المزيد من العمل من قبل باحثين آخرين. على سبيل المثال ، طبق ميلر و </a:t>
            </a:r>
            <a:r>
              <a:rPr lang="en-US" sz="2400" b="1" dirty="0">
                <a:solidFill>
                  <a:srgbClr val="4F5254"/>
                </a:solidFill>
                <a:latin typeface="Roboto"/>
              </a:rPr>
              <a:t>Dollard </a:t>
            </a:r>
            <a:r>
              <a:rPr lang="ar-IQ" sz="2400" b="1" dirty="0">
                <a:solidFill>
                  <a:srgbClr val="4F5254"/>
                </a:solidFill>
                <a:latin typeface="Roboto"/>
              </a:rPr>
              <a:t>نظرية </a:t>
            </a:r>
            <a:r>
              <a:rPr lang="en-US" sz="2400" b="1" dirty="0">
                <a:solidFill>
                  <a:srgbClr val="4F5254"/>
                </a:solidFill>
                <a:latin typeface="Roboto"/>
              </a:rPr>
              <a:t>Hull </a:t>
            </a:r>
            <a:r>
              <a:rPr lang="ar-IQ" sz="2400" b="1" dirty="0">
                <a:solidFill>
                  <a:srgbClr val="4F5254"/>
                </a:solidFill>
                <a:latin typeface="Roboto"/>
              </a:rPr>
              <a:t>الأساسية على نطاق أوسع لتشمل </a:t>
            </a:r>
            <a:r>
              <a:rPr lang="ar-IQ" sz="2400" b="1" dirty="0" smtClean="0">
                <a:solidFill>
                  <a:srgbClr val="FF0000"/>
                </a:solidFill>
                <a:latin typeface="Roboto"/>
              </a:rPr>
              <a:t>الاجتماعي</a:t>
            </a:r>
            <a:r>
              <a:rPr lang="ar-IQ" sz="2400" b="1" dirty="0">
                <a:solidFill>
                  <a:srgbClr val="FF0000"/>
                </a:solidFill>
                <a:latin typeface="Roboto"/>
              </a:rPr>
              <a:t> والتقليد</a:t>
            </a:r>
            <a:r>
              <a:rPr lang="ar-IQ" sz="2400" b="1" dirty="0">
                <a:solidFill>
                  <a:srgbClr val="4F5254"/>
                </a:solidFill>
                <a:latin typeface="Roboto"/>
              </a:rPr>
              <a:t>. ومع ذلك ، فقد اقترحوا أن تحفيز المحفزات لا يلزم بالضرورة أن يكون مرتبطًا باحتياجات بقاء الكائن الحي.</a:t>
            </a:r>
          </a:p>
          <a:p>
            <a:r>
              <a:rPr lang="ar-IQ" sz="2400" b="1" dirty="0">
                <a:solidFill>
                  <a:srgbClr val="4F5254"/>
                </a:solidFill>
                <a:latin typeface="Roboto"/>
              </a:rPr>
              <a:t>كما أثرت </a:t>
            </a:r>
            <a:r>
              <a:rPr lang="en-US" sz="2400" b="1" dirty="0">
                <a:solidFill>
                  <a:srgbClr val="4F5254"/>
                </a:solidFill>
                <a:latin typeface="Roboto"/>
              </a:rPr>
              <a:t>Clark Hull </a:t>
            </a:r>
            <a:r>
              <a:rPr lang="ar-IQ" sz="2400" b="1" dirty="0">
                <a:solidFill>
                  <a:srgbClr val="4F5254"/>
                </a:solidFill>
                <a:latin typeface="Roboto"/>
              </a:rPr>
              <a:t>على عدد من علماء النفس الآخرين. أصبح واحدا من أكثر علماء النفس الاستشهاد في كثير من الأحيان خلال 1940</a:t>
            </a:r>
            <a:r>
              <a:rPr lang="en-US" sz="2400" b="1" dirty="0">
                <a:solidFill>
                  <a:srgbClr val="4F5254"/>
                </a:solidFill>
                <a:latin typeface="Roboto"/>
              </a:rPr>
              <a:t>s </a:t>
            </a:r>
            <a:r>
              <a:rPr lang="ar-IQ" sz="2400" b="1" dirty="0">
                <a:solidFill>
                  <a:srgbClr val="4F5254"/>
                </a:solidFill>
                <a:latin typeface="Roboto"/>
              </a:rPr>
              <a:t>و 1950</a:t>
            </a:r>
            <a:r>
              <a:rPr lang="en-US" sz="2400" b="1" dirty="0">
                <a:solidFill>
                  <a:srgbClr val="4F5254"/>
                </a:solidFill>
                <a:latin typeface="Roboto"/>
              </a:rPr>
              <a:t>s. </a:t>
            </a:r>
            <a:r>
              <a:rPr lang="ar-IQ" sz="2400" b="1" dirty="0">
                <a:solidFill>
                  <a:srgbClr val="4F5254"/>
                </a:solidFill>
                <a:latin typeface="Roboto"/>
              </a:rPr>
              <a:t>قبل الثورة المعرفية في الستينيات ، كان لنظرياته تأثير مهيمن أكثر في علم النفس الأمريكي.</a:t>
            </a:r>
          </a:p>
          <a:p>
            <a:r>
              <a:rPr lang="ar-IQ" sz="2400" b="1" dirty="0">
                <a:solidFill>
                  <a:srgbClr val="4F5254"/>
                </a:solidFill>
                <a:latin typeface="Roboto"/>
              </a:rPr>
              <a:t>كما نصح عددًا من طلاب الدراسات العليا الذين شاركوا في تقديم مساهمات كبيرة في علم النفس بما في ذلك </a:t>
            </a:r>
            <a:r>
              <a:rPr lang="en-US" sz="2400" b="1" dirty="0">
                <a:solidFill>
                  <a:srgbClr val="4F5254"/>
                </a:solidFill>
                <a:latin typeface="Roboto"/>
              </a:rPr>
              <a:t>Neal Miller </a:t>
            </a:r>
            <a:r>
              <a:rPr lang="ar-IQ" sz="2400" b="1" dirty="0">
                <a:solidFill>
                  <a:srgbClr val="4F5254"/>
                </a:solidFill>
                <a:latin typeface="Roboto"/>
              </a:rPr>
              <a:t>و </a:t>
            </a:r>
            <a:r>
              <a:rPr lang="en-US" sz="2400" b="1" dirty="0">
                <a:solidFill>
                  <a:srgbClr val="4F5254"/>
                </a:solidFill>
                <a:latin typeface="Roboto"/>
              </a:rPr>
              <a:t>OH </a:t>
            </a:r>
            <a:r>
              <a:rPr lang="en-US" sz="2400" b="1" dirty="0" err="1">
                <a:solidFill>
                  <a:srgbClr val="4F5254"/>
                </a:solidFill>
                <a:latin typeface="Roboto"/>
              </a:rPr>
              <a:t>Mowrer</a:t>
            </a:r>
            <a:r>
              <a:rPr lang="en-US" sz="2400" b="1" dirty="0">
                <a:solidFill>
                  <a:srgbClr val="4F5254"/>
                </a:solidFill>
                <a:latin typeface="Roboto"/>
              </a:rPr>
              <a:t> </a:t>
            </a:r>
            <a:r>
              <a:rPr lang="ar-IQ" sz="2400" b="1" dirty="0">
                <a:solidFill>
                  <a:srgbClr val="4F5254"/>
                </a:solidFill>
                <a:latin typeface="Roboto"/>
              </a:rPr>
              <a:t>و </a:t>
            </a:r>
            <a:r>
              <a:rPr lang="en-US" sz="2400" b="1" dirty="0">
                <a:solidFill>
                  <a:srgbClr val="4F5254"/>
                </a:solidFill>
                <a:latin typeface="Roboto"/>
              </a:rPr>
              <a:t>Carl I. </a:t>
            </a:r>
            <a:r>
              <a:rPr lang="en-US" sz="2400" b="1" dirty="0" err="1">
                <a:solidFill>
                  <a:srgbClr val="4F5254"/>
                </a:solidFill>
                <a:latin typeface="Roboto"/>
              </a:rPr>
              <a:t>Hovland</a:t>
            </a:r>
            <a:r>
              <a:rPr lang="en-US" sz="2400" b="1" dirty="0">
                <a:solidFill>
                  <a:srgbClr val="4F5254"/>
                </a:solidFill>
                <a:latin typeface="Roboto"/>
              </a:rPr>
              <a:t> </a:t>
            </a:r>
            <a:r>
              <a:rPr lang="ar-IQ" sz="2400" b="1" dirty="0">
                <a:solidFill>
                  <a:srgbClr val="4F5254"/>
                </a:solidFill>
                <a:latin typeface="Roboto"/>
              </a:rPr>
              <a:t>و </a:t>
            </a:r>
            <a:r>
              <a:rPr lang="en-US" sz="2400" b="1" dirty="0">
                <a:solidFill>
                  <a:srgbClr val="4F5254"/>
                </a:solidFill>
                <a:latin typeface="Roboto"/>
              </a:rPr>
              <a:t>Kenneth Spence. </a:t>
            </a:r>
            <a:r>
              <a:rPr lang="ar-IQ" sz="2400" b="1" dirty="0">
                <a:solidFill>
                  <a:srgbClr val="4F5254"/>
                </a:solidFill>
                <a:latin typeface="Roboto"/>
              </a:rPr>
              <a:t>في حين أن خصوصيات نظرياته قد انخفضت من صالحه في علم النفس ، فإن تركيزه على </a:t>
            </a:r>
            <a:r>
              <a:rPr lang="ar-IQ" sz="2400" b="1" dirty="0" smtClean="0">
                <a:solidFill>
                  <a:srgbClr val="FF0000"/>
                </a:solidFill>
                <a:latin typeface="Roboto"/>
              </a:rPr>
              <a:t>الاساليب التجريبية </a:t>
            </a:r>
            <a:r>
              <a:rPr lang="ar-IQ" sz="2400" b="1" dirty="0">
                <a:solidFill>
                  <a:srgbClr val="FF0000"/>
                </a:solidFill>
                <a:latin typeface="Roboto"/>
              </a:rPr>
              <a:t> </a:t>
            </a:r>
            <a:r>
              <a:rPr lang="ar-IQ" sz="2400" b="1" dirty="0">
                <a:solidFill>
                  <a:srgbClr val="4F5254"/>
                </a:solidFill>
                <a:latin typeface="Roboto"/>
              </a:rPr>
              <a:t>يضع معايير عالية للباحثين في المستقبل</a:t>
            </a:r>
            <a:r>
              <a:rPr lang="ar-IQ" sz="2400" b="1" dirty="0" smtClean="0">
                <a:solidFill>
                  <a:srgbClr val="4F5254"/>
                </a:solidFill>
                <a:latin typeface="Roboto"/>
              </a:rPr>
              <a:t>.</a:t>
            </a:r>
            <a:r>
              <a:rPr lang="en-US" sz="2400" b="1" dirty="0">
                <a:solidFill>
                  <a:srgbClr val="4F5254"/>
                </a:solidFill>
                <a:latin typeface="Roboto"/>
              </a:rPr>
              <a:t> </a:t>
            </a:r>
            <a:endParaRPr lang="ar-IQ" sz="2400" b="1" dirty="0" smtClean="0">
              <a:solidFill>
                <a:srgbClr val="4F5254"/>
              </a:solidFill>
              <a:latin typeface="Roboto"/>
            </a:endParaRPr>
          </a:p>
        </p:txBody>
      </p:sp>
    </p:spTree>
    <p:extLst>
      <p:ext uri="{BB962C8B-B14F-4D97-AF65-F5344CB8AC3E}">
        <p14:creationId xmlns:p14="http://schemas.microsoft.com/office/powerpoint/2010/main" val="1251692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88640"/>
            <a:ext cx="8496944" cy="6063198"/>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600" b="1" dirty="0" smtClean="0">
                <a:solidFill>
                  <a:srgbClr val="FF0000"/>
                </a:solidFill>
              </a:rPr>
              <a:t>اساسيات النظرية :</a:t>
            </a:r>
          </a:p>
          <a:p>
            <a:r>
              <a:rPr lang="ar-IQ" sz="3200" b="1" dirty="0" smtClean="0"/>
              <a:t>1</a:t>
            </a:r>
            <a:r>
              <a:rPr lang="ar-IQ" b="1" dirty="0" smtClean="0"/>
              <a:t>- </a:t>
            </a:r>
            <a:r>
              <a:rPr lang="ar-IQ" sz="3200" b="1" dirty="0" smtClean="0"/>
              <a:t>تعد محاولة كلارك </a:t>
            </a:r>
            <a:r>
              <a:rPr lang="ar-IQ" sz="3200" b="1" dirty="0"/>
              <a:t>هل محاولة اخـرى للخـروج مـن الـدائرة الـضيقة للاشـتراط الكلاسيكي المبني على الارتباط المباشـر بـين المـثيرات والاسـتجابات. الا انهـا ايضا لم تخرج السلوكية من هذه الدائرة ولم يـصل مـن خـلال تطبيقاتـه الرياضـية والاجرائية لبعض العمليات الداخلية الى مستوى التنظير العلمي. </a:t>
            </a:r>
            <a:endParaRPr lang="ar-IQ" sz="3200" b="1" dirty="0" smtClean="0"/>
          </a:p>
          <a:p>
            <a:r>
              <a:rPr lang="ar-IQ" sz="3200" b="1" dirty="0" smtClean="0"/>
              <a:t>2 - محاولة </a:t>
            </a:r>
            <a:r>
              <a:rPr lang="ar-IQ" sz="3200" b="1" dirty="0"/>
              <a:t>منه لتفادي اهمال السلوكيين للعمليات الداخلية، وكنتيجة لتوجـه </a:t>
            </a:r>
            <a:r>
              <a:rPr lang="ar-IQ" sz="3200" b="1" dirty="0" smtClean="0"/>
              <a:t>السلوكي المؤكد  لدراسة </a:t>
            </a:r>
            <a:r>
              <a:rPr lang="ar-IQ" sz="3200" b="1" dirty="0"/>
              <a:t>الظاهر علميا من خلال دراسـة مـا يمكـن دراسـته، فقـد صاغ نظريته السلوكية التي تقوم على </a:t>
            </a:r>
            <a:r>
              <a:rPr lang="ar-IQ" sz="3200" b="1" dirty="0" smtClean="0"/>
              <a:t>تأكيد وجود </a:t>
            </a:r>
            <a:r>
              <a:rPr lang="ar-IQ" sz="3200" b="1" dirty="0"/>
              <a:t>عوامـل اخـرى او دخيلـة بـين المتغير المستقل (المثير) والمتغير التابع (الاستجابة ) وعليه فقد توصل الى نظريتـه خفض الدافع (او الحاجة) . </a:t>
            </a:r>
            <a:r>
              <a:rPr lang="en-US" sz="3200" dirty="0"/>
              <a:t>R</a:t>
            </a:r>
            <a:r>
              <a:rPr lang="en-US" sz="3200" b="1" dirty="0"/>
              <a:t>eduction D</a:t>
            </a:r>
          </a:p>
        </p:txBody>
      </p:sp>
    </p:spTree>
    <p:extLst>
      <p:ext uri="{BB962C8B-B14F-4D97-AF65-F5344CB8AC3E}">
        <p14:creationId xmlns:p14="http://schemas.microsoft.com/office/powerpoint/2010/main" val="981996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6"/>
            <a:ext cx="8496943" cy="6494085"/>
          </a:xfrm>
          <a:prstGeom prst="rect">
            <a:avLst/>
          </a:prstGeom>
        </p:spPr>
        <p:style>
          <a:lnRef idx="0">
            <a:scrgbClr r="0" g="0" b="0"/>
          </a:lnRef>
          <a:fillRef idx="1001">
            <a:schemeClr val="lt2"/>
          </a:fillRef>
          <a:effectRef idx="0">
            <a:scrgbClr r="0" g="0" b="0"/>
          </a:effectRef>
          <a:fontRef idx="major"/>
        </p:style>
        <p:txBody>
          <a:bodyPr wrap="square">
            <a:spAutoFit/>
          </a:bodyPr>
          <a:lstStyle/>
          <a:p>
            <a:r>
              <a:rPr lang="ar-IQ" sz="3200" b="1" dirty="0"/>
              <a:t>3 -تقوم النظرية على افتراض ما يأتي: </a:t>
            </a:r>
            <a:endParaRPr lang="ar-IQ" sz="3200" b="1" dirty="0" smtClean="0"/>
          </a:p>
          <a:p>
            <a:pPr marL="457200" indent="-457200">
              <a:buFontTx/>
              <a:buChar char="-"/>
            </a:pPr>
            <a:r>
              <a:rPr lang="ar-IQ" sz="3200" b="1" dirty="0" smtClean="0">
                <a:solidFill>
                  <a:srgbClr val="FF0000"/>
                </a:solidFill>
              </a:rPr>
              <a:t>المسلمة الاساسية :</a:t>
            </a:r>
          </a:p>
          <a:p>
            <a:r>
              <a:rPr lang="ar-IQ" sz="3200" b="1" dirty="0" smtClean="0"/>
              <a:t>رد </a:t>
            </a:r>
            <a:r>
              <a:rPr lang="ar-IQ" sz="3200" b="1" dirty="0"/>
              <a:t>الفعل المحتمل(الاستجابة ) تكون ثمرة لتفاعل الدافع وقوة العادة. </a:t>
            </a:r>
            <a:endParaRPr lang="ar-IQ" sz="3200" b="1" dirty="0" smtClean="0"/>
          </a:p>
          <a:p>
            <a:pPr marL="514350" indent="-514350">
              <a:buAutoNum type="arabic1Minus"/>
            </a:pPr>
            <a:r>
              <a:rPr lang="ar-IQ" sz="3200" b="1" dirty="0" smtClean="0"/>
              <a:t>يتولد </a:t>
            </a:r>
            <a:r>
              <a:rPr lang="ar-IQ" sz="3200" b="1" dirty="0"/>
              <a:t>لدى الفرد حاجة او دافع </a:t>
            </a:r>
            <a:r>
              <a:rPr lang="en-US" sz="3200" b="1" dirty="0"/>
              <a:t>Drive </a:t>
            </a:r>
            <a:r>
              <a:rPr lang="ar-IQ" sz="3200" b="1" dirty="0"/>
              <a:t>يعمل كوسيط بين المثير والاستجابة يرمز له بالرمز </a:t>
            </a:r>
            <a:r>
              <a:rPr lang="ar-IQ" sz="3200" b="1" dirty="0" smtClean="0"/>
              <a:t>(</a:t>
            </a:r>
            <a:r>
              <a:rPr lang="en-US" sz="3200" b="1" dirty="0" smtClean="0"/>
              <a:t>(</a:t>
            </a:r>
            <a:r>
              <a:rPr lang="en-AU" sz="3200" b="1" dirty="0"/>
              <a:t>D</a:t>
            </a:r>
            <a:r>
              <a:rPr lang="ar-IQ" sz="3200" b="1" dirty="0" smtClean="0"/>
              <a:t>ويعبر </a:t>
            </a:r>
            <a:r>
              <a:rPr lang="ar-IQ" sz="3200" b="1" dirty="0"/>
              <a:t>عن حالة مزعجة يتعرض لهـا الفـرد ( الجـوع مـثلا يمثـل حالـة داخلية مزعجة </a:t>
            </a:r>
            <a:r>
              <a:rPr lang="ar-IQ" sz="3200" b="1" dirty="0" err="1"/>
              <a:t>للاكل</a:t>
            </a:r>
            <a:r>
              <a:rPr lang="ar-IQ" sz="3200" b="1" dirty="0"/>
              <a:t> تحتاج الى اشباع تحقيق الاستجابة تتأثر بالدافع وتعمل على خفضه). </a:t>
            </a:r>
            <a:endParaRPr lang="en-AU" sz="3200" b="1" dirty="0" smtClean="0"/>
          </a:p>
          <a:p>
            <a:r>
              <a:rPr lang="ar-IQ" sz="3200" b="1" dirty="0" smtClean="0"/>
              <a:t>ب -</a:t>
            </a:r>
            <a:r>
              <a:rPr lang="en-AU" sz="3200" b="1" dirty="0" smtClean="0"/>
              <a:t> </a:t>
            </a:r>
            <a:r>
              <a:rPr lang="ar-IQ" sz="3200" b="1" dirty="0" smtClean="0"/>
              <a:t>قوة </a:t>
            </a:r>
            <a:r>
              <a:rPr lang="ar-IQ" sz="3200" b="1" dirty="0"/>
              <a:t>العادة والتي يرمز لها بالرمز</a:t>
            </a:r>
            <a:r>
              <a:rPr lang="en-US" sz="3200" b="1" dirty="0" err="1"/>
              <a:t>sHR</a:t>
            </a:r>
            <a:r>
              <a:rPr lang="en-US" sz="3200" b="1" dirty="0"/>
              <a:t> </a:t>
            </a:r>
            <a:endParaRPr lang="ar-IQ" sz="3200" b="1" dirty="0" smtClean="0"/>
          </a:p>
          <a:p>
            <a:r>
              <a:rPr lang="ar-IQ" sz="3200" b="1" dirty="0" smtClean="0"/>
              <a:t>ج </a:t>
            </a:r>
            <a:r>
              <a:rPr lang="ar-IQ" sz="3200" b="1" dirty="0"/>
              <a:t>-الاستجابة او احتمال رد الفعل للمثير </a:t>
            </a:r>
            <a:r>
              <a:rPr lang="en-US" sz="3200" b="1" dirty="0"/>
              <a:t>SER </a:t>
            </a:r>
            <a:r>
              <a:rPr lang="ar-IQ" sz="3200" b="1" dirty="0" smtClean="0"/>
              <a:t> تتأثر </a:t>
            </a:r>
            <a:r>
              <a:rPr lang="ar-IQ" sz="3200" b="1" dirty="0"/>
              <a:t>بالعوامل الوسيط المتمثلـة قوة </a:t>
            </a:r>
            <a:r>
              <a:rPr lang="ar-IQ" sz="3200" b="1" dirty="0" err="1" smtClean="0"/>
              <a:t>الداف</a:t>
            </a:r>
            <a:r>
              <a:rPr lang="ar-IQ" sz="3200" b="1" dirty="0" smtClean="0"/>
              <a:t> </a:t>
            </a:r>
            <a:r>
              <a:rPr lang="ar-IQ" sz="3200" b="1" dirty="0"/>
              <a:t>وقوة العادة، وعليه فان</a:t>
            </a:r>
            <a:r>
              <a:rPr lang="ar-IQ" sz="3200" b="1" dirty="0" smtClean="0"/>
              <a:t>.</a:t>
            </a:r>
          </a:p>
          <a:p>
            <a:pPr algn="ctr"/>
            <a:r>
              <a:rPr lang="ar-IQ" sz="3200" b="1" dirty="0" smtClean="0"/>
              <a:t> </a:t>
            </a:r>
            <a:r>
              <a:rPr lang="en-US" sz="3200" b="1" dirty="0"/>
              <a:t>SHR x D= S</a:t>
            </a:r>
          </a:p>
        </p:txBody>
      </p:sp>
    </p:spTree>
    <p:extLst>
      <p:ext uri="{BB962C8B-B14F-4D97-AF65-F5344CB8AC3E}">
        <p14:creationId xmlns:p14="http://schemas.microsoft.com/office/powerpoint/2010/main" val="1593173827"/>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825</TotalTime>
  <Words>6308</Words>
  <Application>Microsoft Office PowerPoint</Application>
  <PresentationFormat>عرض على الشاشة (3:4)‏</PresentationFormat>
  <Paragraphs>232</Paragraphs>
  <Slides>62</Slides>
  <Notes>0</Notes>
  <HiddenSlides>0</HiddenSlides>
  <MMClips>0</MMClips>
  <ScaleCrop>false</ScaleCrop>
  <HeadingPairs>
    <vt:vector size="4" baseType="variant">
      <vt:variant>
        <vt:lpstr>نسق</vt:lpstr>
      </vt:variant>
      <vt:variant>
        <vt:i4>1</vt:i4>
      </vt:variant>
      <vt:variant>
        <vt:lpstr>عناوين الشرائح</vt:lpstr>
      </vt:variant>
      <vt:variant>
        <vt:i4>62</vt:i4>
      </vt:variant>
    </vt:vector>
  </HeadingPairs>
  <TitlesOfParts>
    <vt:vector size="63" baseType="lpstr">
      <vt:lpstr>سمة Office</vt:lpstr>
      <vt:lpstr>المحاصرة الرابعة  نظريات التعلم طلبة قسم التربية الفنية ماجستير  طرائق تدريس التربية الفنية للعام الدراسي  2021-2022 نظرية الحافز كلارك هل نظرية الاشراط الجزئي سكنر اعداد أ . م . د . عطيه الدليمي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السلوك عند سكنر : لقد رفض سكنر اعتباره اعتبار السلوك على انه مجرد فعل حركي كما جثري . واعتبر سكنر ان السلوك هو وحدة الدراسة التي يجب التركيز عليها لفهم كافة جوانب النشاط الانساني والحيواني .  وبذلك فهو ينكر وجود عمليات داخلية مثل التصور والتفكير وغيرها ، ونظر الى مثل هذه العمليات على انها سلوكيات داخلية , لقد اهتم سنكر بالوظيفة التي يؤديها السلوك اكثر من الشكل الذي يتم به ، ومن انطلق سكنر في تفسير السلوك من خلال القاعدة التالية : السلوك محكوم بنتائجه .</vt:lpstr>
      <vt:lpstr>- توقع السلوك  ثالثا  : التعزيز : ويعرف على انه حدث سار يتبع سلوكيا بحيث يعمل على تقوية احتمالية التكرار مثل هذا السلوك في مرات لاحقة هذا وتقع المعززات الخارجية المصدر في عدة انواع : 1- المعززات المادية : وتتمثل بالطعام والالعاب والحلوى والمكافأت النقدية والشراب . 2- المعززات الاجتماعية : وتتمثل في المدح والاطراء والثناء والابتسامة والاحضان والتصفيق والحب والرعاية . 3- المعززات الرمزية : وتتمثل في العلاقات والرموز والصور والشهادات التقديرية  - اما معززات داخلية المصدر تتمثل بحالة الاشباع والرضا وتحقيق المتعة والسرور والانتاج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 ميز سكنر بين ثلاث مجموعات من القوانين المنعكس وهي : اولا : القوانين الاستاتيكية : وهي مجموعة من القوانين التي تعالج الافعال المنعكسة المتصلة بمركز الحبل الشوكي وهذه المجموعة تلخص اهم القوانين التي توصلت اليها الفسيولوجيا ، وعلم التشريح ، وعلم الاعصاب ، وهي تهدف الى تحديد العلاقة بين المثير والاستجابة : ومن هذه القوانين الاتي : 1- قانون العتبة : يجب ان تصل او تتجاوز شدة المثير قيمة فاصلة معينة حتى تظهر الاستجابة .  2 - قانون الكمون : يطلق الكمون على الفاصل الزمني بين بدأ المثير وبدأ الاستجابة . 3- قانون مقدار الاستجابة  : ينص على ان مقدار الاستجابة دالة لشدة المثير .  4- قانون التفريغ اللاحق : يتضمن استمرار لمدة من الزمن بعد توقيت المثير . 5- قانون الجمع الزمني : ينص على ان  امتداد عمل المثير او تكراره لفترة زمنية يحدث نفس التأثير الذي تحدثه الزيادة في شدة المثير .  </vt:lpstr>
      <vt:lpstr>ثانيا : قوانين الديناميكية : هي القوانين التي تعالج الانعكاس وفق سكنر ، اي تعالج العلاقة الموضوعية في مجموعة من المثيرات ومجموعة من الاستجابات ومن هذه القوانين الاتي :  1- قانون مرحلة الانكسار : تنخفض قوة المنعكس الى نهاية صغرى قد تصل الى الصفر اثر ظهوره المباشرة الاانها تعود الى قيمتها السابقة . 2- قانون المنعكس : تقل قوة المنعكس اثناء تكرار ظهوره الا انها تعود الى قيمتها السابقة بعد ذلك  3- قانون التيسير : قد تزداد قوة المنعكس اثناء تقديم مثير اخر لا ينتج نفس الاستجابة . 4- قانون الكف : تنخفض قوة المنعكس اثناء تقديم مثير اخر ليس له علاقة الا بالعصب المورد المسؤول عن الاستجابة .</vt:lpstr>
      <vt:lpstr>  ثالثا : قوانين التفاعل : هي مجموعة من القوانين في محاولة لتوضيح العلاقات المتداخلة بين انعكاسين او اكث ، وتحاول الاجابة عن حل لمشكلة الجزء- الكل ، ومن هذه القوانين الاتي :  1- قانون الاتلاف : امكانية ظهور اكثر من استجابة في وقت واحد دون تعارض ان لم يكن بينهما تداخل من الناحية التشريحية الوظيفية . 2- قانون الغلبة : اذا حدث تداخل بين استجابتين غير مؤتلفتين فان ظهور احداهما قد يلغي الاخرى . 3- قانون الجمع الجبري : ان الاستثارة التي تنتج في وقت واحد استجابتين تستعملان اعصابا موردة واحدة في اتجاهين متضادين تعطيان استجابة جديدة هي محصلة الاتجاهين .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71</cp:revision>
  <dcterms:created xsi:type="dcterms:W3CDTF">2021-10-13T16:35:59Z</dcterms:created>
  <dcterms:modified xsi:type="dcterms:W3CDTF">2021-10-18T07:05:32Z</dcterms:modified>
</cp:coreProperties>
</file>