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62"/>
  </p:notesMasterIdLst>
  <p:sldIdLst>
    <p:sldId id="319" r:id="rId2"/>
    <p:sldId id="256"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5" r:id="rId57"/>
    <p:sldId id="317" r:id="rId58"/>
    <p:sldId id="314" r:id="rId59"/>
    <p:sldId id="318" r:id="rId60"/>
    <p:sldId id="320" r:id="rId6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نمط فاتح 3 - تمييز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7" d="100"/>
          <a:sy n="77" d="100"/>
        </p:scale>
        <p:origin x="-1176" y="2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5BFC0E-D340-45C4-9D07-2797D0F78B46}" type="datetimeFigureOut">
              <a:rPr lang="en-US" smtClean="0"/>
              <a:t>10/11/2021</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FB11C6-2AEB-4F51-BEA2-2616445E6050}" type="slidenum">
              <a:rPr lang="en-US" smtClean="0"/>
              <a:t>‹#›</a:t>
            </a:fld>
            <a:endParaRPr lang="en-US"/>
          </a:p>
        </p:txBody>
      </p:sp>
    </p:spTree>
    <p:extLst>
      <p:ext uri="{BB962C8B-B14F-4D97-AF65-F5344CB8AC3E}">
        <p14:creationId xmlns:p14="http://schemas.microsoft.com/office/powerpoint/2010/main" val="2288832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06FB11C6-2AEB-4F51-BEA2-2616445E6050}" type="slidenum">
              <a:rPr lang="en-US" smtClean="0"/>
              <a:t>23</a:t>
            </a:fld>
            <a:endParaRPr lang="en-US"/>
          </a:p>
        </p:txBody>
      </p:sp>
    </p:spTree>
    <p:extLst>
      <p:ext uri="{BB962C8B-B14F-4D97-AF65-F5344CB8AC3E}">
        <p14:creationId xmlns:p14="http://schemas.microsoft.com/office/powerpoint/2010/main" val="2908267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06FB11C6-2AEB-4F51-BEA2-2616445E6050}" type="slidenum">
              <a:rPr lang="en-US" smtClean="0"/>
              <a:t>29</a:t>
            </a:fld>
            <a:endParaRPr lang="en-US"/>
          </a:p>
        </p:txBody>
      </p:sp>
    </p:spTree>
    <p:extLst>
      <p:ext uri="{BB962C8B-B14F-4D97-AF65-F5344CB8AC3E}">
        <p14:creationId xmlns:p14="http://schemas.microsoft.com/office/powerpoint/2010/main" val="3557815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05/03/1443</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05/03/1443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05/03/1443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05/03/1443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05/03/1443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05/03/1443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05/03/1443</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05/03/1443</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05/03/1443</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05/03/1443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05/03/1443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05/03/1443</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almrsal.com/post/792771" TargetMode="External"/><Relationship Id="rId2" Type="http://schemas.openxmlformats.org/officeDocument/2006/relationships/hyperlink" Target="https://www.almrsal.com/post/813463"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almrsal.com/post/972343#reference-2" TargetMode="External"/><Relationship Id="rId2" Type="http://schemas.openxmlformats.org/officeDocument/2006/relationships/hyperlink" Target="https://www.almrsal.com/post/918339" TargetMode="Externa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hyperlink" Target="https://www.almrsal.com/post/838104"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92357" y="1052736"/>
            <a:ext cx="8640960" cy="4895764"/>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marL="685800" algn="ctr">
              <a:lnSpc>
                <a:spcPct val="115000"/>
              </a:lnSpc>
              <a:spcAft>
                <a:spcPts val="1000"/>
              </a:spcAft>
            </a:pPr>
            <a:r>
              <a:rPr lang="ar-IQ" sz="3600" dirty="0" smtClean="0">
                <a:latin typeface="Calibri"/>
                <a:ea typeface="Calibri"/>
                <a:cs typeface="Arial"/>
              </a:rPr>
              <a:t>المحاضرة </a:t>
            </a:r>
            <a:r>
              <a:rPr lang="ar-IQ" sz="3600" dirty="0" err="1" smtClean="0">
                <a:latin typeface="Calibri"/>
                <a:ea typeface="Calibri"/>
                <a:cs typeface="Arial"/>
              </a:rPr>
              <a:t>االثالثة</a:t>
            </a:r>
            <a:r>
              <a:rPr lang="ar-IQ" sz="3600" smtClean="0">
                <a:latin typeface="Calibri"/>
                <a:ea typeface="Calibri"/>
                <a:cs typeface="Arial"/>
              </a:rPr>
              <a:t>  </a:t>
            </a:r>
            <a:r>
              <a:rPr lang="ar-IQ" sz="3600" dirty="0" smtClean="0">
                <a:latin typeface="Calibri"/>
                <a:ea typeface="Calibri"/>
                <a:cs typeface="Arial"/>
              </a:rPr>
              <a:t>نظريات التعلم والتعليم طلبة قسم التربية الفنية / </a:t>
            </a:r>
            <a:r>
              <a:rPr lang="ar-IQ" sz="3600" dirty="0" err="1" smtClean="0">
                <a:latin typeface="Calibri"/>
                <a:ea typeface="Calibri"/>
                <a:cs typeface="Arial"/>
              </a:rPr>
              <a:t>ط.ت</a:t>
            </a:r>
            <a:r>
              <a:rPr lang="ar-IQ" sz="3600" dirty="0" smtClean="0">
                <a:latin typeface="Calibri"/>
                <a:ea typeface="Calibri"/>
                <a:cs typeface="Arial"/>
              </a:rPr>
              <a:t> التربية الفنية / ماجستير العام الدراسي 2021-2022</a:t>
            </a:r>
          </a:p>
          <a:p>
            <a:pPr marL="685800" algn="ctr">
              <a:lnSpc>
                <a:spcPct val="115000"/>
              </a:lnSpc>
              <a:spcAft>
                <a:spcPts val="1000"/>
              </a:spcAft>
            </a:pPr>
            <a:r>
              <a:rPr lang="ar-IQ" sz="3600" dirty="0" smtClean="0">
                <a:latin typeface="Calibri"/>
                <a:ea typeface="Calibri"/>
                <a:cs typeface="Arial"/>
              </a:rPr>
              <a:t>(</a:t>
            </a:r>
            <a:r>
              <a:rPr lang="ar-IQ" sz="3600" dirty="0">
                <a:latin typeface="Calibri"/>
                <a:ea typeface="Calibri"/>
                <a:cs typeface="Arial"/>
              </a:rPr>
              <a:t>نظرية الاقتران للعالم </a:t>
            </a:r>
            <a:r>
              <a:rPr lang="ar-IQ" sz="3600" dirty="0" err="1">
                <a:latin typeface="Calibri"/>
                <a:ea typeface="Calibri"/>
                <a:cs typeface="Arial"/>
              </a:rPr>
              <a:t>جثري</a:t>
            </a:r>
            <a:r>
              <a:rPr lang="ar-IQ" sz="3600" dirty="0">
                <a:latin typeface="Calibri"/>
                <a:ea typeface="Calibri"/>
                <a:cs typeface="Arial"/>
              </a:rPr>
              <a:t>، نظرية المحاولة والخطأ </a:t>
            </a:r>
            <a:r>
              <a:rPr lang="ar-IQ" sz="3600" dirty="0" err="1">
                <a:latin typeface="Calibri"/>
                <a:ea typeface="Calibri"/>
                <a:cs typeface="Arial"/>
              </a:rPr>
              <a:t>ثورندايك</a:t>
            </a:r>
            <a:r>
              <a:rPr lang="ar-IQ" sz="3600" dirty="0">
                <a:latin typeface="Calibri"/>
                <a:ea typeface="Calibri"/>
                <a:cs typeface="Arial"/>
              </a:rPr>
              <a:t> وعلاقتها </a:t>
            </a:r>
            <a:r>
              <a:rPr lang="ar-IQ" sz="3600" dirty="0" err="1">
                <a:latin typeface="Calibri"/>
                <a:ea typeface="Calibri"/>
                <a:cs typeface="Arial"/>
              </a:rPr>
              <a:t>بالجشتالت</a:t>
            </a:r>
            <a:r>
              <a:rPr lang="ar-IQ" sz="3600" dirty="0" smtClean="0">
                <a:latin typeface="Calibri"/>
                <a:ea typeface="Calibri"/>
                <a:cs typeface="Arial"/>
              </a:rPr>
              <a:t>)</a:t>
            </a:r>
          </a:p>
          <a:p>
            <a:pPr marL="685800" algn="ctr">
              <a:lnSpc>
                <a:spcPct val="115000"/>
              </a:lnSpc>
              <a:spcAft>
                <a:spcPts val="1000"/>
              </a:spcAft>
            </a:pPr>
            <a:r>
              <a:rPr lang="ar-IQ" sz="3600" dirty="0" smtClean="0">
                <a:effectLst/>
                <a:latin typeface="Calibri"/>
                <a:ea typeface="Calibri"/>
                <a:cs typeface="Arial"/>
              </a:rPr>
              <a:t>اعداد </a:t>
            </a:r>
          </a:p>
          <a:p>
            <a:pPr marL="685800" algn="ctr">
              <a:lnSpc>
                <a:spcPct val="115000"/>
              </a:lnSpc>
              <a:spcAft>
                <a:spcPts val="1000"/>
              </a:spcAft>
            </a:pPr>
            <a:r>
              <a:rPr lang="ar-IQ" sz="3600" dirty="0" smtClean="0">
                <a:latin typeface="Calibri"/>
                <a:ea typeface="Calibri"/>
                <a:cs typeface="Arial"/>
              </a:rPr>
              <a:t>الدكتور عطية الدليمي </a:t>
            </a:r>
            <a:endParaRPr lang="en-US" sz="3600" dirty="0">
              <a:effectLst/>
              <a:latin typeface="Calibri"/>
              <a:ea typeface="Calibri"/>
              <a:cs typeface="Arial"/>
            </a:endParaRPr>
          </a:p>
        </p:txBody>
      </p:sp>
    </p:spTree>
    <p:extLst>
      <p:ext uri="{BB962C8B-B14F-4D97-AF65-F5344CB8AC3E}">
        <p14:creationId xmlns:p14="http://schemas.microsoft.com/office/powerpoint/2010/main" val="1245118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88640"/>
            <a:ext cx="8784976" cy="6269409"/>
          </a:xfrm>
          <a:prstGeom prst="rect">
            <a:avLst/>
          </a:prstGeom>
        </p:spPr>
        <p:txBody>
          <a:bodyPr wrap="square">
            <a:spAutoFit/>
          </a:bodyPr>
          <a:lstStyle/>
          <a:p>
            <a:pPr>
              <a:lnSpc>
                <a:spcPct val="115000"/>
              </a:lnSpc>
              <a:spcAft>
                <a:spcPts val="300"/>
              </a:spcAft>
              <a:tabLst>
                <a:tab pos="-105410" algn="l"/>
                <a:tab pos="2345055" algn="l"/>
              </a:tabLst>
            </a:pPr>
            <a:r>
              <a:rPr lang="ar-SA" sz="3200" b="1" u="sng" dirty="0">
                <a:solidFill>
                  <a:srgbClr val="FF0000"/>
                </a:solidFill>
                <a:latin typeface="Simplified Arabic"/>
                <a:ea typeface="Times New Roman"/>
                <a:cs typeface="AL-Mohanad"/>
              </a:rPr>
              <a:t>- الكف </a:t>
            </a:r>
            <a:r>
              <a:rPr lang="en-US" sz="3200" b="1" u="sng" dirty="0">
                <a:solidFill>
                  <a:srgbClr val="FF0000"/>
                </a:solidFill>
                <a:latin typeface="Simplified Arabic"/>
                <a:ea typeface="Times New Roman"/>
                <a:cs typeface="AL-Mohanad"/>
              </a:rPr>
              <a:t>Inhibition</a:t>
            </a:r>
            <a:r>
              <a:rPr lang="ar-SA" sz="3200" b="1" u="sng" dirty="0">
                <a:solidFill>
                  <a:srgbClr val="FF0000"/>
                </a:solidFill>
                <a:latin typeface="Simplified Arabic"/>
                <a:ea typeface="Times New Roman"/>
                <a:cs typeface="AL-Mohanad"/>
              </a:rPr>
              <a:t> :</a:t>
            </a:r>
            <a:endParaRPr lang="en-US" sz="3200" dirty="0">
              <a:solidFill>
                <a:srgbClr val="FF0000"/>
              </a:solidFill>
              <a:ea typeface="Calibri"/>
              <a:cs typeface="Arial"/>
            </a:endParaRPr>
          </a:p>
          <a:p>
            <a:pPr algn="just">
              <a:lnSpc>
                <a:spcPct val="115000"/>
              </a:lnSpc>
              <a:spcAft>
                <a:spcPts val="300"/>
              </a:spcAft>
              <a:tabLst>
                <a:tab pos="-105410" algn="l"/>
                <a:tab pos="2345055" algn="l"/>
              </a:tabLst>
            </a:pPr>
            <a:r>
              <a:rPr lang="ar-SA" b="1" dirty="0">
                <a:latin typeface="Simplified Arabic"/>
                <a:ea typeface="Times New Roman"/>
                <a:cs typeface="AL-Mohanad"/>
              </a:rPr>
              <a:t>إن</a:t>
            </a:r>
            <a:r>
              <a:rPr lang="ar-SA" sz="2400" b="1" dirty="0">
                <a:latin typeface="Simplified Arabic"/>
                <a:ea typeface="Times New Roman"/>
                <a:cs typeface="AL-Mohanad"/>
              </a:rPr>
              <a:t> الاستجابات الانفعالية مثلها مثل الحركات العضلية ويرى </a:t>
            </a:r>
            <a:r>
              <a:rPr lang="ar-SA" sz="2400" b="1" dirty="0" err="1">
                <a:latin typeface="Simplified Arabic"/>
                <a:ea typeface="Times New Roman"/>
                <a:cs typeface="AL-Mohanad"/>
              </a:rPr>
              <a:t>جثري</a:t>
            </a:r>
            <a:r>
              <a:rPr lang="ar-SA" sz="2400" b="1" dirty="0">
                <a:latin typeface="Simplified Arabic"/>
                <a:ea typeface="Times New Roman"/>
                <a:cs typeface="AL-Mohanad"/>
              </a:rPr>
              <a:t> بأنها في بعض الأحيان تُعاق بحدوث نشاط آخر، وهو يرى العملية الكفية كحادث في الجهاز العصبي المركزي، حيث أن إعاقة العصب تحفز الاستجابة بفعل حدوث الدافع لاستجابة أخرى.</a:t>
            </a:r>
            <a:endParaRPr lang="en-US" sz="2400" dirty="0">
              <a:ea typeface="Calibri"/>
              <a:cs typeface="Arial"/>
            </a:endParaRPr>
          </a:p>
          <a:p>
            <a:pPr>
              <a:lnSpc>
                <a:spcPct val="115000"/>
              </a:lnSpc>
              <a:spcAft>
                <a:spcPts val="300"/>
              </a:spcAft>
              <a:tabLst>
                <a:tab pos="-105410" algn="l"/>
                <a:tab pos="2345055" algn="l"/>
              </a:tabLst>
            </a:pPr>
            <a:r>
              <a:rPr lang="ar-SA" sz="3200" b="1" u="sng" dirty="0">
                <a:solidFill>
                  <a:srgbClr val="FF0000"/>
                </a:solidFill>
                <a:latin typeface="Simplified Arabic"/>
                <a:ea typeface="Times New Roman"/>
                <a:cs typeface="AL-Mohanad"/>
              </a:rPr>
              <a:t>- الكف الارتباطي </a:t>
            </a:r>
            <a:r>
              <a:rPr lang="en-US" sz="3200" b="1" u="sng" dirty="0">
                <a:solidFill>
                  <a:srgbClr val="FF0000"/>
                </a:solidFill>
                <a:latin typeface="Simplified Arabic"/>
                <a:ea typeface="Times New Roman"/>
                <a:cs typeface="AL-Mohanad"/>
              </a:rPr>
              <a:t>Associative inhibition</a:t>
            </a:r>
            <a:r>
              <a:rPr lang="ar-SA" sz="3200" b="1" u="sng" dirty="0">
                <a:solidFill>
                  <a:srgbClr val="FF0000"/>
                </a:solidFill>
                <a:latin typeface="Simplified Arabic"/>
                <a:ea typeface="Times New Roman"/>
                <a:cs typeface="AL-Mohanad"/>
              </a:rPr>
              <a:t> :</a:t>
            </a:r>
            <a:endParaRPr lang="en-US" sz="3200" dirty="0">
              <a:solidFill>
                <a:srgbClr val="FF0000"/>
              </a:solidFill>
              <a:ea typeface="Calibri"/>
              <a:cs typeface="Arial"/>
            </a:endParaRPr>
          </a:p>
          <a:p>
            <a:pPr algn="just">
              <a:lnSpc>
                <a:spcPct val="115000"/>
              </a:lnSpc>
              <a:spcAft>
                <a:spcPts val="300"/>
              </a:spcAft>
              <a:tabLst>
                <a:tab pos="-105410" algn="l"/>
                <a:tab pos="2345055" algn="l"/>
              </a:tabLst>
            </a:pPr>
            <a:r>
              <a:rPr lang="ar-SA" sz="2000" b="1" dirty="0">
                <a:latin typeface="Simplified Arabic"/>
                <a:ea typeface="Times New Roman"/>
                <a:cs typeface="AL-Mohanad"/>
              </a:rPr>
              <a:t>ويعتبره </a:t>
            </a:r>
            <a:r>
              <a:rPr lang="ar-SA" sz="2000" b="1" dirty="0" err="1">
                <a:latin typeface="Simplified Arabic"/>
                <a:ea typeface="Times New Roman"/>
                <a:cs typeface="AL-Mohanad"/>
              </a:rPr>
              <a:t>جثري</a:t>
            </a:r>
            <a:r>
              <a:rPr lang="ar-SA" sz="2000" b="1" dirty="0">
                <a:latin typeface="Simplified Arabic"/>
                <a:ea typeface="Times New Roman"/>
                <a:cs typeface="AL-Mohanad"/>
              </a:rPr>
              <a:t> انطفاء ، فوفقا </a:t>
            </a:r>
            <a:r>
              <a:rPr lang="ar-SA" sz="2000" b="1" dirty="0" err="1">
                <a:latin typeface="Simplified Arabic"/>
                <a:ea typeface="Times New Roman"/>
                <a:cs typeface="AL-Mohanad"/>
              </a:rPr>
              <a:t>لجثري</a:t>
            </a:r>
            <a:r>
              <a:rPr lang="ar-SA" sz="2000" b="1" dirty="0">
                <a:latin typeface="Simplified Arabic"/>
                <a:ea typeface="Times New Roman"/>
                <a:cs typeface="AL-Mohanad"/>
              </a:rPr>
              <a:t> فإن الارتباطات لا تخضع لعملية التدهور التدريجية خلال </a:t>
            </a:r>
            <a:r>
              <a:rPr lang="ar-SA" sz="2000" b="1" dirty="0" err="1">
                <a:latin typeface="Simplified Arabic"/>
                <a:ea typeface="Times New Roman"/>
                <a:cs typeface="AL-Mohanad"/>
              </a:rPr>
              <a:t>الانطفاء</a:t>
            </a:r>
            <a:r>
              <a:rPr lang="ar-SA" sz="2000" b="1" dirty="0">
                <a:latin typeface="Simplified Arabic"/>
                <a:ea typeface="Times New Roman"/>
                <a:cs typeface="AL-Mohanad"/>
              </a:rPr>
              <a:t> بل إن الاستجابة في الارتباط تستبدل أو تعوض باستجابة بديلة والتي تكون متعارضة مع الاستجابة الأصلية ، وبالتالي فإن </a:t>
            </a:r>
            <a:r>
              <a:rPr lang="ar-SA" sz="2000" b="1" dirty="0" err="1">
                <a:latin typeface="Simplified Arabic"/>
                <a:ea typeface="Times New Roman"/>
                <a:cs typeface="AL-Mohanad"/>
              </a:rPr>
              <a:t>الانطفاء</a:t>
            </a:r>
            <a:r>
              <a:rPr lang="ar-SA" sz="2000" b="1" dirty="0">
                <a:latin typeface="Simplified Arabic"/>
                <a:ea typeface="Times New Roman"/>
                <a:cs typeface="AL-Mohanad"/>
              </a:rPr>
              <a:t> يصبح عملية لتشكيل ارتباطات جديدة و كفيه. أي بعبارة أخرى عندما يصاحب مثير باستجابة جديدة ويكون هذا المثير قد سبق وصاحب استجابة ما أخرى وكانت الاستجابة الجديدة متباينة تماما مع الاستجابة القديمة فإن الارتباط الأول يحذف تماما.</a:t>
            </a:r>
            <a:endParaRPr lang="en-US" sz="2000" dirty="0">
              <a:ea typeface="Calibri"/>
              <a:cs typeface="Arial"/>
            </a:endParaRPr>
          </a:p>
          <a:p>
            <a:pPr algn="just">
              <a:lnSpc>
                <a:spcPct val="115000"/>
              </a:lnSpc>
              <a:spcAft>
                <a:spcPts val="300"/>
              </a:spcAft>
              <a:tabLst>
                <a:tab pos="-105410" algn="l"/>
                <a:tab pos="2345055" algn="l"/>
              </a:tabLst>
            </a:pPr>
            <a:r>
              <a:rPr lang="ar-SA" sz="2000" b="1" dirty="0">
                <a:latin typeface="Simplified Arabic"/>
                <a:ea typeface="Times New Roman"/>
                <a:cs typeface="AL-Mohanad"/>
              </a:rPr>
              <a:t>إذا كنت ممن يحبون أكل السمك فإنك تُقبل عليه وتجد في أكله لذة كلما أتيح تقديمه فإذا تصادف أن أكلت سمكا وشعرت بمغص أو اضطراب في المعدة مصحوب بأعراض مرضية أخرى ( استجابة جديدة متضاربة مع الاستجابة القديمة المتمثلة في الشعور بلذة الأكل)</a:t>
            </a:r>
            <a:endParaRPr lang="en-US" sz="2000" dirty="0">
              <a:ea typeface="Calibri"/>
              <a:cs typeface="Arial"/>
            </a:endParaRPr>
          </a:p>
          <a:p>
            <a:pPr algn="just">
              <a:lnSpc>
                <a:spcPct val="115000"/>
              </a:lnSpc>
              <a:spcAft>
                <a:spcPts val="300"/>
              </a:spcAft>
              <a:tabLst>
                <a:tab pos="-105410" algn="l"/>
                <a:tab pos="2345055" algn="l"/>
              </a:tabLst>
            </a:pPr>
            <a:r>
              <a:rPr lang="ar-SA" sz="2000" b="1" dirty="0">
                <a:latin typeface="Simplified Arabic"/>
                <a:ea typeface="Times New Roman"/>
                <a:cs typeface="AL-Mohanad"/>
              </a:rPr>
              <a:t> فإنه يحدث التخلص من الارتباط الأول (أي زوال الرغبة في أكل السمك).</a:t>
            </a:r>
            <a:endParaRPr lang="en-US" sz="2000" dirty="0">
              <a:ea typeface="Calibri"/>
              <a:cs typeface="Arial"/>
            </a:endParaRPr>
          </a:p>
          <a:p>
            <a:pPr algn="just">
              <a:lnSpc>
                <a:spcPct val="115000"/>
              </a:lnSpc>
              <a:spcAft>
                <a:spcPts val="300"/>
              </a:spcAft>
              <a:tabLst>
                <a:tab pos="-105410" algn="l"/>
                <a:tab pos="2345055" algn="l"/>
              </a:tabLst>
            </a:pPr>
            <a:r>
              <a:rPr lang="ar-SA" sz="2000" b="1" dirty="0">
                <a:solidFill>
                  <a:srgbClr val="CC0099"/>
                </a:solidFill>
                <a:latin typeface="Simplified Arabic"/>
                <a:ea typeface="Times New Roman"/>
                <a:cs typeface="AL-Mohanad"/>
              </a:rPr>
              <a:t> </a:t>
            </a:r>
            <a:endParaRPr lang="en-US" sz="1200" dirty="0">
              <a:ea typeface="Calibri"/>
              <a:cs typeface="Arial"/>
            </a:endParaRPr>
          </a:p>
        </p:txBody>
      </p:sp>
    </p:spTree>
    <p:extLst>
      <p:ext uri="{BB962C8B-B14F-4D97-AF65-F5344CB8AC3E}">
        <p14:creationId xmlns:p14="http://schemas.microsoft.com/office/powerpoint/2010/main" val="4220132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332656"/>
            <a:ext cx="8712968" cy="6230937"/>
          </a:xfrm>
          <a:prstGeom prst="rect">
            <a:avLst/>
          </a:prstGeom>
        </p:spPr>
        <p:txBody>
          <a:bodyPr wrap="square">
            <a:spAutoFit/>
          </a:bodyPr>
          <a:lstStyle/>
          <a:p>
            <a:pPr algn="just">
              <a:lnSpc>
                <a:spcPct val="115000"/>
              </a:lnSpc>
              <a:spcAft>
                <a:spcPts val="300"/>
              </a:spcAft>
              <a:tabLst>
                <a:tab pos="-105410" algn="l"/>
                <a:tab pos="2345055" algn="l"/>
              </a:tabLst>
            </a:pPr>
            <a:r>
              <a:rPr lang="ar-SA" sz="3200" b="1" u="sng" dirty="0">
                <a:solidFill>
                  <a:srgbClr val="FF0000"/>
                </a:solidFill>
                <a:latin typeface="Simplified Arabic"/>
                <a:ea typeface="Times New Roman"/>
                <a:cs typeface="AL-Mohanad"/>
              </a:rPr>
              <a:t>- التعلم </a:t>
            </a:r>
            <a:r>
              <a:rPr lang="en-US" sz="3200" b="1" u="sng" dirty="0">
                <a:solidFill>
                  <a:srgbClr val="FF0000"/>
                </a:solidFill>
                <a:latin typeface="Simplified Arabic"/>
                <a:ea typeface="Times New Roman"/>
                <a:cs typeface="AL-Mohanad"/>
              </a:rPr>
              <a:t>Learning</a:t>
            </a:r>
            <a:r>
              <a:rPr lang="ar-SA" sz="3200" b="1" u="sng" dirty="0">
                <a:solidFill>
                  <a:srgbClr val="FF0000"/>
                </a:solidFill>
                <a:latin typeface="Simplified Arabic"/>
                <a:ea typeface="Times New Roman"/>
                <a:cs typeface="AL-Mohanad"/>
              </a:rPr>
              <a:t> :</a:t>
            </a:r>
            <a:endParaRPr lang="en-US" sz="3200" dirty="0">
              <a:solidFill>
                <a:srgbClr val="FF0000"/>
              </a:solidFill>
              <a:ea typeface="Calibri"/>
              <a:cs typeface="Arial"/>
            </a:endParaRPr>
          </a:p>
          <a:p>
            <a:pPr algn="just">
              <a:lnSpc>
                <a:spcPct val="115000"/>
              </a:lnSpc>
              <a:spcAft>
                <a:spcPts val="300"/>
              </a:spcAft>
              <a:tabLst>
                <a:tab pos="-105410" algn="l"/>
                <a:tab pos="2345055" algn="l"/>
              </a:tabLst>
            </a:pPr>
            <a:r>
              <a:rPr lang="ar-SA" sz="2400" b="1" dirty="0">
                <a:latin typeface="Simplified Arabic"/>
                <a:ea typeface="Times New Roman"/>
                <a:cs typeface="AL-Mohanad"/>
              </a:rPr>
              <a:t>يعرف </a:t>
            </a:r>
            <a:r>
              <a:rPr lang="ar-SA" sz="2400" b="1" dirty="0" err="1">
                <a:latin typeface="Simplified Arabic"/>
                <a:ea typeface="Times New Roman"/>
                <a:cs typeface="AL-Mohanad"/>
              </a:rPr>
              <a:t>جثري</a:t>
            </a:r>
            <a:r>
              <a:rPr lang="ar-SA" sz="2400" b="1" dirty="0">
                <a:latin typeface="Simplified Arabic"/>
                <a:ea typeface="Times New Roman"/>
                <a:cs typeface="AL-Mohanad"/>
              </a:rPr>
              <a:t> التعلم على أنه تغير شبه ثابت في السلوك ، ويرى أن التعلم الحقيقي يحدث لدى الفرد عندما يمتلك القدرة على تنفيذ سلوكيات جديدة مغايرة لسلوكيات أخـرى ارتبطت في موقف ما ، ولا يعني بالضرورة أن التغير الذي يحدث بسبب التعلم قد يكـون نحو الاحسن ، فقد يكـون نحو الأحسن أو نحو الأسوأ .</a:t>
            </a:r>
            <a:endParaRPr lang="en-US" sz="2400" dirty="0">
              <a:ea typeface="Calibri"/>
              <a:cs typeface="Arial"/>
            </a:endParaRPr>
          </a:p>
          <a:p>
            <a:pPr algn="just">
              <a:lnSpc>
                <a:spcPct val="115000"/>
              </a:lnSpc>
              <a:spcAft>
                <a:spcPts val="300"/>
              </a:spcAft>
              <a:tabLst>
                <a:tab pos="-105410" algn="l"/>
                <a:tab pos="2345055" algn="l"/>
              </a:tabLst>
            </a:pPr>
            <a:r>
              <a:rPr lang="ar-SA" sz="3200" b="1" u="sng" dirty="0">
                <a:solidFill>
                  <a:srgbClr val="FF0000"/>
                </a:solidFill>
                <a:latin typeface="Simplified Arabic"/>
                <a:ea typeface="Times New Roman"/>
                <a:cs typeface="AL-Mohanad"/>
              </a:rPr>
              <a:t>- المثير </a:t>
            </a:r>
            <a:r>
              <a:rPr lang="en-US" sz="3200" b="1" u="sng" dirty="0">
                <a:solidFill>
                  <a:srgbClr val="FF0000"/>
                </a:solidFill>
                <a:latin typeface="Simplified Arabic"/>
                <a:ea typeface="Times New Roman"/>
                <a:cs typeface="AL-Mohanad"/>
              </a:rPr>
              <a:t>Exciter</a:t>
            </a:r>
            <a:r>
              <a:rPr lang="ar-SA" sz="3200" b="1" u="sng" dirty="0">
                <a:solidFill>
                  <a:srgbClr val="FF0000"/>
                </a:solidFill>
                <a:latin typeface="Simplified Arabic"/>
                <a:ea typeface="Times New Roman"/>
                <a:cs typeface="AL-Mohanad"/>
              </a:rPr>
              <a:t> : </a:t>
            </a:r>
            <a:endParaRPr lang="en-US" sz="3200" dirty="0">
              <a:solidFill>
                <a:srgbClr val="FF0000"/>
              </a:solidFill>
              <a:ea typeface="Calibri"/>
              <a:cs typeface="Arial"/>
            </a:endParaRPr>
          </a:p>
          <a:p>
            <a:pPr algn="just">
              <a:lnSpc>
                <a:spcPct val="115000"/>
              </a:lnSpc>
              <a:spcAft>
                <a:spcPts val="300"/>
              </a:spcAft>
              <a:tabLst>
                <a:tab pos="-105410" algn="l"/>
                <a:tab pos="2345055" algn="l"/>
              </a:tabLst>
            </a:pPr>
            <a:r>
              <a:rPr lang="ar-SA" sz="2400" b="1" dirty="0">
                <a:latin typeface="Simplified Arabic"/>
                <a:ea typeface="Times New Roman"/>
                <a:cs typeface="AL-Mohanad"/>
              </a:rPr>
              <a:t>يشير مفهوم المثير إلى جميع التغيرات البيئية التي يمكن للحواس التأثر بها بحيث تحدث تغيراً جسمياً كاستجابة لها ، و يتولد عند ذلك سلسلة من الأفعال الحركية .</a:t>
            </a:r>
            <a:endParaRPr lang="en-US" sz="2400" dirty="0">
              <a:ea typeface="Calibri"/>
              <a:cs typeface="Arial"/>
            </a:endParaRPr>
          </a:p>
          <a:p>
            <a:pPr algn="just">
              <a:lnSpc>
                <a:spcPct val="115000"/>
              </a:lnSpc>
              <a:spcAft>
                <a:spcPts val="300"/>
              </a:spcAft>
              <a:tabLst>
                <a:tab pos="-105410" algn="l"/>
                <a:tab pos="2345055" algn="l"/>
              </a:tabLst>
            </a:pPr>
            <a:r>
              <a:rPr lang="ar-SA" sz="3200" b="1" u="sng" dirty="0">
                <a:solidFill>
                  <a:srgbClr val="FF0000"/>
                </a:solidFill>
                <a:latin typeface="Simplified Arabic"/>
                <a:ea typeface="Times New Roman"/>
                <a:cs typeface="AL-Mohanad"/>
              </a:rPr>
              <a:t>- الحفاظ على المثير </a:t>
            </a:r>
            <a:r>
              <a:rPr lang="en-US" sz="3200" b="1" u="sng" dirty="0">
                <a:solidFill>
                  <a:srgbClr val="FF0000"/>
                </a:solidFill>
                <a:latin typeface="Simplified Arabic"/>
                <a:ea typeface="Times New Roman"/>
                <a:cs typeface="AL-Mohanad"/>
              </a:rPr>
              <a:t>Maintaining stimulus</a:t>
            </a:r>
            <a:r>
              <a:rPr lang="ar-SA" sz="3200" b="1" u="sng" dirty="0">
                <a:solidFill>
                  <a:srgbClr val="FF0000"/>
                </a:solidFill>
                <a:latin typeface="Simplified Arabic"/>
                <a:ea typeface="Times New Roman"/>
                <a:cs typeface="AL-Mohanad"/>
              </a:rPr>
              <a:t>  :</a:t>
            </a:r>
            <a:endParaRPr lang="en-US" sz="3200" dirty="0">
              <a:solidFill>
                <a:srgbClr val="FF0000"/>
              </a:solidFill>
              <a:ea typeface="Calibri"/>
              <a:cs typeface="Arial"/>
            </a:endParaRPr>
          </a:p>
          <a:p>
            <a:pPr algn="just">
              <a:lnSpc>
                <a:spcPct val="115000"/>
              </a:lnSpc>
              <a:spcAft>
                <a:spcPts val="300"/>
              </a:spcAft>
              <a:tabLst>
                <a:tab pos="-105410" algn="l"/>
                <a:tab pos="2345055" algn="l"/>
              </a:tabLst>
            </a:pPr>
            <a:r>
              <a:rPr lang="ar-SA" sz="2400" b="1" dirty="0">
                <a:latin typeface="Simplified Arabic"/>
                <a:ea typeface="Times New Roman"/>
                <a:cs typeface="AL-Mohanad"/>
              </a:rPr>
              <a:t>تظهر الدافعية في نظام </a:t>
            </a:r>
            <a:r>
              <a:rPr lang="ar-SA" sz="2400" b="1" dirty="0" err="1">
                <a:latin typeface="Simplified Arabic"/>
                <a:ea typeface="Times New Roman"/>
                <a:cs typeface="AL-Mohanad"/>
              </a:rPr>
              <a:t>جثري</a:t>
            </a:r>
            <a:r>
              <a:rPr lang="ar-SA" sz="2400" b="1" dirty="0">
                <a:latin typeface="Simplified Arabic"/>
                <a:ea typeface="Times New Roman"/>
                <a:cs typeface="AL-Mohanad"/>
              </a:rPr>
              <a:t> في مجموعة من المثيرات المستمرة الداخلية والتي تدوم إلى الوصول إلى الاستجابة الكاملة (الاستجابة الهدفية) هذه المثيرات مع المثيرات الناتجة عن الحركة كثيرا ًما تكون مهمة في الحفاظ على النشاط المتكامل الموجه لتحقيق الهدف.</a:t>
            </a:r>
            <a:endParaRPr lang="en-US" sz="2400" dirty="0">
              <a:ea typeface="Calibri"/>
              <a:cs typeface="Arial"/>
            </a:endParaRPr>
          </a:p>
        </p:txBody>
      </p:sp>
    </p:spTree>
    <p:extLst>
      <p:ext uri="{BB962C8B-B14F-4D97-AF65-F5344CB8AC3E}">
        <p14:creationId xmlns:p14="http://schemas.microsoft.com/office/powerpoint/2010/main" val="2046427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564370"/>
            <a:ext cx="8856984" cy="5446106"/>
          </a:xfrm>
          <a:prstGeom prst="rect">
            <a:avLst/>
          </a:prstGeom>
        </p:spPr>
        <p:txBody>
          <a:bodyPr wrap="square">
            <a:spAutoFit/>
          </a:bodyPr>
          <a:lstStyle/>
          <a:p>
            <a:pPr algn="just">
              <a:lnSpc>
                <a:spcPct val="115000"/>
              </a:lnSpc>
              <a:spcAft>
                <a:spcPts val="300"/>
              </a:spcAft>
              <a:tabLst>
                <a:tab pos="-105410" algn="l"/>
                <a:tab pos="2345055" algn="l"/>
              </a:tabLst>
            </a:pPr>
            <a:r>
              <a:rPr lang="ar-SA" sz="3200" b="1" u="sng" dirty="0">
                <a:solidFill>
                  <a:srgbClr val="FF0000"/>
                </a:solidFill>
                <a:latin typeface="Simplified Arabic"/>
                <a:ea typeface="Times New Roman"/>
                <a:cs typeface="AL-Mohanad"/>
              </a:rPr>
              <a:t>- الحركة </a:t>
            </a:r>
            <a:r>
              <a:rPr lang="en-US" sz="3200" b="1" u="sng" dirty="0">
                <a:solidFill>
                  <a:srgbClr val="FF0000"/>
                </a:solidFill>
                <a:latin typeface="Simplified Arabic"/>
                <a:ea typeface="Times New Roman"/>
                <a:cs typeface="AL-Mohanad"/>
              </a:rPr>
              <a:t>Movement Produced Stimuli</a:t>
            </a:r>
            <a:r>
              <a:rPr lang="ar-SA" sz="3200" b="1" u="sng" dirty="0">
                <a:solidFill>
                  <a:srgbClr val="FF0000"/>
                </a:solidFill>
                <a:latin typeface="Simplified Arabic"/>
                <a:ea typeface="Times New Roman"/>
                <a:cs typeface="AL-Mohanad"/>
              </a:rPr>
              <a:t> :</a:t>
            </a:r>
            <a:endParaRPr lang="en-US" sz="3200" dirty="0">
              <a:solidFill>
                <a:srgbClr val="FF0000"/>
              </a:solidFill>
              <a:ea typeface="Calibri"/>
              <a:cs typeface="Arial"/>
            </a:endParaRPr>
          </a:p>
          <a:p>
            <a:pPr algn="just">
              <a:lnSpc>
                <a:spcPct val="115000"/>
              </a:lnSpc>
              <a:spcAft>
                <a:spcPts val="300"/>
              </a:spcAft>
              <a:tabLst>
                <a:tab pos="-105410" algn="l"/>
                <a:tab pos="2345055" algn="l"/>
              </a:tabLst>
            </a:pPr>
            <a:r>
              <a:rPr lang="ar-SA" sz="2400" b="1" dirty="0">
                <a:latin typeface="Simplified Arabic"/>
                <a:ea typeface="Times New Roman"/>
                <a:cs typeface="AL-Mohanad"/>
              </a:rPr>
              <a:t>كان اهتمام </a:t>
            </a:r>
            <a:r>
              <a:rPr lang="ar-SA" sz="2400" b="1" dirty="0" err="1">
                <a:latin typeface="Simplified Arabic"/>
                <a:ea typeface="Times New Roman"/>
                <a:cs typeface="AL-Mohanad"/>
              </a:rPr>
              <a:t>جثري</a:t>
            </a:r>
            <a:r>
              <a:rPr lang="ar-SA" sz="2400" b="1" dirty="0">
                <a:latin typeface="Simplified Arabic"/>
                <a:ea typeface="Times New Roman"/>
                <a:cs typeface="AL-Mohanad"/>
              </a:rPr>
              <a:t> منصباً في المقام الأول على الحركات العضلية أكثر من اهتمامه بالنتيجة أو الهدف المتمثل في أنماط سلوكية متكاملة ، فالهدف السلوكي يمكن أن يقال عنه أنه عمل ما في حين تكون الحركة هي الاستجابة الأولية ، وبعبارة أخرى هي الجزء من العمل الذي يرتبط بالمثير ، وعن طريق التمييز بين العمل والحركة (فالعمل يتضمن مجموعة من الحركات)، استطاع </a:t>
            </a:r>
            <a:r>
              <a:rPr lang="ar-SA" sz="2400" b="1" dirty="0" err="1">
                <a:latin typeface="Simplified Arabic"/>
                <a:ea typeface="Times New Roman"/>
                <a:cs typeface="AL-Mohanad"/>
              </a:rPr>
              <a:t>جثري</a:t>
            </a:r>
            <a:r>
              <a:rPr lang="ar-SA" sz="2400" b="1" dirty="0">
                <a:latin typeface="Simplified Arabic"/>
                <a:ea typeface="Times New Roman"/>
                <a:cs typeface="AL-Mohanad"/>
              </a:rPr>
              <a:t> أن يفسر التحسن التدريجي للأداء في التعلم على الرغم من أن تكوين الارتباطات بين المثير والاستجابة يتم بطريقة تدل على أنهما يتمان في آن واحد.</a:t>
            </a:r>
            <a:endParaRPr lang="en-US" sz="2400" dirty="0">
              <a:ea typeface="Calibri"/>
              <a:cs typeface="Arial"/>
            </a:endParaRPr>
          </a:p>
          <a:p>
            <a:pPr algn="just">
              <a:lnSpc>
                <a:spcPct val="115000"/>
              </a:lnSpc>
              <a:spcAft>
                <a:spcPts val="300"/>
              </a:spcAft>
              <a:tabLst>
                <a:tab pos="-105410" algn="l"/>
                <a:tab pos="2345055" algn="l"/>
              </a:tabLst>
            </a:pPr>
            <a:r>
              <a:rPr lang="ar-SA" sz="2400" b="1" u="sng" dirty="0">
                <a:solidFill>
                  <a:srgbClr val="FF0000"/>
                </a:solidFill>
                <a:latin typeface="Simplified Arabic"/>
                <a:ea typeface="Times New Roman"/>
                <a:cs typeface="AL-Mohanad"/>
              </a:rPr>
              <a:t>- المثيرات الناتجة عن الحركة </a:t>
            </a:r>
            <a:r>
              <a:rPr lang="en-US" sz="2400" b="1" u="sng" dirty="0">
                <a:solidFill>
                  <a:srgbClr val="FF0000"/>
                </a:solidFill>
                <a:latin typeface="Simplified Arabic"/>
                <a:ea typeface="Times New Roman"/>
                <a:cs typeface="AL-Mohanad"/>
              </a:rPr>
              <a:t>Movement- Produced Stimuli</a:t>
            </a:r>
            <a:r>
              <a:rPr lang="ar-SA" sz="2400" b="1" u="sng" dirty="0">
                <a:solidFill>
                  <a:srgbClr val="FF0000"/>
                </a:solidFill>
                <a:latin typeface="Simplified Arabic"/>
                <a:ea typeface="Times New Roman"/>
                <a:cs typeface="AL-Mohanad"/>
              </a:rPr>
              <a:t> :</a:t>
            </a:r>
            <a:endParaRPr lang="en-US" sz="2400" dirty="0">
              <a:solidFill>
                <a:srgbClr val="FF0000"/>
              </a:solidFill>
              <a:ea typeface="Calibri"/>
              <a:cs typeface="Arial"/>
            </a:endParaRPr>
          </a:p>
          <a:p>
            <a:pPr algn="just">
              <a:lnSpc>
                <a:spcPct val="115000"/>
              </a:lnSpc>
              <a:spcAft>
                <a:spcPts val="300"/>
              </a:spcAft>
              <a:tabLst>
                <a:tab pos="-105410" algn="l"/>
                <a:tab pos="2345055" algn="l"/>
              </a:tabLst>
            </a:pPr>
            <a:r>
              <a:rPr lang="ar-SA" sz="2400" b="1" dirty="0">
                <a:latin typeface="Simplified Arabic"/>
                <a:ea typeface="Times New Roman"/>
                <a:cs typeface="AL-Mohanad"/>
              </a:rPr>
              <a:t>يؤكد </a:t>
            </a:r>
            <a:r>
              <a:rPr lang="ar-SA" sz="2400" b="1" dirty="0" err="1">
                <a:latin typeface="Simplified Arabic"/>
                <a:ea typeface="Times New Roman"/>
                <a:cs typeface="AL-Mohanad"/>
              </a:rPr>
              <a:t>جثري</a:t>
            </a:r>
            <a:r>
              <a:rPr lang="ar-SA" sz="2400" b="1" dirty="0">
                <a:latin typeface="Simplified Arabic"/>
                <a:ea typeface="Times New Roman"/>
                <a:cs typeface="AL-Mohanad"/>
              </a:rPr>
              <a:t> بأن كل حركة هي مثير لجهاز الاستقبال في العضلات والأوتار والمفاصل وكذلك كمثير للمنبهات الخارجية من خلال نتائجها، ويساعد هذا المفهوم في فهم سلسلة الحركات المتكاملة المعقدة.</a:t>
            </a:r>
            <a:endParaRPr lang="en-US" sz="2400" dirty="0">
              <a:ea typeface="Calibri"/>
              <a:cs typeface="Arial"/>
            </a:endParaRPr>
          </a:p>
        </p:txBody>
      </p:sp>
    </p:spTree>
    <p:extLst>
      <p:ext uri="{BB962C8B-B14F-4D97-AF65-F5344CB8AC3E}">
        <p14:creationId xmlns:p14="http://schemas.microsoft.com/office/powerpoint/2010/main" val="587648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564370"/>
            <a:ext cx="8640960" cy="6153992"/>
          </a:xfrm>
          <a:prstGeom prst="rect">
            <a:avLst/>
          </a:prstGeom>
        </p:spPr>
        <p:txBody>
          <a:bodyPr wrap="square">
            <a:spAutoFit/>
          </a:bodyPr>
          <a:lstStyle/>
          <a:p>
            <a:pPr algn="just">
              <a:lnSpc>
                <a:spcPct val="115000"/>
              </a:lnSpc>
              <a:spcAft>
                <a:spcPts val="300"/>
              </a:spcAft>
              <a:tabLst>
                <a:tab pos="-105410" algn="l"/>
                <a:tab pos="2345055" algn="l"/>
              </a:tabLst>
            </a:pPr>
            <a:r>
              <a:rPr lang="ar-SA" sz="3200" b="1" u="sng" dirty="0">
                <a:solidFill>
                  <a:srgbClr val="FF0000"/>
                </a:solidFill>
                <a:latin typeface="Simplified Arabic"/>
                <a:ea typeface="Times New Roman"/>
                <a:cs typeface="AL-Mohanad"/>
              </a:rPr>
              <a:t>- الحركة </a:t>
            </a:r>
            <a:r>
              <a:rPr lang="en-US" sz="3200" b="1" u="sng" dirty="0">
                <a:solidFill>
                  <a:srgbClr val="FF0000"/>
                </a:solidFill>
                <a:latin typeface="Simplified Arabic"/>
                <a:ea typeface="Times New Roman"/>
                <a:cs typeface="AL-Mohanad"/>
              </a:rPr>
              <a:t>Movement Produced Stimuli</a:t>
            </a:r>
            <a:r>
              <a:rPr lang="ar-SA" sz="3200" b="1" u="sng" dirty="0">
                <a:solidFill>
                  <a:srgbClr val="FF0000"/>
                </a:solidFill>
                <a:latin typeface="Simplified Arabic"/>
                <a:ea typeface="Times New Roman"/>
                <a:cs typeface="AL-Mohanad"/>
              </a:rPr>
              <a:t> :</a:t>
            </a:r>
            <a:endParaRPr lang="en-US" sz="3200" dirty="0">
              <a:solidFill>
                <a:srgbClr val="FF0000"/>
              </a:solidFill>
              <a:ea typeface="Calibri"/>
              <a:cs typeface="Arial"/>
            </a:endParaRPr>
          </a:p>
          <a:p>
            <a:pPr algn="just">
              <a:lnSpc>
                <a:spcPct val="115000"/>
              </a:lnSpc>
              <a:spcAft>
                <a:spcPts val="300"/>
              </a:spcAft>
              <a:tabLst>
                <a:tab pos="-105410" algn="l"/>
                <a:tab pos="2345055" algn="l"/>
              </a:tabLst>
            </a:pPr>
            <a:r>
              <a:rPr lang="ar-SA" sz="2400" b="1" dirty="0">
                <a:latin typeface="Simplified Arabic"/>
                <a:ea typeface="Times New Roman"/>
                <a:cs typeface="AL-Mohanad"/>
              </a:rPr>
              <a:t>كان اهتمام </a:t>
            </a:r>
            <a:r>
              <a:rPr lang="ar-SA" sz="2400" b="1" dirty="0" err="1">
                <a:latin typeface="Simplified Arabic"/>
                <a:ea typeface="Times New Roman"/>
                <a:cs typeface="AL-Mohanad"/>
              </a:rPr>
              <a:t>جثري</a:t>
            </a:r>
            <a:r>
              <a:rPr lang="ar-SA" sz="2400" b="1" dirty="0">
                <a:latin typeface="Simplified Arabic"/>
                <a:ea typeface="Times New Roman"/>
                <a:cs typeface="AL-Mohanad"/>
              </a:rPr>
              <a:t> منصباً في المقام الأول على الحركات العضلية أكثر من اهتمامه بالنتيجة أو الهدف المتمثل في أنماط سلوكية متكاملة ، فالهدف السلوكي يمكن أن يقال عنه أنه عمل ما في حين تكون الحركة هي الاستجابة الأولية ، وبعبارة أخرى هي الجزء من العمل الذي يرتبط بالمثير ، وعن طريق التمييز بين العمل والحركة (فالعمل يتضمن مجموعة من الحركات)، استطاع </a:t>
            </a:r>
            <a:r>
              <a:rPr lang="ar-SA" sz="2400" b="1" dirty="0" err="1">
                <a:latin typeface="Simplified Arabic"/>
                <a:ea typeface="Times New Roman"/>
                <a:cs typeface="AL-Mohanad"/>
              </a:rPr>
              <a:t>جثري</a:t>
            </a:r>
            <a:r>
              <a:rPr lang="ar-SA" sz="2400" b="1" dirty="0">
                <a:latin typeface="Simplified Arabic"/>
                <a:ea typeface="Times New Roman"/>
                <a:cs typeface="AL-Mohanad"/>
              </a:rPr>
              <a:t> أن يفسر التحسن التدريجي للأداء في التعلم على الرغم من أن تكوين الارتباطات بين المثير والاستجابة يتم بطريقة تدل على أنهما يتمان في آن واحد.</a:t>
            </a:r>
            <a:endParaRPr lang="en-US" sz="2400" dirty="0">
              <a:ea typeface="Calibri"/>
              <a:cs typeface="Arial"/>
            </a:endParaRPr>
          </a:p>
          <a:p>
            <a:pPr algn="just">
              <a:lnSpc>
                <a:spcPct val="115000"/>
              </a:lnSpc>
              <a:spcAft>
                <a:spcPts val="300"/>
              </a:spcAft>
              <a:tabLst>
                <a:tab pos="-105410" algn="l"/>
                <a:tab pos="2345055" algn="l"/>
              </a:tabLst>
            </a:pPr>
            <a:r>
              <a:rPr lang="ar-SA" sz="3200" b="1" u="sng" dirty="0">
                <a:solidFill>
                  <a:srgbClr val="FF0000"/>
                </a:solidFill>
                <a:latin typeface="Simplified Arabic"/>
                <a:ea typeface="Times New Roman"/>
                <a:cs typeface="AL-Mohanad"/>
              </a:rPr>
              <a:t>- المثيرات الناتجة عن الحركة </a:t>
            </a:r>
            <a:r>
              <a:rPr lang="en-US" sz="3200" b="1" u="sng" dirty="0">
                <a:solidFill>
                  <a:srgbClr val="FF0000"/>
                </a:solidFill>
                <a:latin typeface="Simplified Arabic"/>
                <a:ea typeface="Times New Roman"/>
                <a:cs typeface="AL-Mohanad"/>
              </a:rPr>
              <a:t>Movement- Produced Stimuli</a:t>
            </a:r>
            <a:r>
              <a:rPr lang="ar-SA" sz="3200" b="1" u="sng" dirty="0">
                <a:solidFill>
                  <a:srgbClr val="FF0000"/>
                </a:solidFill>
                <a:latin typeface="Simplified Arabic"/>
                <a:ea typeface="Times New Roman"/>
                <a:cs typeface="AL-Mohanad"/>
              </a:rPr>
              <a:t> :</a:t>
            </a:r>
            <a:endParaRPr lang="en-US" sz="3200" dirty="0">
              <a:solidFill>
                <a:srgbClr val="FF0000"/>
              </a:solidFill>
              <a:ea typeface="Calibri"/>
              <a:cs typeface="Arial"/>
            </a:endParaRPr>
          </a:p>
          <a:p>
            <a:pPr algn="just">
              <a:lnSpc>
                <a:spcPct val="115000"/>
              </a:lnSpc>
              <a:spcAft>
                <a:spcPts val="300"/>
              </a:spcAft>
              <a:tabLst>
                <a:tab pos="-105410" algn="l"/>
                <a:tab pos="2345055" algn="l"/>
              </a:tabLst>
            </a:pPr>
            <a:r>
              <a:rPr lang="ar-SA" sz="2400" b="1" dirty="0">
                <a:latin typeface="Simplified Arabic"/>
                <a:ea typeface="Times New Roman"/>
                <a:cs typeface="AL-Mohanad"/>
              </a:rPr>
              <a:t>يؤكد </a:t>
            </a:r>
            <a:r>
              <a:rPr lang="ar-SA" sz="2400" b="1" dirty="0" err="1">
                <a:latin typeface="Simplified Arabic"/>
                <a:ea typeface="Times New Roman"/>
                <a:cs typeface="AL-Mohanad"/>
              </a:rPr>
              <a:t>جثري</a:t>
            </a:r>
            <a:r>
              <a:rPr lang="ar-SA" sz="2400" b="1" dirty="0">
                <a:latin typeface="Simplified Arabic"/>
                <a:ea typeface="Times New Roman"/>
                <a:cs typeface="AL-Mohanad"/>
              </a:rPr>
              <a:t> بأن كل حركة هي مثير لجهاز الاستقبال في العضلات والأوتار والمفاصل وكذلك كمثير للمنبهات الخارجية من خلال نتائجها، ويساعد هذا المفهوم في فهم سلسلة الحركات المتكاملة المعقدة.</a:t>
            </a:r>
            <a:endParaRPr lang="en-US" sz="2400" dirty="0">
              <a:ea typeface="Calibri"/>
              <a:cs typeface="Arial"/>
            </a:endParaRPr>
          </a:p>
        </p:txBody>
      </p:sp>
    </p:spTree>
    <p:extLst>
      <p:ext uri="{BB962C8B-B14F-4D97-AF65-F5344CB8AC3E}">
        <p14:creationId xmlns:p14="http://schemas.microsoft.com/office/powerpoint/2010/main" val="1018754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4182" y="260648"/>
            <a:ext cx="8712968" cy="5800049"/>
          </a:xfrm>
          <a:prstGeom prst="rect">
            <a:avLst/>
          </a:prstGeom>
        </p:spPr>
        <p:txBody>
          <a:bodyPr wrap="square">
            <a:spAutoFit/>
          </a:bodyPr>
          <a:lstStyle/>
          <a:p>
            <a:pPr algn="just">
              <a:lnSpc>
                <a:spcPct val="115000"/>
              </a:lnSpc>
              <a:spcAft>
                <a:spcPts val="300"/>
              </a:spcAft>
              <a:tabLst>
                <a:tab pos="-105410" algn="l"/>
                <a:tab pos="2345055" algn="l"/>
              </a:tabLst>
            </a:pPr>
            <a:r>
              <a:rPr lang="ar-SA" sz="3600" b="1" dirty="0">
                <a:solidFill>
                  <a:srgbClr val="FF0000"/>
                </a:solidFill>
                <a:latin typeface="Simplified Arabic"/>
                <a:ea typeface="Times New Roman"/>
                <a:cs typeface="AL-Mohanad"/>
              </a:rPr>
              <a:t>الافتراضات الرئيسية حول التعلم : </a:t>
            </a:r>
            <a:endParaRPr lang="en-US" sz="3600" dirty="0">
              <a:solidFill>
                <a:srgbClr val="FF0000"/>
              </a:solidFill>
              <a:ea typeface="Calibri"/>
              <a:cs typeface="Arial"/>
            </a:endParaRPr>
          </a:p>
          <a:p>
            <a:pPr algn="just">
              <a:lnSpc>
                <a:spcPct val="115000"/>
              </a:lnSpc>
              <a:spcAft>
                <a:spcPts val="300"/>
              </a:spcAft>
              <a:tabLst>
                <a:tab pos="-105410" algn="l"/>
                <a:tab pos="2345055" algn="l"/>
              </a:tabLst>
            </a:pPr>
            <a:r>
              <a:rPr lang="ar-SA" sz="2800" b="1" dirty="0">
                <a:latin typeface="Simplified Arabic"/>
                <a:ea typeface="Times New Roman"/>
                <a:cs typeface="AL-Mohanad"/>
              </a:rPr>
              <a:t>لقد وضح </a:t>
            </a:r>
            <a:r>
              <a:rPr lang="ar-SA" sz="2800" b="1" dirty="0" err="1">
                <a:latin typeface="Simplified Arabic"/>
                <a:ea typeface="Times New Roman"/>
                <a:cs typeface="AL-Mohanad"/>
              </a:rPr>
              <a:t>جثري</a:t>
            </a:r>
            <a:r>
              <a:rPr lang="ar-SA" sz="2800" b="1" dirty="0">
                <a:latin typeface="Simplified Arabic"/>
                <a:ea typeface="Times New Roman"/>
                <a:cs typeface="AL-Mohanad"/>
              </a:rPr>
              <a:t> عدداً من الافتراضات حول موضع التعلم ومثل هذه الافتراضات تشكل الملامح الرئيسية المميزة لنظريته في التعلم ، وفيما يلي عرض لهه الافتراضات :</a:t>
            </a:r>
            <a:endParaRPr lang="en-US" sz="2800" dirty="0">
              <a:ea typeface="Calibri"/>
              <a:cs typeface="Arial"/>
            </a:endParaRPr>
          </a:p>
          <a:p>
            <a:pPr algn="just">
              <a:lnSpc>
                <a:spcPct val="115000"/>
              </a:lnSpc>
              <a:spcAft>
                <a:spcPts val="300"/>
              </a:spcAft>
              <a:tabLst>
                <a:tab pos="-105410" algn="l"/>
                <a:tab pos="2345055" algn="l"/>
              </a:tabLst>
            </a:pPr>
            <a:r>
              <a:rPr lang="ar-SA" sz="2800" b="1" u="sng" dirty="0">
                <a:solidFill>
                  <a:srgbClr val="CC0099"/>
                </a:solidFill>
                <a:latin typeface="Simplified Arabic"/>
                <a:ea typeface="Times New Roman"/>
                <a:cs typeface="AL-Mohanad"/>
              </a:rPr>
              <a:t>أولاً : يحدث التعلم من خلال الاقتران : </a:t>
            </a:r>
            <a:endParaRPr lang="en-US" sz="2800" dirty="0">
              <a:ea typeface="Calibri"/>
              <a:cs typeface="Arial"/>
            </a:endParaRPr>
          </a:p>
          <a:p>
            <a:pPr lvl="0" algn="just">
              <a:lnSpc>
                <a:spcPct val="115000"/>
              </a:lnSpc>
              <a:spcAft>
                <a:spcPts val="300"/>
              </a:spcAft>
              <a:tabLst>
                <a:tab pos="-105410" algn="l"/>
                <a:tab pos="254635" algn="l"/>
                <a:tab pos="2345055" algn="l"/>
              </a:tabLst>
            </a:pPr>
            <a:r>
              <a:rPr lang="ar-IQ" sz="2800" b="1" dirty="0" smtClean="0">
                <a:latin typeface="Simplified Arabic"/>
                <a:ea typeface="Times New Roman"/>
                <a:cs typeface="AL-Mohanad"/>
              </a:rPr>
              <a:t>- </a:t>
            </a:r>
            <a:r>
              <a:rPr lang="ar-SA" sz="2800" b="1" dirty="0" smtClean="0">
                <a:latin typeface="Simplified Arabic"/>
                <a:ea typeface="Times New Roman"/>
                <a:cs typeface="AL-Mohanad"/>
              </a:rPr>
              <a:t>يرى </a:t>
            </a:r>
            <a:r>
              <a:rPr lang="ar-SA" sz="2800" b="1" dirty="0" err="1">
                <a:latin typeface="Simplified Arabic"/>
                <a:ea typeface="Times New Roman"/>
                <a:cs typeface="AL-Mohanad"/>
              </a:rPr>
              <a:t>جثري</a:t>
            </a:r>
            <a:r>
              <a:rPr lang="ar-SA" sz="2800" b="1" dirty="0">
                <a:latin typeface="Simplified Arabic"/>
                <a:ea typeface="Times New Roman"/>
                <a:cs typeface="AL-Mohanad"/>
              </a:rPr>
              <a:t> أن التعلم هو بمثابة عملية تشكيل ارتباطات بين مثيرات واستجابات ، وأن مثل هذه الارتباطات تتوقف على عامل الاقتران الزمني ، بحيث يرى أن الاستجابة التي تصاحب مجموعة مثيرات من شأنها أن تحدث مرة أخرى كنتيجة لحدوث مثل هذه المثيرات ، فحسب وجهة نظره فإن تزامن حدوث المثير والاستجابة معاً كاف لتكوين الارتباط بينهما بحيث تنزع هذه الاستجابة للظهور مرة أخـرى حال وجود ذلك المثير . </a:t>
            </a:r>
            <a:endParaRPr lang="en-US" sz="2800" dirty="0">
              <a:ea typeface="Calibri"/>
              <a:cs typeface="Arial"/>
            </a:endParaRPr>
          </a:p>
        </p:txBody>
      </p:sp>
    </p:spTree>
    <p:extLst>
      <p:ext uri="{BB962C8B-B14F-4D97-AF65-F5344CB8AC3E}">
        <p14:creationId xmlns:p14="http://schemas.microsoft.com/office/powerpoint/2010/main" val="4275912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16632"/>
            <a:ext cx="8712968" cy="6494085"/>
          </a:xfrm>
          <a:prstGeom prst="rect">
            <a:avLst/>
          </a:prstGeom>
        </p:spPr>
        <p:txBody>
          <a:bodyPr wrap="square">
            <a:spAutoFit/>
          </a:bodyPr>
          <a:lstStyle/>
          <a:p>
            <a:r>
              <a:rPr lang="ar-IQ" sz="3200" b="1" dirty="0" smtClean="0">
                <a:latin typeface="Simplified Arabic"/>
                <a:ea typeface="Times New Roman"/>
                <a:cs typeface="AL-Mohanad"/>
              </a:rPr>
              <a:t>- </a:t>
            </a:r>
            <a:r>
              <a:rPr lang="ar-SA" sz="3200" b="1" dirty="0" smtClean="0">
                <a:latin typeface="Simplified Arabic"/>
                <a:ea typeface="Times New Roman"/>
                <a:cs typeface="AL-Mohanad"/>
              </a:rPr>
              <a:t>استعاض </a:t>
            </a:r>
            <a:r>
              <a:rPr lang="ar-SA" sz="3200" b="1" dirty="0" err="1">
                <a:latin typeface="Simplified Arabic"/>
                <a:ea typeface="Times New Roman"/>
                <a:cs typeface="AL-Mohanad"/>
              </a:rPr>
              <a:t>جثري</a:t>
            </a:r>
            <a:r>
              <a:rPr lang="ar-SA" sz="3200" b="1" dirty="0">
                <a:latin typeface="Simplified Arabic"/>
                <a:ea typeface="Times New Roman"/>
                <a:cs typeface="AL-Mohanad"/>
              </a:rPr>
              <a:t> عن مفهوم الاستجابة بمفهوم الحركة على اعتبار أن الحركة لها القدرة على التنظيم الذاتي كونها تنبع عن الكائن ككل فهو ينطلق من الافتراض الرئيسي التالي " أن مجموعة المثيرات التي تصاحب حركة ما تميل عند حدوثها إلى ان تستتبعها تلك الحركة "، فإن الاستجابة ( الحركة ) تكتسب قوة ارتباطها بالمثير وتصبح حركة مباشرة له ، خلافاً لنظرية الاشراط الكلاسيكي التي تفترض ضرورة  تكرار الاقتران بين مثير شرطي ومثير غير شرطي لعدد من المرات حتى يصبح المثير الشرطي قادراً على استجرار الاستجابة التي يحدثها المثير غير الشرطي ، فإننا نجد </a:t>
            </a:r>
            <a:r>
              <a:rPr lang="ar-SA" sz="3200" b="1" dirty="0" err="1">
                <a:latin typeface="Simplified Arabic"/>
                <a:ea typeface="Times New Roman"/>
                <a:cs typeface="AL-Mohanad"/>
              </a:rPr>
              <a:t>جثري</a:t>
            </a:r>
            <a:r>
              <a:rPr lang="ar-SA" sz="3200" b="1" dirty="0">
                <a:latin typeface="Simplified Arabic"/>
                <a:ea typeface="Times New Roman"/>
                <a:cs typeface="AL-Mohanad"/>
              </a:rPr>
              <a:t> يؤكد أن الاقتران بين مثير واستجابة يكفي حدوثه لمره واحدة بصرف النظر عن وجود مثير غير شرطي أو عدم ذلك , وهكذا فإننا نجد أن الاقتران بين المثير والاستجابة هو المحور الاساسي لنظرية </a:t>
            </a:r>
            <a:r>
              <a:rPr lang="ar-SA" sz="3200" b="1" dirty="0" err="1">
                <a:latin typeface="Simplified Arabic"/>
                <a:ea typeface="Times New Roman"/>
                <a:cs typeface="AL-Mohanad"/>
              </a:rPr>
              <a:t>جثري</a:t>
            </a:r>
            <a:r>
              <a:rPr lang="ar-SA" sz="3200" b="1" dirty="0">
                <a:latin typeface="Simplified Arabic"/>
                <a:ea typeface="Times New Roman"/>
                <a:cs typeface="AL-Mohanad"/>
              </a:rPr>
              <a:t> .</a:t>
            </a:r>
            <a:endParaRPr lang="en-US" sz="3200" dirty="0"/>
          </a:p>
        </p:txBody>
      </p:sp>
    </p:spTree>
    <p:extLst>
      <p:ext uri="{BB962C8B-B14F-4D97-AF65-F5344CB8AC3E}">
        <p14:creationId xmlns:p14="http://schemas.microsoft.com/office/powerpoint/2010/main" val="22207158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03557"/>
            <a:ext cx="8784976" cy="5909310"/>
          </a:xfrm>
          <a:prstGeom prst="rect">
            <a:avLst/>
          </a:prstGeom>
        </p:spPr>
        <p:txBody>
          <a:bodyPr wrap="square">
            <a:spAutoFit/>
          </a:bodyPr>
          <a:lstStyle/>
          <a:p>
            <a:pPr>
              <a:lnSpc>
                <a:spcPct val="115000"/>
              </a:lnSpc>
              <a:spcAft>
                <a:spcPts val="300"/>
              </a:spcAft>
              <a:tabLst>
                <a:tab pos="-105410" algn="l"/>
                <a:tab pos="2345055" algn="l"/>
              </a:tabLst>
            </a:pPr>
            <a:r>
              <a:rPr lang="ar-SA" sz="2800" b="1" u="sng" dirty="0">
                <a:solidFill>
                  <a:srgbClr val="FF0000"/>
                </a:solidFill>
                <a:latin typeface="Simplified Arabic"/>
                <a:ea typeface="Times New Roman"/>
                <a:cs typeface="AL-Mohanad"/>
              </a:rPr>
              <a:t>ما المقصود بمفهوم المثير عند </a:t>
            </a:r>
            <a:r>
              <a:rPr lang="ar-SA" sz="2800" b="1" u="sng" dirty="0" err="1">
                <a:solidFill>
                  <a:srgbClr val="FF0000"/>
                </a:solidFill>
                <a:latin typeface="Simplified Arabic"/>
                <a:ea typeface="Times New Roman"/>
                <a:cs typeface="AL-Mohanad"/>
              </a:rPr>
              <a:t>جثري</a:t>
            </a:r>
            <a:r>
              <a:rPr lang="ar-SA" sz="2800" b="1" u="sng" dirty="0">
                <a:solidFill>
                  <a:srgbClr val="FF0000"/>
                </a:solidFill>
                <a:latin typeface="Simplified Arabic"/>
                <a:ea typeface="Times New Roman"/>
                <a:cs typeface="AL-Mohanad"/>
              </a:rPr>
              <a:t>؟</a:t>
            </a:r>
            <a:endParaRPr lang="en-US" sz="2800" dirty="0">
              <a:solidFill>
                <a:srgbClr val="FF0000"/>
              </a:solidFill>
              <a:ea typeface="Calibri"/>
              <a:cs typeface="Arial"/>
            </a:endParaRPr>
          </a:p>
          <a:p>
            <a:pPr>
              <a:lnSpc>
                <a:spcPct val="115000"/>
              </a:lnSpc>
              <a:spcAft>
                <a:spcPts val="300"/>
              </a:spcAft>
              <a:tabLst>
                <a:tab pos="-105410" algn="l"/>
                <a:tab pos="2345055" algn="l"/>
              </a:tabLst>
            </a:pPr>
            <a:r>
              <a:rPr lang="ar-SA" sz="2400" b="1" dirty="0">
                <a:latin typeface="Simplified Arabic"/>
                <a:ea typeface="Times New Roman"/>
                <a:cs typeface="AL-Mohanad"/>
              </a:rPr>
              <a:t>يشير مفهوم المثير عند </a:t>
            </a:r>
            <a:r>
              <a:rPr lang="ar-SA" sz="2400" b="1" dirty="0" err="1">
                <a:latin typeface="Simplified Arabic"/>
                <a:ea typeface="Times New Roman"/>
                <a:cs typeface="AL-Mohanad"/>
              </a:rPr>
              <a:t>جثري</a:t>
            </a:r>
            <a:r>
              <a:rPr lang="ar-SA" sz="2400" b="1" dirty="0">
                <a:latin typeface="Simplified Arabic"/>
                <a:ea typeface="Times New Roman"/>
                <a:cs typeface="AL-Mohanad"/>
              </a:rPr>
              <a:t> إلى كافة أنواع التغيرات التي تحدث في العالم المادي المحسوس والتي من شأنها أن تحدث استجابات معينة لدى الكائن الحي ، فأي حدث في هذا العالم يثير الحواس لدى الكائن الحي هو بمثابة  مثير من شأنه أن يؤدي إلى استجابة ما لدى هذا الكائن . </a:t>
            </a:r>
            <a:endParaRPr lang="en-US" sz="2400" dirty="0">
              <a:ea typeface="Calibri"/>
              <a:cs typeface="Arial"/>
            </a:endParaRPr>
          </a:p>
          <a:p>
            <a:pPr marL="228600">
              <a:lnSpc>
                <a:spcPct val="115000"/>
              </a:lnSpc>
              <a:spcAft>
                <a:spcPts val="300"/>
              </a:spcAft>
              <a:tabLst>
                <a:tab pos="-105410" algn="l"/>
                <a:tab pos="2345055" algn="l"/>
              </a:tabLst>
            </a:pPr>
            <a:r>
              <a:rPr lang="ar-SA" sz="2800" b="1" u="sng" dirty="0">
                <a:solidFill>
                  <a:srgbClr val="FF0000"/>
                </a:solidFill>
                <a:latin typeface="Simplified Arabic"/>
                <a:ea typeface="Times New Roman"/>
                <a:cs typeface="AL-Mohanad"/>
              </a:rPr>
              <a:t>ما المقصود بالاستجابة عند </a:t>
            </a:r>
            <a:r>
              <a:rPr lang="ar-SA" sz="2800" b="1" u="sng" dirty="0" err="1">
                <a:solidFill>
                  <a:srgbClr val="FF0000"/>
                </a:solidFill>
                <a:latin typeface="Simplified Arabic"/>
                <a:ea typeface="Times New Roman"/>
                <a:cs typeface="AL-Mohanad"/>
              </a:rPr>
              <a:t>جثري</a:t>
            </a:r>
            <a:r>
              <a:rPr lang="ar-SA" sz="2800" b="1" u="sng" dirty="0">
                <a:solidFill>
                  <a:srgbClr val="FF0000"/>
                </a:solidFill>
                <a:latin typeface="Simplified Arabic"/>
                <a:ea typeface="Times New Roman"/>
                <a:cs typeface="AL-Mohanad"/>
              </a:rPr>
              <a:t> ؟</a:t>
            </a:r>
            <a:endParaRPr lang="en-US" sz="2800" dirty="0">
              <a:solidFill>
                <a:srgbClr val="FF0000"/>
              </a:solidFill>
              <a:ea typeface="Calibri"/>
              <a:cs typeface="Arial"/>
            </a:endParaRPr>
          </a:p>
          <a:p>
            <a:pPr>
              <a:lnSpc>
                <a:spcPct val="115000"/>
              </a:lnSpc>
              <a:spcAft>
                <a:spcPts val="300"/>
              </a:spcAft>
              <a:tabLst>
                <a:tab pos="-105410" algn="l"/>
                <a:tab pos="2345055" algn="l"/>
              </a:tabLst>
            </a:pPr>
            <a:r>
              <a:rPr lang="ar-SA" sz="2400" b="1" dirty="0">
                <a:latin typeface="Simplified Arabic"/>
                <a:ea typeface="Times New Roman"/>
                <a:cs typeface="AL-Mohanad"/>
              </a:rPr>
              <a:t>الاستجابة عند </a:t>
            </a:r>
            <a:r>
              <a:rPr lang="ar-SA" sz="2400" b="1" dirty="0" err="1">
                <a:latin typeface="Simplified Arabic"/>
                <a:ea typeface="Times New Roman"/>
                <a:cs typeface="AL-Mohanad"/>
              </a:rPr>
              <a:t>جثري</a:t>
            </a:r>
            <a:r>
              <a:rPr lang="ar-SA" sz="2400" b="1" dirty="0">
                <a:latin typeface="Simplified Arabic"/>
                <a:ea typeface="Times New Roman"/>
                <a:cs typeface="AL-Mohanad"/>
              </a:rPr>
              <a:t> فيه تتمثل في نوعين من السلوك وهما : </a:t>
            </a:r>
            <a:endParaRPr lang="en-US" sz="2400" dirty="0">
              <a:ea typeface="Calibri"/>
              <a:cs typeface="Arial"/>
            </a:endParaRPr>
          </a:p>
          <a:p>
            <a:pPr>
              <a:lnSpc>
                <a:spcPct val="115000"/>
              </a:lnSpc>
              <a:spcAft>
                <a:spcPts val="300"/>
              </a:spcAft>
              <a:tabLst>
                <a:tab pos="-105410" algn="l"/>
                <a:tab pos="2345055" algn="l"/>
              </a:tabLst>
            </a:pPr>
            <a:r>
              <a:rPr lang="ar-SA" sz="2400" b="1" dirty="0">
                <a:latin typeface="Simplified Arabic"/>
                <a:ea typeface="Times New Roman"/>
                <a:cs typeface="AL-Mohanad"/>
              </a:rPr>
              <a:t>1- فئة السلوكيات المعقدة التي تتألف من مجموعة استجابات ، وفئة الحركات العضلية المنفردة التي تؤلف في مجموعها فعلاً أو نشاطاً معين . لذلك أكد على الحركات العضلية المفردة لأن الكائن بحضور مثير معين يتعلم أي الحركات التي يجيد تنفيذها ، وما السلوك عنده الا مجموعة من الحركات العضلية يتم تنفيذها في تسلسل معين بناء على العديد من الارتباطات بين هذه الحركات والمثيرات البيئة فعندما يقوم الانسان بسلوك ما فإنما يقوم بمجموعة من الحركات العضلية التي تشكل في مجموعها ذلك السلوك . </a:t>
            </a:r>
            <a:endParaRPr lang="en-US" sz="2400" dirty="0">
              <a:ea typeface="Calibri"/>
              <a:cs typeface="Arial"/>
            </a:endParaRPr>
          </a:p>
        </p:txBody>
      </p:sp>
    </p:spTree>
    <p:extLst>
      <p:ext uri="{BB962C8B-B14F-4D97-AF65-F5344CB8AC3E}">
        <p14:creationId xmlns:p14="http://schemas.microsoft.com/office/powerpoint/2010/main" val="1350929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980728"/>
            <a:ext cx="8208912"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290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55387"/>
            <a:ext cx="8928992" cy="6579173"/>
          </a:xfrm>
          <a:prstGeom prst="rect">
            <a:avLst/>
          </a:prstGeom>
        </p:spPr>
        <p:txBody>
          <a:bodyPr wrap="square">
            <a:spAutoFit/>
          </a:bodyPr>
          <a:lstStyle/>
          <a:p>
            <a:pPr>
              <a:lnSpc>
                <a:spcPct val="115000"/>
              </a:lnSpc>
              <a:spcAft>
                <a:spcPts val="300"/>
              </a:spcAft>
              <a:tabLst>
                <a:tab pos="-105410" algn="l"/>
                <a:tab pos="2345055" algn="l"/>
              </a:tabLst>
            </a:pPr>
            <a:r>
              <a:rPr lang="ar-SA" b="1" dirty="0">
                <a:latin typeface="Simplified Arabic"/>
                <a:ea typeface="Times New Roman"/>
                <a:cs typeface="AL-Mohanad"/>
              </a:rPr>
              <a:t> </a:t>
            </a:r>
            <a:r>
              <a:rPr lang="ar-IQ" sz="2400" dirty="0" smtClean="0">
                <a:ea typeface="Times New Roman"/>
                <a:cs typeface="Arial"/>
              </a:rPr>
              <a:t>2</a:t>
            </a:r>
            <a:r>
              <a:rPr lang="ar-SA" sz="2800" b="1" dirty="0" smtClean="0">
                <a:latin typeface="Simplified Arabic"/>
                <a:ea typeface="Times New Roman"/>
                <a:cs typeface="AL-Mohanad"/>
              </a:rPr>
              <a:t>- </a:t>
            </a:r>
            <a:r>
              <a:rPr lang="ar-SA" sz="2800" b="1" dirty="0">
                <a:latin typeface="Simplified Arabic"/>
                <a:ea typeface="Times New Roman"/>
                <a:cs typeface="AL-Mohanad"/>
              </a:rPr>
              <a:t>الحركات العضلية تشكل مصدراً لحدوث مثيرات أخرى جديدة بالإضافة للمثيرات البيئة الخارجية ، لأن الحركات التي تقوم بها العضوية قد تشكل بحد ذاتها مصدراً لحدوث مثيرات جديدة ، وهذا من شانه أن يؤدي إلى حدوث ارتباطات جديدة بين هذه المثيرات وحركات أخرى جديدة ، وذلك لأن كل حركة تحدد الحركة التي تليها في السلسلة الحركية السلوكية .</a:t>
            </a:r>
            <a:endParaRPr lang="en-US" sz="2800" dirty="0">
              <a:ea typeface="Calibri"/>
              <a:cs typeface="Arial"/>
            </a:endParaRPr>
          </a:p>
          <a:p>
            <a:pPr>
              <a:lnSpc>
                <a:spcPct val="115000"/>
              </a:lnSpc>
              <a:spcAft>
                <a:spcPts val="300"/>
              </a:spcAft>
              <a:tabLst>
                <a:tab pos="-105410" algn="l"/>
                <a:tab pos="2345055" algn="l"/>
              </a:tabLst>
            </a:pPr>
            <a:r>
              <a:rPr lang="ar-IQ" sz="2800" b="1" dirty="0" smtClean="0">
                <a:latin typeface="Simplified Arabic"/>
                <a:ea typeface="Times New Roman"/>
                <a:cs typeface="AL-Mohanad"/>
              </a:rPr>
              <a:t>- </a:t>
            </a:r>
            <a:r>
              <a:rPr lang="ar-SA" sz="2800" b="1" dirty="0" smtClean="0">
                <a:latin typeface="Simplified Arabic"/>
                <a:ea typeface="Times New Roman"/>
                <a:cs typeface="AL-Mohanad"/>
              </a:rPr>
              <a:t>إذا </a:t>
            </a:r>
            <a:r>
              <a:rPr lang="ar-SA" sz="2800" b="1" dirty="0">
                <a:latin typeface="Simplified Arabic"/>
                <a:ea typeface="Times New Roman"/>
                <a:cs typeface="AL-Mohanad"/>
              </a:rPr>
              <a:t>كان </a:t>
            </a:r>
            <a:r>
              <a:rPr lang="ar-SA" sz="2800" b="1" dirty="0" err="1">
                <a:latin typeface="Simplified Arabic"/>
                <a:ea typeface="Times New Roman"/>
                <a:cs typeface="AL-Mohanad"/>
              </a:rPr>
              <a:t>جثري</a:t>
            </a:r>
            <a:r>
              <a:rPr lang="ar-SA" sz="2800" b="1" dirty="0">
                <a:latin typeface="Simplified Arabic"/>
                <a:ea typeface="Times New Roman"/>
                <a:cs typeface="AL-Mohanad"/>
              </a:rPr>
              <a:t> يعتبر الارتباط الحادث بين المثير والاستجابة ولو مرة واحده كافيا لتعلمها ،فكيف يفسر أهمية التكرار في بعض مواقف التعلم، كيف يفسر تعلمنا مثلاً لمهارة ركوب الدراجة أو السباحة؟؟</a:t>
            </a:r>
            <a:endParaRPr lang="en-US" sz="2800" dirty="0">
              <a:ea typeface="Calibri"/>
              <a:cs typeface="Arial"/>
            </a:endParaRPr>
          </a:p>
          <a:p>
            <a:pPr algn="just">
              <a:lnSpc>
                <a:spcPct val="115000"/>
              </a:lnSpc>
              <a:spcAft>
                <a:spcPts val="300"/>
              </a:spcAft>
              <a:tabLst>
                <a:tab pos="-105410" algn="l"/>
                <a:tab pos="2345055" algn="l"/>
              </a:tabLst>
            </a:pPr>
            <a:r>
              <a:rPr lang="ar-IQ" sz="2800" b="1" dirty="0" smtClean="0">
                <a:latin typeface="Simplified Arabic"/>
                <a:ea typeface="Times New Roman"/>
                <a:cs typeface="AL-Mohanad"/>
              </a:rPr>
              <a:t>- </a:t>
            </a:r>
            <a:r>
              <a:rPr lang="ar-SA" sz="2800" b="1" dirty="0" smtClean="0">
                <a:latin typeface="Simplified Arabic"/>
                <a:ea typeface="Times New Roman"/>
                <a:cs typeface="AL-Mohanad"/>
              </a:rPr>
              <a:t>يرد </a:t>
            </a:r>
            <a:r>
              <a:rPr lang="ar-SA" sz="2800" b="1" dirty="0" err="1">
                <a:latin typeface="Simplified Arabic"/>
                <a:ea typeface="Times New Roman"/>
                <a:cs typeface="AL-Mohanad"/>
              </a:rPr>
              <a:t>جثري</a:t>
            </a:r>
            <a:r>
              <a:rPr lang="ar-SA" sz="2800" b="1" dirty="0">
                <a:latin typeface="Simplified Arabic"/>
                <a:ea typeface="Times New Roman"/>
                <a:cs typeface="AL-Mohanad"/>
              </a:rPr>
              <a:t> على ذلك فهو يفرق بين نوعين من السلوك : السلوك الذي يتمثل في حركة نوعية محددة كرفع اليد مثلا ،والسلوك الذي يتمثل في الفعل الكامل كمهارة السباحة أو قيادة السيارة ومبدأ </a:t>
            </a:r>
            <a:r>
              <a:rPr lang="ar-SA" sz="2800" b="1" dirty="0" err="1">
                <a:latin typeface="Simplified Arabic"/>
                <a:ea typeface="Times New Roman"/>
                <a:cs typeface="AL-Mohanad"/>
              </a:rPr>
              <a:t>جثري</a:t>
            </a:r>
            <a:r>
              <a:rPr lang="ar-SA" sz="2800" b="1" dirty="0">
                <a:latin typeface="Simplified Arabic"/>
                <a:ea typeface="Times New Roman"/>
                <a:cs typeface="AL-Mohanad"/>
              </a:rPr>
              <a:t> ينطبق على تعلم الحركات النوعية المحددة التي يمكن أن يشترط بمثير معين ويتم تعلمها في موقف واحد . </a:t>
            </a:r>
            <a:endParaRPr lang="en-US" sz="2800" dirty="0">
              <a:ea typeface="Calibri"/>
              <a:cs typeface="Arial"/>
            </a:endParaRPr>
          </a:p>
        </p:txBody>
      </p:sp>
    </p:spTree>
    <p:extLst>
      <p:ext uri="{BB962C8B-B14F-4D97-AF65-F5344CB8AC3E}">
        <p14:creationId xmlns:p14="http://schemas.microsoft.com/office/powerpoint/2010/main" val="192213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340768"/>
            <a:ext cx="8640960" cy="3873946"/>
          </a:xfrm>
          <a:prstGeom prst="rect">
            <a:avLst/>
          </a:prstGeom>
        </p:spPr>
        <p:txBody>
          <a:bodyPr wrap="square">
            <a:spAutoFit/>
          </a:bodyPr>
          <a:lstStyle/>
          <a:p>
            <a:pPr algn="just">
              <a:lnSpc>
                <a:spcPct val="115000"/>
              </a:lnSpc>
              <a:spcAft>
                <a:spcPts val="300"/>
              </a:spcAft>
              <a:tabLst>
                <a:tab pos="-105410" algn="l"/>
                <a:tab pos="2345055" algn="l"/>
              </a:tabLst>
            </a:pPr>
            <a:r>
              <a:rPr lang="ar-IQ" sz="3600" b="1" dirty="0" smtClean="0">
                <a:latin typeface="Simplified Arabic"/>
                <a:ea typeface="Times New Roman"/>
                <a:cs typeface="AL-Mohanad"/>
              </a:rPr>
              <a:t>- </a:t>
            </a:r>
            <a:r>
              <a:rPr lang="ar-SA" sz="3600" b="1" dirty="0" smtClean="0">
                <a:latin typeface="Simplified Arabic"/>
                <a:ea typeface="Times New Roman"/>
                <a:cs typeface="AL-Mohanad"/>
              </a:rPr>
              <a:t>ميز </a:t>
            </a:r>
            <a:r>
              <a:rPr lang="ar-SA" sz="3600" b="1" dirty="0" err="1">
                <a:latin typeface="Simplified Arabic"/>
                <a:ea typeface="Times New Roman"/>
                <a:cs typeface="AL-Mohanad"/>
              </a:rPr>
              <a:t>جثري</a:t>
            </a:r>
            <a:r>
              <a:rPr lang="ar-SA" sz="3600" b="1" dirty="0">
                <a:latin typeface="Simplified Arabic"/>
                <a:ea typeface="Times New Roman"/>
                <a:cs typeface="AL-Mohanad"/>
              </a:rPr>
              <a:t> بين الحركات والأفعال , فالحركات تقلصات عضلية والأفعال مزيج من الحركات, مثال على الأفعال/ رسم صورة، قراءة كتاب وتتضمن مهارات مثل تعلم الطباعة ومع أن كل حركة ضرورية لتعلم مهارة ما فإن الزمن والتدريب ضروريان لتعلم كل الارتباطات المتعلقة بالمهارة .</a:t>
            </a:r>
            <a:endParaRPr lang="en-US" sz="3600" dirty="0">
              <a:ea typeface="Calibri"/>
              <a:cs typeface="Arial"/>
            </a:endParaRPr>
          </a:p>
        </p:txBody>
      </p:sp>
    </p:spTree>
    <p:extLst>
      <p:ext uri="{BB962C8B-B14F-4D97-AF65-F5344CB8AC3E}">
        <p14:creationId xmlns:p14="http://schemas.microsoft.com/office/powerpoint/2010/main" val="996639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764704"/>
            <a:ext cx="8892480" cy="4585871"/>
          </a:xfrm>
          <a:prstGeom prst="rect">
            <a:avLst/>
          </a:prstGeom>
        </p:spPr>
        <p:style>
          <a:lnRef idx="0">
            <a:scrgbClr r="0" g="0" b="0"/>
          </a:lnRef>
          <a:fillRef idx="1003">
            <a:schemeClr val="lt2"/>
          </a:fillRef>
          <a:effectRef idx="0">
            <a:scrgbClr r="0" g="0" b="0"/>
          </a:effectRef>
          <a:fontRef idx="major"/>
        </p:style>
        <p:txBody>
          <a:bodyPr wrap="square">
            <a:spAutoFit/>
          </a:bodyPr>
          <a:lstStyle/>
          <a:p>
            <a:r>
              <a:rPr lang="ar-IQ" sz="4000" b="1" dirty="0">
                <a:solidFill>
                  <a:srgbClr val="FF0000"/>
                </a:solidFill>
                <a:latin typeface="Noto Sans Kufi Arabic"/>
              </a:rPr>
              <a:t>إدوين </a:t>
            </a:r>
            <a:r>
              <a:rPr lang="ar-IQ" sz="4000" b="1" dirty="0" err="1" smtClean="0">
                <a:solidFill>
                  <a:srgbClr val="FF0000"/>
                </a:solidFill>
                <a:latin typeface="Noto Sans Kufi Arabic"/>
              </a:rPr>
              <a:t>جوثري</a:t>
            </a:r>
            <a:r>
              <a:rPr lang="ar-IQ" sz="4000" b="1" dirty="0" smtClean="0">
                <a:solidFill>
                  <a:srgbClr val="FF0000"/>
                </a:solidFill>
                <a:latin typeface="Noto Sans Kufi Arabic"/>
              </a:rPr>
              <a:t>:</a:t>
            </a:r>
          </a:p>
          <a:p>
            <a:r>
              <a:rPr lang="ar-IQ" sz="3600" dirty="0" smtClean="0">
                <a:solidFill>
                  <a:srgbClr val="2C2F34"/>
                </a:solidFill>
                <a:latin typeface="Noto Sans Kufi Arabic"/>
              </a:rPr>
              <a:t> </a:t>
            </a:r>
            <a:r>
              <a:rPr lang="ar-IQ" sz="3600" b="1" dirty="0">
                <a:solidFill>
                  <a:srgbClr val="2C2F34"/>
                </a:solidFill>
                <a:latin typeface="Noto Sans Kufi Arabic"/>
              </a:rPr>
              <a:t>من مواليد 9 يناير 1886 في لينكولن نبراسكا، كان أحد خمسة أطفال، وكانت والدته معلمة في المدرسة، وكان والده مدير متجر، وحصل على </a:t>
            </a:r>
            <a:r>
              <a:rPr lang="ar-IQ" sz="3600" b="1" dirty="0">
                <a:solidFill>
                  <a:srgbClr val="FF0000"/>
                </a:solidFill>
                <a:latin typeface="Noto Sans Kufi Arabic"/>
                <a:hlinkClick r:id="rId2"/>
              </a:rPr>
              <a:t>شهادة البكالوريوس والماجستير</a:t>
            </a:r>
            <a:r>
              <a:rPr lang="ar-IQ" sz="3600" b="1" dirty="0">
                <a:solidFill>
                  <a:srgbClr val="2C2F34"/>
                </a:solidFill>
                <a:latin typeface="Noto Sans Kufi Arabic"/>
              </a:rPr>
              <a:t> من جامعة نبراسكا، ومتخصص في الرياضيات والفلسفة وعلم النفس، والتحق ب </a:t>
            </a:r>
            <a:r>
              <a:rPr lang="ar-IQ" sz="3600" b="1" dirty="0">
                <a:solidFill>
                  <a:srgbClr val="2080C7"/>
                </a:solidFill>
                <a:latin typeface="Noto Sans Kufi Arabic"/>
                <a:hlinkClick r:id="rId3"/>
              </a:rPr>
              <a:t>جامعة بنسلفانيا</a:t>
            </a:r>
            <a:r>
              <a:rPr lang="ar-IQ" sz="3600" b="1" dirty="0">
                <a:solidFill>
                  <a:srgbClr val="2C2F34"/>
                </a:solidFill>
                <a:latin typeface="Noto Sans Kufi Arabic"/>
              </a:rPr>
              <a:t> كزميل لهاريسون وحصل على الدكتوراه في عام 1912، ويعكس تدريبه التعليمي وخلفيته الإطار المرجعي التحليلي في كتاباته </a:t>
            </a:r>
            <a:r>
              <a:rPr lang="ar-IQ" sz="3600" b="1" dirty="0" smtClean="0">
                <a:solidFill>
                  <a:srgbClr val="2C2F34"/>
                </a:solidFill>
                <a:latin typeface="Noto Sans Kufi Arabic"/>
              </a:rPr>
              <a:t>النفسية.</a:t>
            </a:r>
            <a:endParaRPr lang="en-US" sz="3600" b="1" dirty="0"/>
          </a:p>
        </p:txBody>
      </p:sp>
    </p:spTree>
    <p:extLst>
      <p:ext uri="{BB962C8B-B14F-4D97-AF65-F5344CB8AC3E}">
        <p14:creationId xmlns:p14="http://schemas.microsoft.com/office/powerpoint/2010/main" val="2541897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16632"/>
            <a:ext cx="8496944" cy="6360203"/>
          </a:xfrm>
          <a:prstGeom prst="rect">
            <a:avLst/>
          </a:prstGeom>
        </p:spPr>
        <p:txBody>
          <a:bodyPr wrap="square">
            <a:spAutoFit/>
          </a:bodyPr>
          <a:lstStyle/>
          <a:p>
            <a:pPr>
              <a:lnSpc>
                <a:spcPct val="115000"/>
              </a:lnSpc>
              <a:spcAft>
                <a:spcPts val="300"/>
              </a:spcAft>
              <a:tabLst>
                <a:tab pos="-105410" algn="l"/>
                <a:tab pos="2345055" algn="l"/>
              </a:tabLst>
            </a:pPr>
            <a:r>
              <a:rPr lang="ar-SA" sz="3600" b="1" u="sng" dirty="0">
                <a:solidFill>
                  <a:srgbClr val="FF0000"/>
                </a:solidFill>
                <a:latin typeface="Simplified Arabic"/>
                <a:ea typeface="Times New Roman"/>
                <a:cs typeface="AL-Mohanad"/>
              </a:rPr>
              <a:t>ثانياً : ينطوي التعلم على تعلم الكل أو لا شيء على الإطلاق :</a:t>
            </a:r>
            <a:endParaRPr lang="en-US" sz="3600" dirty="0">
              <a:solidFill>
                <a:srgbClr val="FF0000"/>
              </a:solidFill>
              <a:ea typeface="Calibri"/>
              <a:cs typeface="Arial"/>
            </a:endParaRPr>
          </a:p>
          <a:p>
            <a:pPr algn="just">
              <a:lnSpc>
                <a:spcPct val="115000"/>
              </a:lnSpc>
              <a:spcAft>
                <a:spcPts val="300"/>
              </a:spcAft>
              <a:tabLst>
                <a:tab pos="-105410" algn="l"/>
                <a:tab pos="2345055" algn="l"/>
              </a:tabLst>
            </a:pPr>
            <a:r>
              <a:rPr lang="ar-SA" sz="2800" b="1" dirty="0">
                <a:latin typeface="Simplified Arabic"/>
                <a:ea typeface="Times New Roman"/>
                <a:cs typeface="AL-Mohanad"/>
              </a:rPr>
              <a:t>يرفض </a:t>
            </a:r>
            <a:r>
              <a:rPr lang="ar-SA" sz="2800" b="1" dirty="0" err="1">
                <a:latin typeface="Simplified Arabic"/>
                <a:ea typeface="Times New Roman"/>
                <a:cs typeface="AL-Mohanad"/>
              </a:rPr>
              <a:t>جثري</a:t>
            </a:r>
            <a:r>
              <a:rPr lang="ar-SA" sz="2800" b="1" dirty="0">
                <a:latin typeface="Simplified Arabic"/>
                <a:ea typeface="Times New Roman"/>
                <a:cs typeface="AL-Mohanad"/>
              </a:rPr>
              <a:t> بشدة فكرة التعلم والاتقان في السلوك من خلال المحاولة والخطأ أو من خلال المران والممارسة ، فهو يرى أن ليس هناك تعلم يحدث على نحو تدريجي مدعماً بالتعزيز كما هو الحال في نظريات </a:t>
            </a:r>
            <a:r>
              <a:rPr lang="ar-SA" sz="2800" b="1" dirty="0" err="1">
                <a:latin typeface="Simplified Arabic"/>
                <a:ea typeface="Times New Roman"/>
                <a:cs typeface="AL-Mohanad"/>
              </a:rPr>
              <a:t>ثورنديك</a:t>
            </a:r>
            <a:r>
              <a:rPr lang="ar-SA" sz="2800" b="1" dirty="0">
                <a:latin typeface="Simplified Arabic"/>
                <a:ea typeface="Times New Roman"/>
                <a:cs typeface="AL-Mohanad"/>
              </a:rPr>
              <a:t> </a:t>
            </a:r>
            <a:r>
              <a:rPr lang="ar-SA" sz="2800" b="1" dirty="0" err="1">
                <a:latin typeface="Simplified Arabic"/>
                <a:ea typeface="Times New Roman"/>
                <a:cs typeface="AL-Mohanad"/>
              </a:rPr>
              <a:t>وسكنر</a:t>
            </a:r>
            <a:r>
              <a:rPr lang="ar-SA" sz="2800" b="1" dirty="0">
                <a:latin typeface="Simplified Arabic"/>
                <a:ea typeface="Times New Roman"/>
                <a:cs typeface="AL-Mohanad"/>
              </a:rPr>
              <a:t> وهل ، فالتعلم يحدث دفعة واحدة أو لا يحدث ابداً ، أي أن الارتباط بين مثير واستجابة قد يحدث أو لا يحدث مطلقاً حيث ليس هناك مكان للتعلم المتدرج الذي من خلاله يتشكل الارتباط بين مثير واستجابة ما , وبذلك يرى </a:t>
            </a:r>
            <a:r>
              <a:rPr lang="ar-SA" sz="2800" b="1" dirty="0" err="1">
                <a:latin typeface="Simplified Arabic"/>
                <a:ea typeface="Times New Roman"/>
                <a:cs typeface="AL-Mohanad"/>
              </a:rPr>
              <a:t>جثري</a:t>
            </a:r>
            <a:r>
              <a:rPr lang="ar-SA" sz="2800" b="1" dirty="0">
                <a:latin typeface="Simplified Arabic"/>
                <a:ea typeface="Times New Roman"/>
                <a:cs typeface="AL-Mohanad"/>
              </a:rPr>
              <a:t> أن المواقف المختلفة إما أن يحدث فيها التعلم أو لا يحدث ، وهذا ما يسمى بتعلم الكل مقابل عدم التعلم  ، وإنما يعتمد على أخـر فعل يقوم به الفرد بحيث يتم الاحتفاظ باخـر ارتباط بين المثير والاستجابة .</a:t>
            </a:r>
            <a:endParaRPr lang="en-US" sz="2800" dirty="0">
              <a:ea typeface="Calibri"/>
              <a:cs typeface="Arial"/>
            </a:endParaRPr>
          </a:p>
        </p:txBody>
      </p:sp>
    </p:spTree>
    <p:extLst>
      <p:ext uri="{BB962C8B-B14F-4D97-AF65-F5344CB8AC3E}">
        <p14:creationId xmlns:p14="http://schemas.microsoft.com/office/powerpoint/2010/main" val="40080144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0684" y="620688"/>
            <a:ext cx="8640960" cy="4832092"/>
          </a:xfrm>
          <a:prstGeom prst="rect">
            <a:avLst/>
          </a:prstGeom>
        </p:spPr>
        <p:txBody>
          <a:bodyPr wrap="square">
            <a:spAutoFit/>
          </a:bodyPr>
          <a:lstStyle/>
          <a:p>
            <a:r>
              <a:rPr lang="ar-IQ" sz="2800" b="1" dirty="0"/>
              <a:t>قد يحدث أو لا يحدث مطلقا، حيث ليس هناك مكان للتعلم المتدرج الذي من خلاله يتشكل الارتباط </a:t>
            </a:r>
            <a:r>
              <a:rPr lang="ar-IQ" sz="2800" b="1" dirty="0" smtClean="0"/>
              <a:t>بين مثير </a:t>
            </a:r>
            <a:r>
              <a:rPr lang="ar-IQ" sz="2800" b="1" dirty="0"/>
              <a:t>واستجابة ما. وبذلك يرى </a:t>
            </a:r>
            <a:r>
              <a:rPr lang="ar-IQ" sz="2800" b="1" dirty="0" err="1"/>
              <a:t>جرثي</a:t>
            </a:r>
            <a:r>
              <a:rPr lang="ar-IQ" sz="2800" b="1" dirty="0"/>
              <a:t> أن المواقف المختلفة إما أن يحدث فيها التعلم أو لا يحدث، وهذا ما يسمى بتعلم الكل مقابل عدم التعلم </a:t>
            </a:r>
            <a:r>
              <a:rPr lang="ar-IQ" sz="2800" b="1" dirty="0" smtClean="0"/>
              <a:t>، وفي </a:t>
            </a:r>
            <a:r>
              <a:rPr lang="ar-IQ" sz="2800" b="1" dirty="0"/>
              <a:t>حال </a:t>
            </a:r>
            <a:r>
              <a:rPr lang="ar-IQ" sz="2800" b="1" dirty="0" err="1"/>
              <a:t>السلوكات</a:t>
            </a:r>
            <a:r>
              <a:rPr lang="ar-IQ" sz="2800" b="1" dirty="0"/>
              <a:t> المعقدة التي تتألف من عدد من الحركات والاستجابات، فنجد أن </a:t>
            </a:r>
            <a:r>
              <a:rPr lang="ar-IQ" sz="2800" b="1" dirty="0" err="1"/>
              <a:t>جرثي</a:t>
            </a:r>
            <a:r>
              <a:rPr lang="ar-IQ" sz="2800" b="1" dirty="0"/>
              <a:t> لا يرى أن المسؤول عن تعلم السلوك </a:t>
            </a:r>
            <a:r>
              <a:rPr lang="ar-IQ" sz="2800" b="1" dirty="0" err="1"/>
              <a:t>النهايئ</a:t>
            </a:r>
            <a:r>
              <a:rPr lang="ar-IQ" sz="2800" b="1" dirty="0"/>
              <a:t> هو التدريب أو المران ولكن آخر فعل أو حركة يقوم بها الكائن الحي وهو ما أطلق عليه اسم الحداثة. وعليه فإن تعلم السلوك المناسب للمواقف المعقدة لا يعتمد على المحاولات والمران، </a:t>
            </a:r>
            <a:r>
              <a:rPr lang="ar-IQ" sz="2800" b="1" dirty="0" smtClean="0"/>
              <a:t>وإنما </a:t>
            </a:r>
            <a:r>
              <a:rPr lang="ar-IQ" sz="2800" b="1" dirty="0"/>
              <a:t>يعتمد على آخر فعل يقوم به الفرد بحيث يتم الاحتفاظ بآخر ارتباط بني </a:t>
            </a:r>
            <a:r>
              <a:rPr lang="ar-IQ" sz="2800" b="1" dirty="0" smtClean="0"/>
              <a:t>المثير </a:t>
            </a:r>
            <a:r>
              <a:rPr lang="ar-IQ" sz="2800" b="1" dirty="0"/>
              <a:t>والاستجابة، لأن مثل هذا الفعل بحد ذاته يتألف من مجموعة من الارتباطات المتناسقة </a:t>
            </a:r>
            <a:r>
              <a:rPr lang="ar-IQ" sz="2800" b="1" dirty="0" smtClean="0"/>
              <a:t>بين </a:t>
            </a:r>
            <a:r>
              <a:rPr lang="ar-IQ" sz="2800" b="1" dirty="0"/>
              <a:t>حركات عضلية </a:t>
            </a:r>
            <a:r>
              <a:rPr lang="ar-IQ" sz="2800" b="1" dirty="0" smtClean="0"/>
              <a:t>ومثيرات معينة. </a:t>
            </a:r>
            <a:endParaRPr lang="en-US" sz="2800" b="1" dirty="0"/>
          </a:p>
        </p:txBody>
      </p:sp>
    </p:spTree>
    <p:extLst>
      <p:ext uri="{BB962C8B-B14F-4D97-AF65-F5344CB8AC3E}">
        <p14:creationId xmlns:p14="http://schemas.microsoft.com/office/powerpoint/2010/main" val="194609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620688"/>
            <a:ext cx="8280920" cy="4216539"/>
          </a:xfrm>
          <a:prstGeom prst="rect">
            <a:avLst/>
          </a:prstGeom>
        </p:spPr>
        <p:txBody>
          <a:bodyPr wrap="square">
            <a:spAutoFit/>
          </a:bodyPr>
          <a:lstStyle/>
          <a:p>
            <a:r>
              <a:rPr lang="ar-IQ" sz="3600" b="1" dirty="0">
                <a:solidFill>
                  <a:srgbClr val="FF0000"/>
                </a:solidFill>
              </a:rPr>
              <a:t>ثالثا: انطفاء الاستجابة يعني تشكيل ارتباط </a:t>
            </a:r>
            <a:r>
              <a:rPr lang="ar-IQ" sz="3600" b="1" dirty="0" smtClean="0">
                <a:solidFill>
                  <a:srgbClr val="FF0000"/>
                </a:solidFill>
              </a:rPr>
              <a:t>جديد:</a:t>
            </a:r>
          </a:p>
          <a:p>
            <a:r>
              <a:rPr lang="ar-IQ" sz="3600" b="1" dirty="0" smtClean="0">
                <a:solidFill>
                  <a:srgbClr val="FF0000"/>
                </a:solidFill>
              </a:rPr>
              <a:t> </a:t>
            </a:r>
            <a:r>
              <a:rPr lang="ar-IQ" sz="2800" b="1" dirty="0"/>
              <a:t>يرى </a:t>
            </a:r>
            <a:r>
              <a:rPr lang="ar-IQ" sz="2800" b="1" dirty="0" err="1"/>
              <a:t>جرثي</a:t>
            </a:r>
            <a:r>
              <a:rPr lang="ar-IQ" sz="2800" b="1" dirty="0"/>
              <a:t> أن محو العادات والارتباطات المتعلمة لا يتضمن التوقف عنها وعدم القيام بها فحسب، وإمنا تتضمن عملية احلال أو ابدال لمثل هذه الارتباطات من حيث أن عادة أو رابطة جديدة تحل مكانها. وعليه فإن الارتباطات والعادات </a:t>
            </a:r>
            <a:r>
              <a:rPr lang="ar-IQ" sz="2800" b="1" dirty="0" smtClean="0"/>
              <a:t>يمكن </a:t>
            </a:r>
            <a:r>
              <a:rPr lang="ar-IQ" sz="2800" b="1" dirty="0"/>
              <a:t>محوها والقضاء عليها من خلال تشكيل عادات أو ارتباطات جديدة؛ أي تشكيل رابطة جديدة </a:t>
            </a:r>
            <a:r>
              <a:rPr lang="ar-IQ" sz="2800" b="1" dirty="0" smtClean="0"/>
              <a:t>بين مثير </a:t>
            </a:r>
            <a:r>
              <a:rPr lang="ar-IQ" sz="2800" b="1" dirty="0"/>
              <a:t>ما واستجابة أخرى </a:t>
            </a:r>
            <a:r>
              <a:rPr lang="ar-IQ" sz="2800" b="1" dirty="0" smtClean="0"/>
              <a:t>غير </a:t>
            </a:r>
            <a:r>
              <a:rPr lang="ar-IQ" sz="2800" b="1" dirty="0"/>
              <a:t>الاستجابة السابقة. وحتى يحدث انطفاء تلك الاستجابة لذلك </a:t>
            </a:r>
            <a:r>
              <a:rPr lang="ar-IQ" sz="2800" b="1" dirty="0" smtClean="0"/>
              <a:t>المثير </a:t>
            </a:r>
            <a:r>
              <a:rPr lang="ar-IQ" sz="2800" b="1" dirty="0"/>
              <a:t>ينبغي استبدالها باستجابة أخرى معارضة أو مناقضة لها حتى </a:t>
            </a:r>
            <a:r>
              <a:rPr lang="ar-IQ" sz="2800" b="1" dirty="0" err="1" smtClean="0"/>
              <a:t>أمتناعها</a:t>
            </a:r>
            <a:r>
              <a:rPr lang="ar-IQ" sz="2800" b="1" dirty="0" smtClean="0"/>
              <a:t> </a:t>
            </a:r>
            <a:r>
              <a:rPr lang="ar-IQ" sz="2800" b="1" dirty="0"/>
              <a:t>من الحدوث لذلك </a:t>
            </a:r>
            <a:r>
              <a:rPr lang="ar-IQ" sz="2800" b="1" dirty="0" smtClean="0"/>
              <a:t>المثر.</a:t>
            </a:r>
            <a:endParaRPr lang="en-US" sz="2800" b="1" dirty="0"/>
          </a:p>
        </p:txBody>
      </p:sp>
    </p:spTree>
    <p:extLst>
      <p:ext uri="{BB962C8B-B14F-4D97-AF65-F5344CB8AC3E}">
        <p14:creationId xmlns:p14="http://schemas.microsoft.com/office/powerpoint/2010/main" val="34497804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332656"/>
            <a:ext cx="8280920" cy="5509200"/>
          </a:xfrm>
          <a:prstGeom prst="rect">
            <a:avLst/>
          </a:prstGeom>
        </p:spPr>
        <p:txBody>
          <a:bodyPr wrap="square">
            <a:spAutoFit/>
          </a:bodyPr>
          <a:lstStyle/>
          <a:p>
            <a:r>
              <a:rPr lang="ar-IQ" sz="3200" b="1" dirty="0"/>
              <a:t>وانطلاقا من وجهة نظر </a:t>
            </a:r>
            <a:r>
              <a:rPr lang="ar-IQ" sz="3200" b="1" dirty="0" err="1"/>
              <a:t>جرثي</a:t>
            </a:r>
            <a:r>
              <a:rPr lang="ar-IQ" sz="3200" b="1" dirty="0"/>
              <a:t> حول الحركات العضلية، فإن الاستجابة الجديدة يجب أن تنطوي على حركات عضلية مخالفة للحركات العضلية المطلوبة لتنفيذ الاستجابة المراد محوها. ففي تجارب </a:t>
            </a:r>
            <a:r>
              <a:rPr lang="ar-IQ" sz="3200" b="1" dirty="0" err="1"/>
              <a:t>بافلوف</a:t>
            </a:r>
            <a:r>
              <a:rPr lang="ar-IQ" sz="3200" b="1" dirty="0"/>
              <a:t> يرى </a:t>
            </a:r>
            <a:r>
              <a:rPr lang="ar-IQ" sz="3200" b="1" dirty="0" err="1"/>
              <a:t>جرثي</a:t>
            </a:r>
            <a:r>
              <a:rPr lang="ar-IQ" sz="3200" b="1" dirty="0"/>
              <a:t> أن انطفاء الاستجابة (سيلان اللعاب) لصوت الجرس حدث ليس بسبب غياب </a:t>
            </a:r>
            <a:r>
              <a:rPr lang="ar-IQ" sz="3200" b="1" dirty="0" smtClean="0"/>
              <a:t>المثير  </a:t>
            </a:r>
            <a:r>
              <a:rPr lang="ar-IQ" sz="3200" b="1" dirty="0"/>
              <a:t>الطبيعي (الطعام)، </a:t>
            </a:r>
            <a:r>
              <a:rPr lang="ar-IQ" sz="3200" b="1" dirty="0" smtClean="0"/>
              <a:t>وإما </a:t>
            </a:r>
            <a:r>
              <a:rPr lang="ar-IQ" sz="3200" b="1" dirty="0"/>
              <a:t>بسبب وجود استجابة أخرى ينشغل بها الكلب تتنافس مع استجابة سيلان اللعاب. وبهذا المنظور، يرى </a:t>
            </a:r>
            <a:r>
              <a:rPr lang="ar-IQ" sz="3200" b="1" dirty="0" err="1"/>
              <a:t>جرثي</a:t>
            </a:r>
            <a:r>
              <a:rPr lang="ar-IQ" sz="3200" b="1" dirty="0"/>
              <a:t> </a:t>
            </a:r>
            <a:r>
              <a:rPr lang="ar-IQ" sz="3200" b="1" dirty="0" smtClean="0"/>
              <a:t>ان النسيان </a:t>
            </a:r>
            <a:r>
              <a:rPr lang="ar-IQ" sz="3200" b="1" dirty="0"/>
              <a:t>يحدث عند الافراد بسبب وجود خبرات جديدة تكف الخبرات السابقة، وهو ما يسمى </a:t>
            </a:r>
            <a:r>
              <a:rPr lang="ar-IQ" sz="3200" b="1" dirty="0" err="1"/>
              <a:t>مببدأ</a:t>
            </a:r>
            <a:r>
              <a:rPr lang="ar-IQ" sz="3200" b="1" dirty="0"/>
              <a:t> </a:t>
            </a:r>
            <a:r>
              <a:rPr lang="ar-IQ" sz="3200" b="1" dirty="0" smtClean="0"/>
              <a:t>الكف </a:t>
            </a:r>
            <a:r>
              <a:rPr lang="ar-IQ" sz="3200" b="1" dirty="0"/>
              <a:t>الرجعي، إذ يرى أن ارتباطات جديدة في موقف ما تعمل على كف ارتباطات سابقة ارتبطت بهذا الموقف.</a:t>
            </a:r>
            <a:endParaRPr lang="en-US" sz="3200" b="1" dirty="0"/>
          </a:p>
        </p:txBody>
      </p:sp>
    </p:spTree>
    <p:extLst>
      <p:ext uri="{BB962C8B-B14F-4D97-AF65-F5344CB8AC3E}">
        <p14:creationId xmlns:p14="http://schemas.microsoft.com/office/powerpoint/2010/main" val="34158318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12490"/>
            <a:ext cx="8640960" cy="4278094"/>
          </a:xfrm>
          <a:prstGeom prst="rect">
            <a:avLst/>
          </a:prstGeom>
        </p:spPr>
        <p:txBody>
          <a:bodyPr wrap="square">
            <a:spAutoFit/>
          </a:bodyPr>
          <a:lstStyle/>
          <a:p>
            <a:r>
              <a:rPr lang="ar-IQ" sz="3200" b="1" dirty="0"/>
              <a:t>رابعا : التعزيز ليس ضروريا لحدوث </a:t>
            </a:r>
            <a:r>
              <a:rPr lang="ar-IQ" sz="3200" b="1" dirty="0" smtClean="0"/>
              <a:t>التعلم:</a:t>
            </a:r>
          </a:p>
          <a:p>
            <a:r>
              <a:rPr lang="ar-IQ" sz="2400" dirty="0" smtClean="0"/>
              <a:t> </a:t>
            </a:r>
            <a:r>
              <a:rPr lang="ar-IQ" sz="2400" b="1" dirty="0"/>
              <a:t>خلافا لما أكده كل من </a:t>
            </a:r>
            <a:r>
              <a:rPr lang="ar-IQ" sz="2400" b="1" dirty="0" err="1"/>
              <a:t>ثورنديك</a:t>
            </a:r>
            <a:r>
              <a:rPr lang="ar-IQ" sz="2400" b="1" dirty="0"/>
              <a:t> و </a:t>
            </a:r>
            <a:r>
              <a:rPr lang="ar-IQ" sz="2400" b="1" dirty="0" err="1" smtClean="0"/>
              <a:t>سكنر</a:t>
            </a:r>
            <a:r>
              <a:rPr lang="ar-IQ" sz="2400" b="1" dirty="0" smtClean="0"/>
              <a:t> </a:t>
            </a:r>
            <a:r>
              <a:rPr lang="ar-IQ" sz="2400" b="1" dirty="0"/>
              <a:t>وهل حول أثر التعزيز في التعلم، نجد أن </a:t>
            </a:r>
            <a:r>
              <a:rPr lang="ar-IQ" sz="2400" b="1" dirty="0" err="1"/>
              <a:t>جرثي</a:t>
            </a:r>
            <a:r>
              <a:rPr lang="ar-IQ" sz="2400" b="1" dirty="0"/>
              <a:t> يؤكد أن التعزيز أو المكافأة ليس عنصرا </a:t>
            </a:r>
            <a:r>
              <a:rPr lang="ar-IQ" sz="2400" b="1" dirty="0" err="1"/>
              <a:t>حاسام</a:t>
            </a:r>
            <a:r>
              <a:rPr lang="ar-IQ" sz="2400" b="1" dirty="0"/>
              <a:t> </a:t>
            </a:r>
            <a:r>
              <a:rPr lang="ar-IQ" sz="2400" b="1" dirty="0" smtClean="0"/>
              <a:t>وأساسي </a:t>
            </a:r>
            <a:r>
              <a:rPr lang="ar-IQ" sz="2400" b="1" dirty="0"/>
              <a:t>في عمليات التعلم؛ فهو يرى ان الارتباطات </a:t>
            </a:r>
            <a:r>
              <a:rPr lang="ar-IQ" sz="2400" b="1" dirty="0" smtClean="0"/>
              <a:t>بين </a:t>
            </a:r>
            <a:r>
              <a:rPr lang="ar-IQ" sz="2400" b="1" dirty="0" err="1"/>
              <a:t>المثريات</a:t>
            </a:r>
            <a:r>
              <a:rPr lang="ar-IQ" sz="2400" b="1" dirty="0"/>
              <a:t> والاستجابات لا تتطلب وجود التعزيز أو التدعيم، إذ أن الاقتران الزمني كاف لوحده لتقوية مثل هذا الارتباط و الاحتفاظ به. فهو يعتقد أن التعزيز أو المكافأة ما هي الا شكل من أشكال </a:t>
            </a:r>
            <a:r>
              <a:rPr lang="ar-IQ" sz="2400" b="1" dirty="0" smtClean="0"/>
              <a:t>المثير، </a:t>
            </a:r>
            <a:r>
              <a:rPr lang="ar-IQ" sz="2400" b="1" dirty="0"/>
              <a:t>أو نوع من </a:t>
            </a:r>
            <a:r>
              <a:rPr lang="ar-IQ" sz="2400" b="1" dirty="0" smtClean="0"/>
              <a:t>التغير </a:t>
            </a:r>
            <a:r>
              <a:rPr lang="ar-IQ" sz="2400" b="1" dirty="0"/>
              <a:t>في </a:t>
            </a:r>
            <a:r>
              <a:rPr lang="ar-IQ" sz="2400" b="1" dirty="0" smtClean="0"/>
              <a:t>المثير </a:t>
            </a:r>
            <a:r>
              <a:rPr lang="ar-IQ" sz="2400" b="1" dirty="0"/>
              <a:t>الذي يحدث في نهاية السلسلة السلوكية الحركية. ويتوقف دور التعزيز أو المكافأة على تهيئة الكائن الحي من الانتقال من موقف إلى موقف آخر أثناء الفعل </a:t>
            </a:r>
            <a:r>
              <a:rPr lang="ar-IQ" sz="2400" b="1" dirty="0" err="1"/>
              <a:t>السلويك</a:t>
            </a:r>
            <a:r>
              <a:rPr lang="ar-IQ" sz="2400" b="1" dirty="0"/>
              <a:t>. ومن هنا نجد أن </a:t>
            </a:r>
            <a:r>
              <a:rPr lang="ar-IQ" sz="2400" b="1" dirty="0" err="1"/>
              <a:t>جرثي</a:t>
            </a:r>
            <a:r>
              <a:rPr lang="ar-IQ" sz="2400" b="1" dirty="0"/>
              <a:t> أكد مبدأ الحداثة أثناء الفعل </a:t>
            </a:r>
            <a:r>
              <a:rPr lang="ar-IQ" sz="2400" b="1" dirty="0" smtClean="0"/>
              <a:t>السلوكي </a:t>
            </a:r>
            <a:r>
              <a:rPr lang="ar-IQ" sz="2400" b="1" dirty="0"/>
              <a:t>وليس نتائج الفعل التعزيزية، إذ يفترض أن الاستجابات </a:t>
            </a:r>
            <a:r>
              <a:rPr lang="ar-IQ" sz="2400" b="1" dirty="0" smtClean="0"/>
              <a:t>الأكثر </a:t>
            </a:r>
            <a:r>
              <a:rPr lang="ar-IQ" sz="2400" b="1" dirty="0"/>
              <a:t>حداثة التي تحصل بوجود </a:t>
            </a:r>
            <a:r>
              <a:rPr lang="ar-IQ" sz="2400" b="1" dirty="0" smtClean="0"/>
              <a:t>مثير </a:t>
            </a:r>
            <a:r>
              <a:rPr lang="ar-IQ" sz="2400" b="1" dirty="0"/>
              <a:t>ما هي المرشحة لتبقى جزءا من الارتباط المشكل</a:t>
            </a:r>
            <a:endParaRPr lang="en-US" sz="2400" b="1" dirty="0"/>
          </a:p>
        </p:txBody>
      </p:sp>
    </p:spTree>
    <p:extLst>
      <p:ext uri="{BB962C8B-B14F-4D97-AF65-F5344CB8AC3E}">
        <p14:creationId xmlns:p14="http://schemas.microsoft.com/office/powerpoint/2010/main" val="1285031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376" y="980728"/>
            <a:ext cx="8928992" cy="4585871"/>
          </a:xfrm>
          <a:prstGeom prst="rect">
            <a:avLst/>
          </a:prstGeom>
        </p:spPr>
        <p:txBody>
          <a:bodyPr wrap="square">
            <a:spAutoFit/>
          </a:bodyPr>
          <a:lstStyle/>
          <a:p>
            <a:r>
              <a:rPr lang="ar-IQ" sz="2800" b="1" dirty="0">
                <a:solidFill>
                  <a:srgbClr val="FF0000"/>
                </a:solidFill>
              </a:rPr>
              <a:t>خامسا: الدافعية هي حالة إثارة داخلية </a:t>
            </a:r>
            <a:r>
              <a:rPr lang="ar-IQ" sz="2800" b="1" dirty="0" smtClean="0">
                <a:solidFill>
                  <a:srgbClr val="FF0000"/>
                </a:solidFill>
              </a:rPr>
              <a:t>دائمة :</a:t>
            </a:r>
          </a:p>
          <a:p>
            <a:r>
              <a:rPr lang="ar-IQ" sz="2400" b="1" dirty="0" smtClean="0"/>
              <a:t>يفسر </a:t>
            </a:r>
            <a:r>
              <a:rPr lang="ar-IQ" sz="2400" b="1" dirty="0" err="1"/>
              <a:t>جرثي</a:t>
            </a:r>
            <a:r>
              <a:rPr lang="ar-IQ" sz="2400" b="1" dirty="0"/>
              <a:t> الدافعية بدلالة وجود </a:t>
            </a:r>
            <a:r>
              <a:rPr lang="ar-IQ" sz="2400" b="1" dirty="0" smtClean="0"/>
              <a:t>مثيرات </a:t>
            </a:r>
            <a:r>
              <a:rPr lang="ar-IQ" sz="2400" b="1" dirty="0"/>
              <a:t>داخلية توجد لدى الكائن الحي وتصر عليه </a:t>
            </a:r>
            <a:r>
              <a:rPr lang="ar-IQ" sz="2400" b="1" dirty="0" err="1"/>
              <a:t>لانتاج</a:t>
            </a:r>
            <a:r>
              <a:rPr lang="ar-IQ" sz="2400" b="1" dirty="0"/>
              <a:t> استجابة معينة. فهو يرى أن الدافعية هي مجرد مجموعة من </a:t>
            </a:r>
            <a:r>
              <a:rPr lang="ar-IQ" sz="2400" b="1" dirty="0" smtClean="0"/>
              <a:t>المثيرات </a:t>
            </a:r>
            <a:r>
              <a:rPr lang="ar-IQ" sz="2400" b="1" dirty="0"/>
              <a:t>الداخلية التي تبقى على الدوام أثناء أداء فعل ما حتى تحدث استجابة مناسبة من قبل الكائن الحي. وانطلاقا من ذلك فإن بعض </a:t>
            </a:r>
            <a:r>
              <a:rPr lang="ar-IQ" sz="2400" b="1" dirty="0" smtClean="0"/>
              <a:t>المثيرات </a:t>
            </a:r>
            <a:r>
              <a:rPr lang="ar-IQ" sz="2400" b="1" dirty="0"/>
              <a:t>يتم إزالتها أو التخلص منها من خلال أداء بعض الاستجابات التي </a:t>
            </a:r>
            <a:r>
              <a:rPr lang="ar-IQ" sz="2400" b="1" dirty="0" smtClean="0"/>
              <a:t>تثيرها </a:t>
            </a:r>
            <a:r>
              <a:rPr lang="ar-IQ" sz="2400" b="1" dirty="0"/>
              <a:t>مثل هذه </a:t>
            </a:r>
            <a:r>
              <a:rPr lang="ar-IQ" sz="2400" b="1" dirty="0" smtClean="0"/>
              <a:t>المثيرات</a:t>
            </a:r>
            <a:r>
              <a:rPr lang="ar-IQ" sz="2400" b="1" dirty="0"/>
              <a:t>. فالعطش على سبيل المثال حالة داخلية تنشأ بفعل </a:t>
            </a:r>
            <a:r>
              <a:rPr lang="ar-IQ" sz="2400" b="1" dirty="0" smtClean="0"/>
              <a:t>مثيرات </a:t>
            </a:r>
            <a:r>
              <a:rPr lang="ar-IQ" sz="2400" b="1" dirty="0"/>
              <a:t>داخلية تتمثل بجفاف الحلق وينتج عنها عدة استجابات تتعلق بشرب الماء وتستمر هذه الاستجابات حتى انتهاء حالة العطش. ويرى </a:t>
            </a:r>
            <a:r>
              <a:rPr lang="ar-IQ" sz="2400" b="1" dirty="0" err="1"/>
              <a:t>جرثي</a:t>
            </a:r>
            <a:r>
              <a:rPr lang="ar-IQ" sz="2400" b="1" dirty="0"/>
              <a:t> أن الحالات الداخلية من الدوافع تثار بفعل </a:t>
            </a:r>
            <a:r>
              <a:rPr lang="ar-IQ" sz="2400" b="1" dirty="0" smtClean="0"/>
              <a:t>مثيرات </a:t>
            </a:r>
            <a:r>
              <a:rPr lang="ar-IQ" sz="2400" b="1" dirty="0"/>
              <a:t>مختلفة، </a:t>
            </a:r>
            <a:r>
              <a:rPr lang="ar-IQ" sz="2400" b="1" dirty="0" smtClean="0"/>
              <a:t>فمثيرات </a:t>
            </a:r>
            <a:r>
              <a:rPr lang="ar-IQ" sz="2400" b="1" dirty="0"/>
              <a:t>العطش تختلف عن </a:t>
            </a:r>
            <a:r>
              <a:rPr lang="ar-IQ" sz="2400" b="1" dirty="0" smtClean="0"/>
              <a:t>مثيرات </a:t>
            </a:r>
            <a:r>
              <a:rPr lang="ar-IQ" sz="2400" b="1" dirty="0"/>
              <a:t>الجوع، وبذلك فإن الأنواع المختلفة من </a:t>
            </a:r>
            <a:r>
              <a:rPr lang="ar-IQ" sz="2400" b="1" dirty="0" smtClean="0"/>
              <a:t>المثيرات </a:t>
            </a:r>
            <a:r>
              <a:rPr lang="ar-IQ" sz="2400" b="1" dirty="0"/>
              <a:t>تشكل اشارات لحدوث أنواع مختلفة من الاستجابات </a:t>
            </a:r>
            <a:r>
              <a:rPr lang="ar-IQ" sz="2400" b="1" dirty="0" smtClean="0"/>
              <a:t>وهكذا </a:t>
            </a:r>
            <a:r>
              <a:rPr lang="ar-IQ" sz="2400" b="1" dirty="0"/>
              <a:t>نجد أن </a:t>
            </a:r>
            <a:r>
              <a:rPr lang="ar-IQ" sz="2400" b="1" dirty="0" err="1"/>
              <a:t>جرثي</a:t>
            </a:r>
            <a:r>
              <a:rPr lang="ar-IQ" sz="2400" b="1" dirty="0"/>
              <a:t> يؤكد أن </a:t>
            </a:r>
            <a:r>
              <a:rPr lang="ar-IQ" sz="2400" b="1" dirty="0">
                <a:solidFill>
                  <a:srgbClr val="FF0000"/>
                </a:solidFill>
              </a:rPr>
              <a:t>الدوافع</a:t>
            </a:r>
            <a:r>
              <a:rPr lang="ar-IQ" sz="2400" b="1" dirty="0"/>
              <a:t> </a:t>
            </a:r>
            <a:r>
              <a:rPr lang="ar-IQ" sz="2400" b="1" dirty="0">
                <a:solidFill>
                  <a:srgbClr val="FF0000"/>
                </a:solidFill>
              </a:rPr>
              <a:t>هي </a:t>
            </a:r>
            <a:r>
              <a:rPr lang="ar-IQ" sz="2400" b="1" dirty="0" err="1">
                <a:solidFill>
                  <a:srgbClr val="FF0000"/>
                </a:solidFill>
              </a:rPr>
              <a:t>مبثابة</a:t>
            </a:r>
            <a:r>
              <a:rPr lang="ar-IQ" sz="2400" b="1" dirty="0">
                <a:solidFill>
                  <a:srgbClr val="FF0000"/>
                </a:solidFill>
              </a:rPr>
              <a:t> داخله تنشط وتشكل مصدرا </a:t>
            </a:r>
            <a:r>
              <a:rPr lang="ar-IQ" sz="2400" b="1" dirty="0" err="1">
                <a:solidFill>
                  <a:srgbClr val="FF0000"/>
                </a:solidFill>
              </a:rPr>
              <a:t>للاشارات</a:t>
            </a:r>
            <a:r>
              <a:rPr lang="ar-IQ" sz="2400" b="1" dirty="0">
                <a:solidFill>
                  <a:srgbClr val="FF0000"/>
                </a:solidFill>
              </a:rPr>
              <a:t> ترتبط بسلسلة من الحركات والتي تستمر حتى يتم تنفيذها الفعل المناسب </a:t>
            </a:r>
            <a:endParaRPr lang="en-US" sz="2400" b="1" dirty="0">
              <a:solidFill>
                <a:srgbClr val="FF0000"/>
              </a:solidFill>
            </a:endParaRPr>
          </a:p>
        </p:txBody>
      </p:sp>
    </p:spTree>
    <p:extLst>
      <p:ext uri="{BB962C8B-B14F-4D97-AF65-F5344CB8AC3E}">
        <p14:creationId xmlns:p14="http://schemas.microsoft.com/office/powerpoint/2010/main" val="37052350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260648"/>
            <a:ext cx="8712968" cy="6124754"/>
          </a:xfrm>
          <a:prstGeom prst="rect">
            <a:avLst/>
          </a:prstGeom>
        </p:spPr>
        <p:txBody>
          <a:bodyPr wrap="square">
            <a:spAutoFit/>
          </a:bodyPr>
          <a:lstStyle/>
          <a:p>
            <a:r>
              <a:rPr lang="ar-IQ" sz="2800" b="1" dirty="0">
                <a:solidFill>
                  <a:srgbClr val="FF0000"/>
                </a:solidFill>
              </a:rPr>
              <a:t>سادسا: العقاب لا يعمل على قمع الاستجابات أو اضعافها بل يعمل على إحداث نوع جديد من التعلم </a:t>
            </a:r>
            <a:r>
              <a:rPr lang="ar-IQ" sz="2800" b="1" dirty="0" smtClean="0">
                <a:solidFill>
                  <a:srgbClr val="FF0000"/>
                </a:solidFill>
              </a:rPr>
              <a:t>: </a:t>
            </a:r>
            <a:r>
              <a:rPr lang="ar-IQ" sz="2800" b="1" dirty="0" smtClean="0"/>
              <a:t>يرى </a:t>
            </a:r>
            <a:r>
              <a:rPr lang="ar-IQ" sz="2800" b="1" dirty="0" err="1" smtClean="0"/>
              <a:t>جثري</a:t>
            </a:r>
            <a:r>
              <a:rPr lang="ar-IQ" sz="2800" b="1" dirty="0" smtClean="0"/>
              <a:t> </a:t>
            </a:r>
            <a:r>
              <a:rPr lang="ar-IQ" sz="2800" b="1" dirty="0"/>
              <a:t>أن أثر العقاب لا يتمثل في اضعاف الارتباطات </a:t>
            </a:r>
            <a:r>
              <a:rPr lang="ar-IQ" sz="2800" b="1" dirty="0" smtClean="0"/>
              <a:t>بين المثيرات </a:t>
            </a:r>
            <a:r>
              <a:rPr lang="ar-IQ" sz="2800" b="1" dirty="0"/>
              <a:t>والاستجابات، فهو لا يعمل على ابطال أو إضعاف العادات، </a:t>
            </a:r>
            <a:r>
              <a:rPr lang="ar-IQ" sz="2800" b="1" dirty="0" smtClean="0"/>
              <a:t>وإنما </a:t>
            </a:r>
            <a:r>
              <a:rPr lang="ar-IQ" sz="2800" b="1" dirty="0"/>
              <a:t>يؤدي إلى تعلم </a:t>
            </a:r>
            <a:r>
              <a:rPr lang="ar-IQ" sz="2800" b="1" dirty="0" smtClean="0"/>
              <a:t>انماط </a:t>
            </a:r>
            <a:r>
              <a:rPr lang="ar-IQ" sz="2800" b="1" dirty="0"/>
              <a:t>أخرى من الاستجابات . فعند عقاب الفرد على سلوك ما، فإن العقاب حسب وجهة نظر </a:t>
            </a:r>
            <a:r>
              <a:rPr lang="ar-IQ" sz="2800" b="1" dirty="0" err="1" smtClean="0"/>
              <a:t>جثري</a:t>
            </a:r>
            <a:r>
              <a:rPr lang="ar-IQ" sz="2800" b="1" dirty="0" smtClean="0"/>
              <a:t> </a:t>
            </a:r>
            <a:r>
              <a:rPr lang="ar-IQ" sz="2800" b="1" dirty="0"/>
              <a:t>لا يؤدي إلى محو هذا السلوك عند ذلك الفرد، ولكن يؤدي الى تعلم استجابة جديدة تجنبا لهذا العقاب. فالعقاب يعمل على إحداث تعلم سلوك جديد مخالف للسلوك المعاقب، بحيث يحل السلوك الجديد محل السلوك القديم في الارتباط مع </a:t>
            </a:r>
            <a:r>
              <a:rPr lang="ar-IQ" sz="2800" b="1" dirty="0" smtClean="0"/>
              <a:t>المثيرات </a:t>
            </a:r>
            <a:r>
              <a:rPr lang="ar-IQ" sz="2800" b="1" dirty="0"/>
              <a:t>ذات العلاقة . </a:t>
            </a:r>
            <a:r>
              <a:rPr lang="ar-IQ" sz="2800" b="1" dirty="0" smtClean="0"/>
              <a:t>واعتمادا </a:t>
            </a:r>
            <a:r>
              <a:rPr lang="ar-IQ" sz="2800" b="1" dirty="0"/>
              <a:t>على وجهة نظر </a:t>
            </a:r>
            <a:r>
              <a:rPr lang="ar-IQ" sz="2800" b="1" dirty="0" err="1" smtClean="0"/>
              <a:t>جثري</a:t>
            </a:r>
            <a:r>
              <a:rPr lang="ar-IQ" sz="2800" b="1" dirty="0" smtClean="0"/>
              <a:t> </a:t>
            </a:r>
            <a:r>
              <a:rPr lang="ar-IQ" sz="2800" b="1" dirty="0"/>
              <a:t>فإن العقاب كالتعزيز من حيث أنه شكل من أشكال </a:t>
            </a:r>
            <a:r>
              <a:rPr lang="ar-IQ" sz="2800" b="1" dirty="0" smtClean="0"/>
              <a:t>التغير </a:t>
            </a:r>
            <a:r>
              <a:rPr lang="ar-IQ" sz="2800" b="1" dirty="0"/>
              <a:t>في </a:t>
            </a:r>
            <a:r>
              <a:rPr lang="ar-IQ" sz="2800" b="1" dirty="0" smtClean="0"/>
              <a:t>المثير، </a:t>
            </a:r>
            <a:r>
              <a:rPr lang="ar-IQ" sz="2800" b="1" dirty="0"/>
              <a:t>ويرى أن العقاب نفس قوة </a:t>
            </a:r>
            <a:r>
              <a:rPr lang="ar-IQ" sz="2800" b="1" dirty="0" smtClean="0"/>
              <a:t>التأثير </a:t>
            </a:r>
            <a:r>
              <a:rPr lang="ar-IQ" sz="2800" b="1" dirty="0"/>
              <a:t>التي يحدثها التعزيز بالاستجابة، ويؤكد </a:t>
            </a:r>
            <a:r>
              <a:rPr lang="ar-IQ" sz="2800" b="1" dirty="0" err="1" smtClean="0"/>
              <a:t>جثري</a:t>
            </a:r>
            <a:r>
              <a:rPr lang="ar-IQ" sz="2800" b="1" dirty="0" smtClean="0"/>
              <a:t> </a:t>
            </a:r>
            <a:r>
              <a:rPr lang="ar-IQ" sz="2800" b="1" dirty="0"/>
              <a:t>أن أهمية العقاب تكمن في نوع واشكال الاستجابات الجديدة التي يتعلمها الفرد لتحل محل الاستجابات المعاقبة، فالمهم في الأمر ليس إحداث عقاب لاستجابة ما في موقف ما، </a:t>
            </a:r>
            <a:r>
              <a:rPr lang="ar-IQ" sz="2800" b="1" dirty="0" smtClean="0"/>
              <a:t>وإنما </a:t>
            </a:r>
            <a:r>
              <a:rPr lang="ar-IQ" sz="2800" b="1" dirty="0"/>
              <a:t>في نوعية الاستجابات البديلة التي يحدثها مثل </a:t>
            </a:r>
            <a:r>
              <a:rPr lang="ar-IQ" sz="2800" b="1" dirty="0" smtClean="0"/>
              <a:t>هذا العقاب.</a:t>
            </a:r>
            <a:endParaRPr lang="en-US" sz="2800" b="1" dirty="0"/>
          </a:p>
        </p:txBody>
      </p:sp>
    </p:spTree>
    <p:extLst>
      <p:ext uri="{BB962C8B-B14F-4D97-AF65-F5344CB8AC3E}">
        <p14:creationId xmlns:p14="http://schemas.microsoft.com/office/powerpoint/2010/main" val="33436644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83059" y="335846"/>
            <a:ext cx="8496944" cy="5632311"/>
          </a:xfrm>
          <a:prstGeom prst="rect">
            <a:avLst/>
          </a:prstGeom>
        </p:spPr>
        <p:txBody>
          <a:bodyPr wrap="square">
            <a:spAutoFit/>
          </a:bodyPr>
          <a:lstStyle/>
          <a:p>
            <a:r>
              <a:rPr lang="ar-IQ" sz="2400" b="1" dirty="0"/>
              <a:t>فالعقاب يكون اجراء فعالا عندما يحدث استجابة جديدة مقبولة لترتبط </a:t>
            </a:r>
            <a:r>
              <a:rPr lang="ar-IQ" sz="2400" b="1" dirty="0" err="1"/>
              <a:t>بالمثري</a:t>
            </a:r>
            <a:r>
              <a:rPr lang="ar-IQ" sz="2400" b="1" dirty="0"/>
              <a:t> عوضا عن الاستجابة </a:t>
            </a:r>
            <a:r>
              <a:rPr lang="ar-IQ" sz="2400" b="1" dirty="0" smtClean="0"/>
              <a:t>.السابقة </a:t>
            </a:r>
            <a:r>
              <a:rPr lang="ar-IQ" sz="2400" b="1" dirty="0"/>
              <a:t>يعطي </a:t>
            </a:r>
            <a:r>
              <a:rPr lang="ar-IQ" sz="2400" b="1" dirty="0" err="1"/>
              <a:t>جرثي</a:t>
            </a:r>
            <a:r>
              <a:rPr lang="ar-IQ" sz="2400" b="1" dirty="0"/>
              <a:t> مثالا على طفل عمره عشرة سنوات يقوم </a:t>
            </a:r>
            <a:r>
              <a:rPr lang="ar-IQ" sz="2400" b="1" dirty="0" err="1"/>
              <a:t>بالقاء</a:t>
            </a:r>
            <a:r>
              <a:rPr lang="ar-IQ" sz="2400" b="1" dirty="0"/>
              <a:t> حقيبته ومعطفه على الارض عند دخوله المنزل، فلجأت والدته الى عقابه من خلال اجباره على لبس معطفه وحمل حقيبته والخروج من المنزل ثم الدخول مرة أخرى ليقوم بخلع معطفه وتعليقه في المكان المخصص ووضع حقيبته أيضا في مكانها المخصص لها. وبذلك فمن خلال اجراء العقاب هذا تعلم الطفل احلال استجابات أكرث </a:t>
            </a:r>
            <a:r>
              <a:rPr lang="ar-IQ" sz="2400" b="1" dirty="0" err="1"/>
              <a:t>ملامئة</a:t>
            </a:r>
            <a:r>
              <a:rPr lang="ar-IQ" sz="2400" b="1" dirty="0"/>
              <a:t> بدل الاستجابات السابقة </a:t>
            </a:r>
            <a:r>
              <a:rPr lang="ar-IQ" sz="2400" b="1" dirty="0" smtClean="0"/>
              <a:t>. يمكن </a:t>
            </a:r>
            <a:r>
              <a:rPr lang="ar-IQ" sz="2400" b="1" dirty="0"/>
              <a:t>إزالة العادات أو الارتباطات </a:t>
            </a:r>
            <a:r>
              <a:rPr lang="ar-IQ" sz="2400" b="1" dirty="0" smtClean="0"/>
              <a:t>غير </a:t>
            </a:r>
            <a:r>
              <a:rPr lang="ar-IQ" sz="2400" b="1" dirty="0"/>
              <a:t>المرغوبة والاستعاضة عنها بارتباطات جديدة مرغوبة من خلال عدة اجراءات تتمثل في : </a:t>
            </a:r>
            <a:endParaRPr lang="ar-IQ" sz="2400" b="1" dirty="0" smtClean="0"/>
          </a:p>
          <a:p>
            <a:r>
              <a:rPr lang="ar-IQ" sz="2400" b="1" dirty="0" smtClean="0">
                <a:solidFill>
                  <a:srgbClr val="FF0000"/>
                </a:solidFill>
              </a:rPr>
              <a:t>1- </a:t>
            </a:r>
            <a:r>
              <a:rPr lang="ar-IQ" sz="2400" b="1" dirty="0">
                <a:solidFill>
                  <a:srgbClr val="FF0000"/>
                </a:solidFill>
              </a:rPr>
              <a:t>اجراء العتبة </a:t>
            </a:r>
            <a:r>
              <a:rPr lang="en-US" sz="2400" b="1" dirty="0">
                <a:solidFill>
                  <a:srgbClr val="FF0000"/>
                </a:solidFill>
              </a:rPr>
              <a:t>Threshold :</a:t>
            </a:r>
            <a:r>
              <a:rPr lang="ar-IQ" sz="2400" b="1" dirty="0"/>
              <a:t>وفيه يتم أولا تقديم </a:t>
            </a:r>
            <a:r>
              <a:rPr lang="ar-IQ" sz="2400" b="1" dirty="0" smtClean="0"/>
              <a:t>المثير </a:t>
            </a:r>
            <a:r>
              <a:rPr lang="ar-IQ" sz="2400" b="1" dirty="0"/>
              <a:t>بشكل خافت أو ضعيف على نحو لا يسمح بحدوث الاستجابة المراد محوها، ثم الزيادة في شدة </a:t>
            </a:r>
            <a:r>
              <a:rPr lang="ar-IQ" sz="2400" b="1" dirty="0" smtClean="0"/>
              <a:t>المثير </a:t>
            </a:r>
            <a:r>
              <a:rPr lang="ar-IQ" sz="2400" b="1" dirty="0"/>
              <a:t>تدريجيا في مناسبات متعددة. ويتم الاستمرار في هذا الاجراء الى أن يصبح </a:t>
            </a:r>
            <a:r>
              <a:rPr lang="ar-IQ" sz="2400" b="1" dirty="0" smtClean="0"/>
              <a:t>المثير </a:t>
            </a:r>
            <a:r>
              <a:rPr lang="ar-IQ" sz="2400" b="1" dirty="0"/>
              <a:t>بكامل قوته </a:t>
            </a:r>
            <a:r>
              <a:rPr lang="ar-IQ" sz="2400" b="1" dirty="0" smtClean="0"/>
              <a:t>غير </a:t>
            </a:r>
            <a:r>
              <a:rPr lang="ar-IQ" sz="2400" b="1" dirty="0"/>
              <a:t>قادر على استجرار الاستجابة </a:t>
            </a:r>
            <a:r>
              <a:rPr lang="ar-IQ" sz="2400" b="1" dirty="0" smtClean="0"/>
              <a:t>غير </a:t>
            </a:r>
            <a:r>
              <a:rPr lang="ar-IQ" sz="2400" b="1" dirty="0"/>
              <a:t>المرغوبة . ويعد مثل هذا الاجراء فعالا في حالة الاستجابات الانفعالية مثل الغضب والخوف والخجل </a:t>
            </a:r>
            <a:r>
              <a:rPr lang="ar-IQ" sz="2400" b="1" dirty="0" smtClean="0"/>
              <a:t>وغيرها</a:t>
            </a:r>
            <a:r>
              <a:rPr lang="ar-IQ" sz="2400" b="1" dirty="0"/>
              <a:t>، ففي مثل هذا الاجراء يتم إزالة الحساسية نحو </a:t>
            </a:r>
            <a:r>
              <a:rPr lang="ar-IQ" sz="2400" b="1" dirty="0" smtClean="0"/>
              <a:t>المثير </a:t>
            </a:r>
            <a:r>
              <a:rPr lang="ar-IQ" sz="2400" b="1" dirty="0"/>
              <a:t>بحيث تتلاشى الاستجابة التي ترتبط به على نحو تدريجي إلى أن تتوقف بحيث لا تعود ترتبط بذلك </a:t>
            </a:r>
            <a:r>
              <a:rPr lang="ar-IQ" sz="2400" b="1" dirty="0" smtClean="0"/>
              <a:t>المثير.</a:t>
            </a:r>
            <a:endParaRPr lang="en-US" sz="2400" b="1" dirty="0"/>
          </a:p>
        </p:txBody>
      </p:sp>
    </p:spTree>
    <p:extLst>
      <p:ext uri="{BB962C8B-B14F-4D97-AF65-F5344CB8AC3E}">
        <p14:creationId xmlns:p14="http://schemas.microsoft.com/office/powerpoint/2010/main" val="40619833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88640"/>
            <a:ext cx="8424936" cy="6555641"/>
          </a:xfrm>
          <a:prstGeom prst="rect">
            <a:avLst/>
          </a:prstGeom>
        </p:spPr>
        <p:txBody>
          <a:bodyPr wrap="square">
            <a:spAutoFit/>
          </a:bodyPr>
          <a:lstStyle/>
          <a:p>
            <a:r>
              <a:rPr lang="ar-IQ" sz="3200" b="1" dirty="0" smtClean="0">
                <a:solidFill>
                  <a:srgbClr val="FF0000"/>
                </a:solidFill>
              </a:rPr>
              <a:t>٢- </a:t>
            </a:r>
            <a:r>
              <a:rPr lang="ar-IQ" sz="3200" b="1" dirty="0">
                <a:solidFill>
                  <a:srgbClr val="FF0000"/>
                </a:solidFill>
              </a:rPr>
              <a:t>اجراء التعب أو ما يسمى بإجراء </a:t>
            </a:r>
            <a:r>
              <a:rPr lang="ar-IQ" sz="3200" b="1" dirty="0" smtClean="0">
                <a:solidFill>
                  <a:srgbClr val="FF0000"/>
                </a:solidFill>
              </a:rPr>
              <a:t>الممارسة   السلبية</a:t>
            </a:r>
            <a:r>
              <a:rPr lang="en-US" sz="3200" b="1" dirty="0" smtClean="0">
                <a:solidFill>
                  <a:srgbClr val="FF0000"/>
                </a:solidFill>
              </a:rPr>
              <a:t>Practice </a:t>
            </a:r>
            <a:r>
              <a:rPr lang="en-US" sz="3200" b="1" dirty="0">
                <a:solidFill>
                  <a:srgbClr val="FF0000"/>
                </a:solidFill>
              </a:rPr>
              <a:t>Negative or Fatigue </a:t>
            </a:r>
            <a:r>
              <a:rPr lang="en-US" sz="3200" b="1" dirty="0" smtClean="0">
                <a:solidFill>
                  <a:srgbClr val="FF0000"/>
                </a:solidFill>
              </a:rPr>
              <a:t>” : </a:t>
            </a:r>
            <a:r>
              <a:rPr lang="ar-IQ" sz="3200" b="1" dirty="0" smtClean="0">
                <a:solidFill>
                  <a:srgbClr val="FF0000"/>
                </a:solidFill>
              </a:rPr>
              <a:t> </a:t>
            </a:r>
            <a:r>
              <a:rPr lang="ar-IQ" sz="3200" b="1" dirty="0" smtClean="0"/>
              <a:t>وفي </a:t>
            </a:r>
            <a:r>
              <a:rPr lang="ar-IQ" sz="3200" b="1" dirty="0"/>
              <a:t>هذا الاجراء يتم محو الاستجابة غري المرغوبة من خلال اجبار الفرد على </a:t>
            </a:r>
            <a:r>
              <a:rPr lang="ar-IQ" sz="3200" b="1" dirty="0" smtClean="0"/>
              <a:t>ممارستها. فالإصرار </a:t>
            </a:r>
            <a:r>
              <a:rPr lang="ar-IQ" sz="3200" b="1" dirty="0"/>
              <a:t>على </a:t>
            </a:r>
            <a:r>
              <a:rPr lang="ar-IQ" sz="3200" b="1" dirty="0" smtClean="0"/>
              <a:t>ممارسة </a:t>
            </a:r>
            <a:r>
              <a:rPr lang="ar-IQ" sz="3200" b="1" dirty="0"/>
              <a:t>هذه الاستجابة لأكرث من مرة يؤدي بالفرد الى </a:t>
            </a:r>
            <a:r>
              <a:rPr lang="ar-IQ" sz="3200" b="1" dirty="0" smtClean="0"/>
              <a:t>الممل </a:t>
            </a:r>
            <a:r>
              <a:rPr lang="ar-IQ" sz="3200" b="1" dirty="0"/>
              <a:t>والتعب والاشباع، وهذا من شأنه أن يؤدي إلى الامتناع عن هذه الاستجابة مستقبلا. فالطفل الذي يحب أكل التراب مثلا، </a:t>
            </a:r>
            <a:r>
              <a:rPr lang="ar-IQ" sz="3200" b="1" dirty="0" smtClean="0"/>
              <a:t>يمكن </a:t>
            </a:r>
            <a:r>
              <a:rPr lang="ar-IQ" sz="3200" b="1" dirty="0"/>
              <a:t>محو مثل هذه العادة عنده من خلال اجباره على أكل التراب لعدد من المرات المتتالية </a:t>
            </a:r>
            <a:r>
              <a:rPr lang="ar-IQ" sz="3200" b="1" dirty="0" smtClean="0"/>
              <a:t> </a:t>
            </a:r>
            <a:r>
              <a:rPr lang="ar-IQ" sz="3200" b="1" dirty="0" smtClean="0">
                <a:solidFill>
                  <a:srgbClr val="FF0000"/>
                </a:solidFill>
              </a:rPr>
              <a:t>٣ - اجراء </a:t>
            </a:r>
            <a:r>
              <a:rPr lang="ar-IQ" sz="3200" b="1" dirty="0" err="1">
                <a:solidFill>
                  <a:srgbClr val="FF0000"/>
                </a:solidFill>
              </a:rPr>
              <a:t>المثريات</a:t>
            </a:r>
            <a:r>
              <a:rPr lang="ar-IQ" sz="3200" b="1" dirty="0">
                <a:solidFill>
                  <a:srgbClr val="FF0000"/>
                </a:solidFill>
              </a:rPr>
              <a:t> المتعارضة </a:t>
            </a:r>
            <a:r>
              <a:rPr lang="ar-IQ" sz="3200" b="1" dirty="0" smtClean="0">
                <a:solidFill>
                  <a:srgbClr val="FF0000"/>
                </a:solidFill>
              </a:rPr>
              <a:t> </a:t>
            </a:r>
            <a:r>
              <a:rPr lang="en-US" sz="3200" b="1" dirty="0" smtClean="0">
                <a:solidFill>
                  <a:srgbClr val="FF0000"/>
                </a:solidFill>
              </a:rPr>
              <a:t>Stimuli </a:t>
            </a:r>
            <a:r>
              <a:rPr lang="en-US" sz="3200" b="1" dirty="0" err="1">
                <a:solidFill>
                  <a:srgbClr val="FF0000"/>
                </a:solidFill>
              </a:rPr>
              <a:t>Incompatile</a:t>
            </a:r>
            <a:r>
              <a:rPr lang="en-US" sz="3200" b="1" dirty="0">
                <a:solidFill>
                  <a:srgbClr val="FF0000"/>
                </a:solidFill>
              </a:rPr>
              <a:t> </a:t>
            </a:r>
            <a:r>
              <a:rPr lang="en-US" sz="3200" b="1" dirty="0" smtClean="0">
                <a:solidFill>
                  <a:srgbClr val="FF0000"/>
                </a:solidFill>
              </a:rPr>
              <a:t>:</a:t>
            </a:r>
            <a:r>
              <a:rPr lang="ar-IQ" sz="3200" b="1" dirty="0" smtClean="0">
                <a:solidFill>
                  <a:srgbClr val="FF0000"/>
                </a:solidFill>
              </a:rPr>
              <a:t> </a:t>
            </a:r>
            <a:r>
              <a:rPr lang="ar-IQ" sz="3200" b="1" dirty="0" smtClean="0"/>
              <a:t>يتم </a:t>
            </a:r>
            <a:r>
              <a:rPr lang="ar-IQ" sz="3200" b="1" dirty="0"/>
              <a:t>في هذه الاجراء محو الاستجابة </a:t>
            </a:r>
            <a:r>
              <a:rPr lang="ar-IQ" sz="3200" b="1" dirty="0" smtClean="0"/>
              <a:t>غير </a:t>
            </a:r>
            <a:r>
              <a:rPr lang="ar-IQ" sz="3200" b="1" dirty="0"/>
              <a:t>المرغوبة </a:t>
            </a:r>
            <a:r>
              <a:rPr lang="ar-IQ" sz="3200" b="1" dirty="0" smtClean="0"/>
              <a:t>لمثير </a:t>
            </a:r>
            <a:r>
              <a:rPr lang="ar-IQ" sz="3200" b="1" dirty="0"/>
              <a:t>ما من خلال تقديم هذا </a:t>
            </a:r>
            <a:r>
              <a:rPr lang="ar-IQ" sz="3200" b="1" dirty="0" smtClean="0"/>
              <a:t>المثير </a:t>
            </a:r>
            <a:r>
              <a:rPr lang="ar-IQ" sz="3200" b="1" dirty="0"/>
              <a:t>مع </a:t>
            </a:r>
            <a:r>
              <a:rPr lang="ar-IQ" sz="3200" b="1" dirty="0" smtClean="0"/>
              <a:t>مثيرات </a:t>
            </a:r>
            <a:r>
              <a:rPr lang="ar-IQ" sz="3200" b="1" dirty="0"/>
              <a:t>أخرى </a:t>
            </a:r>
            <a:r>
              <a:rPr lang="ar-IQ" sz="3200" b="1" dirty="0" smtClean="0"/>
              <a:t>تمنع </a:t>
            </a:r>
            <a:r>
              <a:rPr lang="ar-IQ" sz="3200" b="1" dirty="0"/>
              <a:t>حدوث تلك الاستجابة لذلك </a:t>
            </a:r>
            <a:r>
              <a:rPr lang="ar-IQ" sz="3200" b="1" dirty="0" smtClean="0"/>
              <a:t>المثير، </a:t>
            </a:r>
            <a:r>
              <a:rPr lang="ar-IQ" sz="3200" b="1" dirty="0"/>
              <a:t>وتدفع الفرد الى القيام باستجابة أخرى </a:t>
            </a:r>
            <a:r>
              <a:rPr lang="ar-IQ" sz="3600" b="1" dirty="0"/>
              <a:t>جديدة </a:t>
            </a:r>
            <a:r>
              <a:rPr lang="ar-IQ" sz="3600" b="1" dirty="0" smtClean="0"/>
              <a:t>.</a:t>
            </a:r>
            <a:endParaRPr lang="en-US" sz="3600" b="1" dirty="0"/>
          </a:p>
        </p:txBody>
      </p:sp>
    </p:spTree>
    <p:extLst>
      <p:ext uri="{BB962C8B-B14F-4D97-AF65-F5344CB8AC3E}">
        <p14:creationId xmlns:p14="http://schemas.microsoft.com/office/powerpoint/2010/main" val="29933329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17693"/>
            <a:ext cx="9001000" cy="6740307"/>
          </a:xfrm>
          <a:prstGeom prst="rect">
            <a:avLst/>
          </a:prstGeom>
        </p:spPr>
        <p:txBody>
          <a:bodyPr wrap="square">
            <a:spAutoFit/>
          </a:bodyPr>
          <a:lstStyle/>
          <a:p>
            <a:r>
              <a:rPr lang="ar-IQ" sz="2400" b="1" dirty="0"/>
              <a:t>مرغوبة، فمن خلال هذا الاجراء فإن استجابة جديدة مرغوبة ترتبط بذلك </a:t>
            </a:r>
            <a:r>
              <a:rPr lang="ar-IQ" sz="2400" b="1" dirty="0" smtClean="0"/>
              <a:t>المثير </a:t>
            </a:r>
            <a:r>
              <a:rPr lang="ar-IQ" sz="2400" b="1" dirty="0"/>
              <a:t>وتحل محل الاستجابة السابقة غري المرغوبة، وحتى يكون هذا الاجراء فعالا يجب تقديم </a:t>
            </a:r>
            <a:r>
              <a:rPr lang="ar-IQ" sz="2400" b="1" dirty="0" smtClean="0"/>
              <a:t>المثير </a:t>
            </a:r>
            <a:r>
              <a:rPr lang="ar-IQ" sz="2400" b="1" dirty="0"/>
              <a:t>مع </a:t>
            </a:r>
            <a:r>
              <a:rPr lang="ar-IQ" sz="2400" b="1" dirty="0" smtClean="0"/>
              <a:t>مثيرات </a:t>
            </a:r>
            <a:r>
              <a:rPr lang="ar-IQ" sz="2400" b="1" dirty="0"/>
              <a:t>مضادة </a:t>
            </a:r>
            <a:r>
              <a:rPr lang="ar-IQ" sz="2400" b="1" dirty="0" smtClean="0"/>
              <a:t>للمثيرات </a:t>
            </a:r>
            <a:r>
              <a:rPr lang="ar-IQ" sz="2400" b="1" dirty="0"/>
              <a:t>التي يستجر بوجودها الاستجابة، وذلك من أجل توليد حركات </a:t>
            </a:r>
            <a:r>
              <a:rPr lang="ar-IQ" sz="2400" b="1" dirty="0" smtClean="0"/>
              <a:t>مضادة </a:t>
            </a:r>
            <a:r>
              <a:rPr lang="ar-IQ" b="1" dirty="0"/>
              <a:t>. </a:t>
            </a:r>
            <a:endParaRPr lang="ar-IQ" b="1" dirty="0" smtClean="0"/>
          </a:p>
          <a:p>
            <a:r>
              <a:rPr lang="ar-IQ" sz="2800" b="1" dirty="0" smtClean="0">
                <a:solidFill>
                  <a:srgbClr val="FF0000"/>
                </a:solidFill>
              </a:rPr>
              <a:t>سابعا</a:t>
            </a:r>
            <a:r>
              <a:rPr lang="ar-IQ" sz="2800" b="1" dirty="0">
                <a:solidFill>
                  <a:srgbClr val="FF0000"/>
                </a:solidFill>
              </a:rPr>
              <a:t>: يلعب الا نتباه دورا هاما في اختيار </a:t>
            </a:r>
            <a:r>
              <a:rPr lang="ar-IQ" sz="2800" b="1" dirty="0" smtClean="0">
                <a:solidFill>
                  <a:srgbClr val="FF0000"/>
                </a:solidFill>
              </a:rPr>
              <a:t>الاستجابة: </a:t>
            </a:r>
            <a:r>
              <a:rPr lang="ar-IQ" sz="2800" b="1" dirty="0"/>
              <a:t>يؤكد </a:t>
            </a:r>
            <a:r>
              <a:rPr lang="ar-IQ" sz="2800" b="1" dirty="0" err="1"/>
              <a:t>جرثي</a:t>
            </a:r>
            <a:r>
              <a:rPr lang="ar-IQ" sz="2800" b="1" dirty="0"/>
              <a:t> دور الانتباه في اختيار الاستجابة وتنفيذها بحضور </a:t>
            </a:r>
            <a:r>
              <a:rPr lang="ar-IQ" sz="2800" b="1" dirty="0" err="1"/>
              <a:t>مثريات</a:t>
            </a:r>
            <a:r>
              <a:rPr lang="ar-IQ" sz="2800" b="1" dirty="0"/>
              <a:t> معينة. فهو يعتبر أن ما يتم ملاحظته والانتباه له يحدد ما سيتم عمله، إذ إنه يصبح إشارة لذلك العمل أو الأداء. ويتوقف ارتباط استجابة ما مبثري معني على زمن ومدة الانتباه، إذ إن الاقتران أو الارتباط بني تلك الاستجابة وذلك </a:t>
            </a:r>
            <a:r>
              <a:rPr lang="ar-IQ" sz="2800" b="1" dirty="0" err="1"/>
              <a:t>المثري</a:t>
            </a:r>
            <a:r>
              <a:rPr lang="ar-IQ" sz="2800" b="1" dirty="0"/>
              <a:t> يعتمد على عملية الانتباه التي متت لذلك </a:t>
            </a:r>
            <a:r>
              <a:rPr lang="ar-IQ" sz="2800" b="1" dirty="0" err="1"/>
              <a:t>المثري</a:t>
            </a:r>
            <a:r>
              <a:rPr lang="ar-IQ" sz="2800" b="1" dirty="0"/>
              <a:t> بحيث يتم اختياره دون غريه من </a:t>
            </a:r>
            <a:r>
              <a:rPr lang="ar-IQ" sz="2800" b="1" dirty="0" err="1"/>
              <a:t>المثريات</a:t>
            </a:r>
            <a:r>
              <a:rPr lang="ar-IQ" sz="2800" b="1" dirty="0"/>
              <a:t> لترتبط به الاستجابة . المفاهيم الأساسية في نظرية </a:t>
            </a:r>
            <a:r>
              <a:rPr lang="ar-IQ" sz="2800" b="1" dirty="0" err="1"/>
              <a:t>جرثي</a:t>
            </a:r>
            <a:r>
              <a:rPr lang="ar-IQ" sz="2800" b="1" dirty="0"/>
              <a:t> </a:t>
            </a:r>
            <a:r>
              <a:rPr lang="en-US" sz="2800" b="1" dirty="0"/>
              <a:t>concepts Basic : </a:t>
            </a:r>
            <a:r>
              <a:rPr lang="ar-IQ" sz="2800" b="1" dirty="0"/>
              <a:t>بعد أن تم التعرض إلى أهم الافتراضات التي قدمها </a:t>
            </a:r>
            <a:r>
              <a:rPr lang="ar-IQ" sz="2800" b="1" dirty="0" err="1"/>
              <a:t>جرثي</a:t>
            </a:r>
            <a:r>
              <a:rPr lang="ar-IQ" sz="2800" b="1" dirty="0"/>
              <a:t> حول موضوع التعلم، بات من المفيد تناول المفاهيم والمبادئ الرئيسية في نظريته. وتجدر الاشارة هنا إلى أن </a:t>
            </a:r>
            <a:r>
              <a:rPr lang="ar-IQ" sz="2800" b="1" dirty="0" err="1"/>
              <a:t>جرثي</a:t>
            </a:r>
            <a:r>
              <a:rPr lang="ar-IQ" sz="2800" b="1" dirty="0"/>
              <a:t> مل يضف أية مفاهيم جديدة في موضوع التعلم غري تلك التي استخدمها سابقوه من المنظرين، لا بل استخدم نفس المصطلحات ولكن </a:t>
            </a:r>
            <a:r>
              <a:rPr lang="ar-IQ" sz="2800" b="1" dirty="0" err="1"/>
              <a:t>بتفسريات</a:t>
            </a:r>
            <a:r>
              <a:rPr lang="ar-IQ" sz="2800" b="1" dirty="0"/>
              <a:t> جديدة. و </a:t>
            </a:r>
            <a:r>
              <a:rPr lang="ar-IQ" sz="2800" b="1" dirty="0" err="1"/>
              <a:t>فيام</a:t>
            </a:r>
            <a:r>
              <a:rPr lang="ar-IQ" sz="2800" b="1" dirty="0"/>
              <a:t> يلي عرض لمثل هذه المفاهيم </a:t>
            </a:r>
            <a:endParaRPr lang="en-US" sz="2800" b="1" dirty="0"/>
          </a:p>
        </p:txBody>
      </p:sp>
    </p:spTree>
    <p:extLst>
      <p:ext uri="{BB962C8B-B14F-4D97-AF65-F5344CB8AC3E}">
        <p14:creationId xmlns:p14="http://schemas.microsoft.com/office/powerpoint/2010/main" val="985638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7693"/>
            <a:ext cx="8712968" cy="6740307"/>
          </a:xfrm>
          <a:prstGeom prst="rect">
            <a:avLst/>
          </a:prstGeom>
        </p:spPr>
        <p:txBody>
          <a:bodyPr wrap="square">
            <a:spAutoFit/>
          </a:bodyPr>
          <a:lstStyle/>
          <a:p>
            <a:r>
              <a:rPr lang="ar-IQ" sz="3600" dirty="0">
                <a:solidFill>
                  <a:srgbClr val="FF0000"/>
                </a:solidFill>
              </a:rPr>
              <a:t>مقدمة: </a:t>
            </a:r>
            <a:r>
              <a:rPr lang="ar-IQ" sz="3600" dirty="0"/>
              <a:t>واضع هذه النظرية هو عالم النفس السلوكي الأمريكي أدوين </a:t>
            </a:r>
            <a:r>
              <a:rPr lang="ar-IQ" sz="3600" dirty="0" err="1"/>
              <a:t>جثري</a:t>
            </a:r>
            <a:r>
              <a:rPr lang="ar-IQ" sz="3600" dirty="0"/>
              <a:t> (</a:t>
            </a:r>
            <a:r>
              <a:rPr lang="en-US" sz="3600" dirty="0" err="1"/>
              <a:t>Edwine</a:t>
            </a:r>
            <a:r>
              <a:rPr lang="en-US" sz="3600" dirty="0"/>
              <a:t> Guthrie) (1886-1959</a:t>
            </a:r>
            <a:r>
              <a:rPr lang="ar-IQ" sz="3600" dirty="0"/>
              <a:t>م) تعد نظرية أدوين </a:t>
            </a:r>
            <a:r>
              <a:rPr lang="ar-IQ" sz="3600" dirty="0" err="1"/>
              <a:t>جثري</a:t>
            </a:r>
            <a:r>
              <a:rPr lang="ar-IQ" sz="3600" dirty="0"/>
              <a:t> في التعلم إحدى النظريات السلوكية التي تؤكد مبدأ الاقتران في التعلم، أي أنه يؤكد على عملية الاقتران المباشرة بين المثير والاستجابة لمرة واحدة فقط. وأن المثير غير الشرطي في تجربة </a:t>
            </a:r>
            <a:r>
              <a:rPr lang="ar-IQ" sz="3600" dirty="0" err="1"/>
              <a:t>بافلوف</a:t>
            </a:r>
            <a:r>
              <a:rPr lang="ar-IQ" sz="3600" dirty="0"/>
              <a:t> لا لزوم له. وينكر أهمية التعزيز كعامل في تقوية الارتباط الشرطي. بالإضافة إلى أنه لا يرى داع للتكرار كما في </a:t>
            </a:r>
            <a:r>
              <a:rPr lang="ar-IQ" sz="3600" dirty="0" err="1"/>
              <a:t>الإشراط</a:t>
            </a:r>
            <a:r>
              <a:rPr lang="ar-IQ" sz="3600" dirty="0"/>
              <a:t> الكلاسيكي. وقد صاغ </a:t>
            </a:r>
            <a:r>
              <a:rPr lang="ar-IQ" sz="3600" dirty="0" err="1"/>
              <a:t>جثري</a:t>
            </a:r>
            <a:r>
              <a:rPr lang="ar-IQ" sz="3600" dirty="0"/>
              <a:t> مبدأ الاقتران على النحو التالي: "إذا نشط مثير ما, وقت حدوث استجابة معينة، فإن تكرار ظهور هذا المثير يؤدي إلى تكرار حدوث تلك الاستجابة</a:t>
            </a:r>
            <a:endParaRPr lang="en-US" sz="3600" dirty="0"/>
          </a:p>
        </p:txBody>
      </p:sp>
    </p:spTree>
    <p:extLst>
      <p:ext uri="{BB962C8B-B14F-4D97-AF65-F5344CB8AC3E}">
        <p14:creationId xmlns:p14="http://schemas.microsoft.com/office/powerpoint/2010/main" val="400883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8097" y="188640"/>
            <a:ext cx="8928992" cy="5693866"/>
          </a:xfrm>
          <a:prstGeom prst="rect">
            <a:avLst/>
          </a:prstGeom>
        </p:spPr>
        <p:txBody>
          <a:bodyPr wrap="square">
            <a:spAutoFit/>
          </a:bodyPr>
          <a:lstStyle/>
          <a:p>
            <a:r>
              <a:rPr lang="ar-IQ" sz="2800" b="1" dirty="0" smtClean="0">
                <a:solidFill>
                  <a:srgbClr val="FF0000"/>
                </a:solidFill>
              </a:rPr>
              <a:t>- النضج  :(</a:t>
            </a:r>
            <a:r>
              <a:rPr lang="en-US" sz="2800" b="1" dirty="0" smtClean="0">
                <a:solidFill>
                  <a:srgbClr val="FF0000"/>
                </a:solidFill>
              </a:rPr>
              <a:t>Maturation </a:t>
            </a:r>
            <a:r>
              <a:rPr lang="ar-IQ" sz="2800" b="1" dirty="0" smtClean="0">
                <a:solidFill>
                  <a:srgbClr val="FF0000"/>
                </a:solidFill>
              </a:rPr>
              <a:t> ) </a:t>
            </a:r>
            <a:r>
              <a:rPr lang="ar-IQ" sz="2800" b="1" dirty="0" smtClean="0"/>
              <a:t>في </a:t>
            </a:r>
            <a:r>
              <a:rPr lang="ar-IQ" sz="2800" b="1" dirty="0"/>
              <a:t>الوقت الذي قلل فيه </a:t>
            </a:r>
            <a:r>
              <a:rPr lang="ar-IQ" sz="2800" b="1" dirty="0" smtClean="0"/>
              <a:t>علماء  </a:t>
            </a:r>
            <a:r>
              <a:rPr lang="ar-IQ" sz="2800" b="1" dirty="0"/>
              <a:t>التعلم أمثال هل </a:t>
            </a:r>
            <a:r>
              <a:rPr lang="ar-IQ" sz="2800" b="1" dirty="0" err="1" smtClean="0"/>
              <a:t>وسكنر</a:t>
            </a:r>
            <a:r>
              <a:rPr lang="ar-IQ" sz="2800" b="1" dirty="0" smtClean="0"/>
              <a:t> </a:t>
            </a:r>
            <a:r>
              <a:rPr lang="ar-IQ" sz="2800" b="1" dirty="0" err="1" smtClean="0"/>
              <a:t>وثورنديك</a:t>
            </a:r>
            <a:r>
              <a:rPr lang="ar-IQ" sz="2800" b="1" dirty="0" smtClean="0"/>
              <a:t> </a:t>
            </a:r>
            <a:r>
              <a:rPr lang="ar-IQ" sz="2800" b="1" dirty="0"/>
              <a:t>من شأن عوامل التكوين والنضج في عمليات التعلم، نجد أن </a:t>
            </a:r>
            <a:r>
              <a:rPr lang="ar-IQ" sz="2800" b="1" dirty="0" err="1" smtClean="0"/>
              <a:t>جثري</a:t>
            </a:r>
            <a:r>
              <a:rPr lang="ar-IQ" sz="2800" b="1" dirty="0" smtClean="0"/>
              <a:t> </a:t>
            </a:r>
            <a:r>
              <a:rPr lang="ar-IQ" sz="2800" b="1" dirty="0"/>
              <a:t>أولى هذا العامل أهمية بالغة، إذ يرى أن النضج الحسي والعصبي والعضلي ضروري لتعلم العديد من </a:t>
            </a:r>
            <a:r>
              <a:rPr lang="ar-IQ" sz="2800" b="1" dirty="0" smtClean="0"/>
              <a:t>الانماط </a:t>
            </a:r>
            <a:r>
              <a:rPr lang="ar-IQ" sz="2800" b="1" dirty="0"/>
              <a:t>السلوكية. وتحديدا فهو يرى أن نضج الجهاز العصبي على أنه المحدد الرئيسي لتعلم </a:t>
            </a:r>
            <a:r>
              <a:rPr lang="ar-IQ" sz="2800" b="1" dirty="0" smtClean="0"/>
              <a:t>الكثير </a:t>
            </a:r>
            <a:r>
              <a:rPr lang="ar-IQ" sz="2800" b="1" dirty="0"/>
              <a:t>من </a:t>
            </a:r>
            <a:r>
              <a:rPr lang="ar-IQ" sz="2800" b="1" dirty="0" smtClean="0"/>
              <a:t>الاستجابات.</a:t>
            </a:r>
          </a:p>
          <a:p>
            <a:r>
              <a:rPr lang="ar-IQ" sz="2800" b="1" dirty="0" smtClean="0"/>
              <a:t>-  </a:t>
            </a:r>
            <a:r>
              <a:rPr lang="ar-IQ" sz="2800" b="1" dirty="0">
                <a:solidFill>
                  <a:srgbClr val="FF0000"/>
                </a:solidFill>
              </a:rPr>
              <a:t>الاقتران </a:t>
            </a:r>
            <a:r>
              <a:rPr lang="en-US" sz="2800" b="1" dirty="0" err="1">
                <a:solidFill>
                  <a:srgbClr val="FF0000"/>
                </a:solidFill>
              </a:rPr>
              <a:t>Congtiguty</a:t>
            </a:r>
            <a:r>
              <a:rPr lang="en-US" sz="2800" b="1" dirty="0">
                <a:solidFill>
                  <a:srgbClr val="FF0000"/>
                </a:solidFill>
              </a:rPr>
              <a:t> </a:t>
            </a:r>
            <a:r>
              <a:rPr lang="ar-IQ" sz="2800" b="1" dirty="0" smtClean="0">
                <a:solidFill>
                  <a:srgbClr val="FF0000"/>
                </a:solidFill>
              </a:rPr>
              <a:t>  : </a:t>
            </a:r>
            <a:r>
              <a:rPr lang="ar-IQ" sz="2800" b="1" dirty="0" smtClean="0"/>
              <a:t>يتم </a:t>
            </a:r>
            <a:r>
              <a:rPr lang="ar-IQ" sz="2800" b="1" dirty="0"/>
              <a:t>تعلم الاستجابة أو الحركة </a:t>
            </a:r>
            <a:r>
              <a:rPr lang="ar-IQ" sz="2800" b="1" dirty="0" smtClean="0"/>
              <a:t>لمثير </a:t>
            </a:r>
            <a:r>
              <a:rPr lang="ar-IQ" sz="2800" b="1" dirty="0"/>
              <a:t>أو موقف ما وفقا لعملية الاقتران الزمني؛ أي التزامن بني حدوث استجابة ومثري معني. فالآلية الرئيسية في التعلم هي الرابطة الزمنية 122 نظرية التعلم </a:t>
            </a:r>
            <a:r>
              <a:rPr lang="ar-IQ" sz="2800" b="1" dirty="0" smtClean="0"/>
              <a:t>الاقتران بين المثير </a:t>
            </a:r>
            <a:r>
              <a:rPr lang="ar-IQ" sz="2800" b="1" dirty="0"/>
              <a:t>والاستجابة، وليس ما يترتب على هذه الاستجابة من نتائج تعزيزية أو ليس بسبب اقتران </a:t>
            </a:r>
            <a:r>
              <a:rPr lang="ar-IQ" sz="2800" b="1" dirty="0" smtClean="0"/>
              <a:t>المثير </a:t>
            </a:r>
            <a:r>
              <a:rPr lang="ar-IQ" sz="2800" b="1" dirty="0"/>
              <a:t>الشرطي </a:t>
            </a:r>
            <a:r>
              <a:rPr lang="ar-IQ" sz="2800" b="1" dirty="0" smtClean="0"/>
              <a:t>مثير </a:t>
            </a:r>
            <a:r>
              <a:rPr lang="ar-IQ" sz="2800" b="1" dirty="0"/>
              <a:t>آخر طبيعي. وعلى هذا الاساس فإن التعلم هو </a:t>
            </a:r>
            <a:r>
              <a:rPr lang="ar-IQ" sz="2800" b="1" dirty="0" smtClean="0"/>
              <a:t>بمثابة </a:t>
            </a:r>
            <a:r>
              <a:rPr lang="ar-IQ" sz="2800" b="1" dirty="0"/>
              <a:t>تشكيل علاقات ارتباطية </a:t>
            </a:r>
            <a:r>
              <a:rPr lang="ar-IQ" sz="2800" b="1" dirty="0" smtClean="0"/>
              <a:t>بين مثيرات </a:t>
            </a:r>
            <a:r>
              <a:rPr lang="ar-IQ" sz="2800" b="1" dirty="0"/>
              <a:t>واستجابات ، بحيث يتكرر الميل الى حدوث استجابة </a:t>
            </a:r>
            <a:r>
              <a:rPr lang="ar-IQ" sz="2800" b="1" dirty="0" smtClean="0"/>
              <a:t>لمثير </a:t>
            </a:r>
            <a:r>
              <a:rPr lang="ar-IQ" sz="2800" b="1" dirty="0"/>
              <a:t>ما بسبب أن مثل هذه الاستجابة سبق وأن تم استدعاؤها من قبل ذلك </a:t>
            </a:r>
            <a:r>
              <a:rPr lang="ar-IQ" sz="2800" b="1" dirty="0" smtClean="0"/>
              <a:t>المثير. </a:t>
            </a:r>
            <a:endParaRPr lang="en-US" sz="2800" b="1" dirty="0"/>
          </a:p>
        </p:txBody>
      </p:sp>
    </p:spTree>
    <p:extLst>
      <p:ext uri="{BB962C8B-B14F-4D97-AF65-F5344CB8AC3E}">
        <p14:creationId xmlns:p14="http://schemas.microsoft.com/office/powerpoint/2010/main" val="4470957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44624"/>
            <a:ext cx="9036496" cy="6494085"/>
          </a:xfrm>
          <a:prstGeom prst="rect">
            <a:avLst/>
          </a:prstGeom>
        </p:spPr>
        <p:txBody>
          <a:bodyPr wrap="square">
            <a:spAutoFit/>
          </a:bodyPr>
          <a:lstStyle/>
          <a:p>
            <a:r>
              <a:rPr lang="ar-IQ" sz="3200" b="1" dirty="0" smtClean="0"/>
              <a:t>-</a:t>
            </a:r>
            <a:r>
              <a:rPr lang="ar-IQ" sz="3200" b="1" dirty="0" smtClean="0">
                <a:solidFill>
                  <a:srgbClr val="FF0000"/>
                </a:solidFill>
              </a:rPr>
              <a:t>التعلم </a:t>
            </a:r>
            <a:r>
              <a:rPr lang="en-US" sz="3200" b="1" dirty="0">
                <a:solidFill>
                  <a:srgbClr val="FF0000"/>
                </a:solidFill>
              </a:rPr>
              <a:t>Learning </a:t>
            </a:r>
            <a:r>
              <a:rPr lang="ar-IQ" sz="3200" b="1" dirty="0" smtClean="0">
                <a:solidFill>
                  <a:srgbClr val="FF0000"/>
                </a:solidFill>
              </a:rPr>
              <a:t>:</a:t>
            </a:r>
          </a:p>
          <a:p>
            <a:r>
              <a:rPr lang="ar-IQ" sz="3200" b="1" dirty="0" smtClean="0"/>
              <a:t>يعرف </a:t>
            </a:r>
            <a:r>
              <a:rPr lang="ar-IQ" sz="3200" b="1" dirty="0" err="1"/>
              <a:t>جرثي</a:t>
            </a:r>
            <a:r>
              <a:rPr lang="ar-IQ" sz="3200" b="1" dirty="0"/>
              <a:t> التعلم على أنه تغري شبه ثابت في السلوك، ويرى أن التعلم الحقيقي يحدث لدى الفرد عندما </a:t>
            </a:r>
            <a:r>
              <a:rPr lang="ar-IQ" sz="3200" b="1" dirty="0" err="1"/>
              <a:t>ميتلك</a:t>
            </a:r>
            <a:r>
              <a:rPr lang="ar-IQ" sz="3200" b="1" dirty="0"/>
              <a:t> القدرة على تنفيذ </a:t>
            </a:r>
            <a:r>
              <a:rPr lang="ar-IQ" sz="3200" b="1" dirty="0" err="1"/>
              <a:t>سلوكات</a:t>
            </a:r>
            <a:r>
              <a:rPr lang="ar-IQ" sz="3200" b="1" dirty="0"/>
              <a:t> جديدة مغايرة </a:t>
            </a:r>
            <a:r>
              <a:rPr lang="ar-IQ" sz="3200" b="1" dirty="0" err="1"/>
              <a:t>لسلوكات</a:t>
            </a:r>
            <a:r>
              <a:rPr lang="ar-IQ" sz="3200" b="1" dirty="0"/>
              <a:t> أخرى ارتبطت في موقف ما. ولا يعني بالضرورة أن </a:t>
            </a:r>
            <a:r>
              <a:rPr lang="ar-IQ" sz="3200" b="1" dirty="0" err="1"/>
              <a:t>التغري</a:t>
            </a:r>
            <a:r>
              <a:rPr lang="ar-IQ" sz="3200" b="1" dirty="0"/>
              <a:t> الذي يحدث بسبب التعلم قد يكون نحو الاحسن؛ فقد يكون نحو الاحسن أو نحو الاسوأ </a:t>
            </a:r>
            <a:r>
              <a:rPr lang="ar-IQ" sz="3200" b="1" dirty="0" smtClean="0"/>
              <a:t>.</a:t>
            </a:r>
          </a:p>
          <a:p>
            <a:pPr marL="457200" indent="-457200">
              <a:buFontTx/>
              <a:buChar char="-"/>
            </a:pPr>
            <a:r>
              <a:rPr lang="ar-IQ" sz="3200" b="1" dirty="0" smtClean="0">
                <a:solidFill>
                  <a:srgbClr val="FF0000"/>
                </a:solidFill>
              </a:rPr>
              <a:t>الاستجابة </a:t>
            </a:r>
            <a:r>
              <a:rPr lang="ar-IQ" sz="3200" b="1" dirty="0">
                <a:solidFill>
                  <a:srgbClr val="FF0000"/>
                </a:solidFill>
              </a:rPr>
              <a:t>أو الحركة </a:t>
            </a:r>
            <a:r>
              <a:rPr lang="en-US" sz="3200" b="1" dirty="0">
                <a:solidFill>
                  <a:srgbClr val="FF0000"/>
                </a:solidFill>
              </a:rPr>
              <a:t>movement or Response </a:t>
            </a:r>
            <a:endParaRPr lang="ar-IQ" sz="3200" b="1" dirty="0" smtClean="0">
              <a:solidFill>
                <a:srgbClr val="FF0000"/>
              </a:solidFill>
            </a:endParaRPr>
          </a:p>
          <a:p>
            <a:r>
              <a:rPr lang="ar-IQ" sz="3200" b="1" dirty="0" smtClean="0"/>
              <a:t>يشري </a:t>
            </a:r>
            <a:r>
              <a:rPr lang="ar-IQ" sz="3200" b="1" dirty="0"/>
              <a:t>مفهوم الاستجابة أو الحركة إلى جزء من الأداء أو السلوك الذي يرتبط مبثري ما. وبذلك نجد أن </a:t>
            </a:r>
            <a:r>
              <a:rPr lang="ar-IQ" sz="3200" b="1" dirty="0" err="1"/>
              <a:t>جرثي</a:t>
            </a:r>
            <a:r>
              <a:rPr lang="ar-IQ" sz="3200" b="1" dirty="0"/>
              <a:t> يرى أن الأداء أو الفعل </a:t>
            </a:r>
            <a:r>
              <a:rPr lang="en-US" sz="3200" b="1" dirty="0" smtClean="0"/>
              <a:t>Act </a:t>
            </a:r>
            <a:r>
              <a:rPr lang="ar-IQ" sz="3200" b="1" dirty="0" smtClean="0"/>
              <a:t>هو </a:t>
            </a:r>
            <a:r>
              <a:rPr lang="ar-IQ" sz="3200" b="1" dirty="0"/>
              <a:t>مجموعة من الحركات أو الاستجابات، وهذا الفعل هو بحد ذاته الهدف </a:t>
            </a:r>
            <a:r>
              <a:rPr lang="ar-IQ" sz="3200" b="1" dirty="0" err="1"/>
              <a:t>النهايئ</a:t>
            </a:r>
            <a:r>
              <a:rPr lang="ar-IQ" sz="3200" b="1" dirty="0"/>
              <a:t>. وعليه فإن الحركة هي الاستجابة الأولية لذلك الفعل، لقد أنصب </a:t>
            </a:r>
            <a:r>
              <a:rPr lang="ar-IQ" sz="3200" b="1" dirty="0" err="1"/>
              <a:t>اهتامم</a:t>
            </a:r>
            <a:r>
              <a:rPr lang="ar-IQ" sz="3200" b="1" dirty="0"/>
              <a:t> </a:t>
            </a:r>
            <a:r>
              <a:rPr lang="ar-IQ" sz="3200" b="1" dirty="0" err="1"/>
              <a:t>جرثي</a:t>
            </a:r>
            <a:r>
              <a:rPr lang="ar-IQ" sz="3200" b="1" dirty="0"/>
              <a:t> على تعلم الحركة لأنها </a:t>
            </a:r>
            <a:r>
              <a:rPr lang="ar-IQ" sz="3200" b="1" dirty="0" err="1"/>
              <a:t>متثل</a:t>
            </a:r>
            <a:r>
              <a:rPr lang="ar-IQ" sz="3200" b="1" dirty="0"/>
              <a:t> الهدف </a:t>
            </a:r>
            <a:r>
              <a:rPr lang="ar-IQ" sz="3200" b="1" dirty="0" err="1"/>
              <a:t>النهايئ</a:t>
            </a:r>
            <a:r>
              <a:rPr lang="ar-IQ" sz="3200" b="1" dirty="0"/>
              <a:t> لأي فعل سلويك، وهي أكرث أهمية من نتيجة ذلك </a:t>
            </a:r>
            <a:r>
              <a:rPr lang="ar-IQ" b="1" dirty="0"/>
              <a:t>الفعل </a:t>
            </a:r>
            <a:endParaRPr lang="en-US" b="1" dirty="0"/>
          </a:p>
        </p:txBody>
      </p:sp>
    </p:spTree>
    <p:extLst>
      <p:ext uri="{BB962C8B-B14F-4D97-AF65-F5344CB8AC3E}">
        <p14:creationId xmlns:p14="http://schemas.microsoft.com/office/powerpoint/2010/main" val="40810342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3" y="260648"/>
            <a:ext cx="8741767" cy="5509200"/>
          </a:xfrm>
          <a:prstGeom prst="rect">
            <a:avLst/>
          </a:prstGeom>
        </p:spPr>
        <p:txBody>
          <a:bodyPr wrap="square">
            <a:spAutoFit/>
          </a:bodyPr>
          <a:lstStyle/>
          <a:p>
            <a:r>
              <a:rPr lang="ar-IQ" sz="3200" b="1" dirty="0" smtClean="0"/>
              <a:t>-</a:t>
            </a:r>
            <a:r>
              <a:rPr lang="ar-IQ" sz="3200" b="1" dirty="0" smtClean="0">
                <a:solidFill>
                  <a:srgbClr val="FF0000"/>
                </a:solidFill>
              </a:rPr>
              <a:t>الكف: </a:t>
            </a:r>
            <a:r>
              <a:rPr lang="en-US" sz="3200" b="1" dirty="0">
                <a:solidFill>
                  <a:srgbClr val="FF0000"/>
                </a:solidFill>
              </a:rPr>
              <a:t>Inhibition </a:t>
            </a:r>
            <a:endParaRPr lang="ar-IQ" sz="3200" b="1" dirty="0" smtClean="0">
              <a:solidFill>
                <a:srgbClr val="FF0000"/>
              </a:solidFill>
            </a:endParaRPr>
          </a:p>
          <a:p>
            <a:r>
              <a:rPr lang="ar-IQ" sz="3200" b="1" dirty="0" smtClean="0"/>
              <a:t>يحدث </a:t>
            </a:r>
            <a:r>
              <a:rPr lang="ar-IQ" sz="3200" b="1" dirty="0"/>
              <a:t>الكف لاستجابة ما من خلال الانشغال في استجابات أخرى. ويفسر </a:t>
            </a:r>
            <a:r>
              <a:rPr lang="ar-IQ" sz="3200" b="1" dirty="0" err="1" smtClean="0"/>
              <a:t>جثري</a:t>
            </a:r>
            <a:r>
              <a:rPr lang="ar-IQ" sz="3200" b="1" dirty="0" smtClean="0"/>
              <a:t> </a:t>
            </a:r>
            <a:r>
              <a:rPr lang="ar-IQ" sz="3200" b="1" dirty="0"/>
              <a:t>الكف من خلال عمل النظام العصبي المركزي، إذ يرى أن الوصلات العصبية المرتبطة باستجابة ما يكف عملها من خلال اثارة وصلات عصبية أخرى ترتبط باستجابة مغايرة. وانطلاقا من ذلك فهو يرى أن </a:t>
            </a:r>
            <a:r>
              <a:rPr lang="ar-IQ" sz="3200" b="1" dirty="0" smtClean="0"/>
              <a:t>ردأت </a:t>
            </a:r>
            <a:r>
              <a:rPr lang="ar-IQ" sz="3200" b="1" dirty="0"/>
              <a:t>الفعل أو الاستجابات الانفعالية أو العضلية </a:t>
            </a:r>
            <a:r>
              <a:rPr lang="ar-IQ" sz="3200" b="1" dirty="0" smtClean="0"/>
              <a:t>يمكن </a:t>
            </a:r>
            <a:r>
              <a:rPr lang="ar-IQ" sz="3200" b="1" dirty="0"/>
              <a:t>منعها أو كفها من خلال توليد أنشطة أو أفعال أخرى معاكسة لها . ففي هذا الصدد، يرى </a:t>
            </a:r>
            <a:r>
              <a:rPr lang="ar-IQ" sz="3200" b="1" dirty="0" err="1" smtClean="0"/>
              <a:t>جثري</a:t>
            </a:r>
            <a:r>
              <a:rPr lang="ar-IQ" sz="3200" b="1" dirty="0" smtClean="0"/>
              <a:t> </a:t>
            </a:r>
            <a:r>
              <a:rPr lang="ar-IQ" sz="3200" b="1" dirty="0"/>
              <a:t>أن بعض الأنشطة العضلية </a:t>
            </a:r>
            <a:r>
              <a:rPr lang="ar-IQ" sz="3200" b="1" dirty="0" smtClean="0"/>
              <a:t>يمكن </a:t>
            </a:r>
            <a:r>
              <a:rPr lang="ar-IQ" sz="3200" b="1" dirty="0"/>
              <a:t>منعها من خلال اشغال عضلات أخرى بأنشطة حركية مختلفة عن السابقة، كام </a:t>
            </a:r>
            <a:r>
              <a:rPr lang="ar-IQ" sz="3200" b="1" dirty="0" smtClean="0"/>
              <a:t>يمكن </a:t>
            </a:r>
            <a:r>
              <a:rPr lang="ar-IQ" sz="3200" b="1" dirty="0"/>
              <a:t>اثارة الفرد في أنشطة انفعالية لكف </a:t>
            </a:r>
            <a:r>
              <a:rPr lang="ar-IQ" sz="3200" b="1" dirty="0" smtClean="0"/>
              <a:t>ردأت </a:t>
            </a:r>
            <a:r>
              <a:rPr lang="ar-IQ" sz="3200" b="1" dirty="0"/>
              <a:t>انفعالية أخرى. </a:t>
            </a:r>
            <a:endParaRPr lang="en-US" sz="3200" b="1" dirty="0"/>
          </a:p>
        </p:txBody>
      </p:sp>
    </p:spTree>
    <p:extLst>
      <p:ext uri="{BB962C8B-B14F-4D97-AF65-F5344CB8AC3E}">
        <p14:creationId xmlns:p14="http://schemas.microsoft.com/office/powerpoint/2010/main" val="19036704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6174" y="476672"/>
            <a:ext cx="8568952" cy="5078313"/>
          </a:xfrm>
          <a:prstGeom prst="rect">
            <a:avLst/>
          </a:prstGeom>
        </p:spPr>
        <p:txBody>
          <a:bodyPr wrap="square">
            <a:spAutoFit/>
          </a:bodyPr>
          <a:lstStyle/>
          <a:p>
            <a:r>
              <a:rPr lang="ar-IQ" sz="3600" b="1" dirty="0" smtClean="0">
                <a:solidFill>
                  <a:srgbClr val="FF0000"/>
                </a:solidFill>
              </a:rPr>
              <a:t>- الكف </a:t>
            </a:r>
            <a:r>
              <a:rPr lang="ar-IQ" sz="3600" b="1" dirty="0">
                <a:solidFill>
                  <a:srgbClr val="FF0000"/>
                </a:solidFill>
              </a:rPr>
              <a:t>الارتباطي </a:t>
            </a:r>
            <a:r>
              <a:rPr lang="en-US" sz="3600" b="1" dirty="0">
                <a:solidFill>
                  <a:srgbClr val="FF0000"/>
                </a:solidFill>
              </a:rPr>
              <a:t>inhibition Associative </a:t>
            </a:r>
            <a:endParaRPr lang="ar-IQ" sz="3600" b="1" dirty="0" smtClean="0">
              <a:solidFill>
                <a:srgbClr val="FF0000"/>
              </a:solidFill>
            </a:endParaRPr>
          </a:p>
          <a:p>
            <a:r>
              <a:rPr lang="ar-IQ" sz="3600" b="1" dirty="0" smtClean="0"/>
              <a:t>يقابل هذا </a:t>
            </a:r>
            <a:r>
              <a:rPr lang="ar-IQ" sz="3600" b="1" dirty="0"/>
              <a:t>المفهوم مبدأ </a:t>
            </a:r>
            <a:r>
              <a:rPr lang="ar-IQ" sz="3600" b="1" dirty="0" err="1"/>
              <a:t>الانطفاء</a:t>
            </a:r>
            <a:r>
              <a:rPr lang="ar-IQ" sz="3600" b="1" dirty="0"/>
              <a:t> أو المحو </a:t>
            </a:r>
            <a:r>
              <a:rPr lang="en-US" sz="3600" b="1" dirty="0"/>
              <a:t>Extinction </a:t>
            </a:r>
            <a:r>
              <a:rPr lang="ar-IQ" sz="3600" b="1" dirty="0"/>
              <a:t>عند </a:t>
            </a:r>
            <a:r>
              <a:rPr lang="ar-IQ" sz="3600" b="1" dirty="0" err="1"/>
              <a:t>بافلوف</a:t>
            </a:r>
            <a:r>
              <a:rPr lang="ar-IQ" sz="3600" b="1" dirty="0"/>
              <a:t> وسكرن، ولكن يفسر </a:t>
            </a:r>
            <a:r>
              <a:rPr lang="ar-IQ" sz="3600" b="1" dirty="0" err="1" smtClean="0"/>
              <a:t>جثري</a:t>
            </a:r>
            <a:r>
              <a:rPr lang="ar-IQ" sz="3600" b="1" dirty="0" smtClean="0"/>
              <a:t> </a:t>
            </a:r>
            <a:r>
              <a:rPr lang="ar-IQ" sz="3600" b="1" dirty="0"/>
              <a:t>عملية </a:t>
            </a:r>
            <a:r>
              <a:rPr lang="ar-IQ" sz="3600" b="1" dirty="0" err="1"/>
              <a:t>الانطفاء</a:t>
            </a:r>
            <a:r>
              <a:rPr lang="ar-IQ" sz="3600" b="1" dirty="0"/>
              <a:t> بطريقة مغايرة لما قدمه كل من </a:t>
            </a:r>
            <a:r>
              <a:rPr lang="ar-IQ" sz="3600" b="1" dirty="0" err="1"/>
              <a:t>بافلوف</a:t>
            </a:r>
            <a:r>
              <a:rPr lang="ar-IQ" sz="3600" b="1" dirty="0"/>
              <a:t> وسكرن، فهو يرى أن </a:t>
            </a:r>
            <a:r>
              <a:rPr lang="ar-IQ" sz="3600" b="1" dirty="0" err="1"/>
              <a:t>الانطفاء</a:t>
            </a:r>
            <a:r>
              <a:rPr lang="ar-IQ" sz="3600" b="1" dirty="0"/>
              <a:t> في الارتباط أو العادة يحدث نتيجة تشكيل ارتباط جديد، أي أن استجابة كفيه جديدة تحل محل استجابة سابقة في ذلك الارتباط، وليس مجرد عملية تراجع تدريجي في الارتباطات بسبب غياب التعزيز أو عدم الاقتران </a:t>
            </a:r>
            <a:r>
              <a:rPr lang="ar-IQ" sz="3600" b="1" dirty="0" err="1"/>
              <a:t>بالمثري</a:t>
            </a:r>
            <a:r>
              <a:rPr lang="ar-IQ" sz="3600" b="1" dirty="0"/>
              <a:t> غري الشرطي </a:t>
            </a:r>
            <a:r>
              <a:rPr lang="ar-IQ" sz="3600" b="1" dirty="0" smtClean="0"/>
              <a:t>.</a:t>
            </a:r>
            <a:endParaRPr lang="en-US" sz="3600" b="1" dirty="0"/>
          </a:p>
        </p:txBody>
      </p:sp>
    </p:spTree>
    <p:extLst>
      <p:ext uri="{BB962C8B-B14F-4D97-AF65-F5344CB8AC3E}">
        <p14:creationId xmlns:p14="http://schemas.microsoft.com/office/powerpoint/2010/main" val="34847888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620688"/>
            <a:ext cx="8712968" cy="4832092"/>
          </a:xfrm>
          <a:prstGeom prst="rect">
            <a:avLst/>
          </a:prstGeom>
        </p:spPr>
        <p:txBody>
          <a:bodyPr wrap="square">
            <a:spAutoFit/>
          </a:bodyPr>
          <a:lstStyle/>
          <a:p>
            <a:r>
              <a:rPr lang="ar-IQ" sz="2800" dirty="0" smtClean="0"/>
              <a:t>-</a:t>
            </a:r>
            <a:r>
              <a:rPr lang="ar-IQ" sz="2800" b="1" dirty="0" smtClean="0">
                <a:solidFill>
                  <a:srgbClr val="FF0000"/>
                </a:solidFill>
              </a:rPr>
              <a:t>لمكافأة </a:t>
            </a:r>
            <a:r>
              <a:rPr lang="ar-IQ" sz="2800" b="1" dirty="0">
                <a:solidFill>
                  <a:srgbClr val="FF0000"/>
                </a:solidFill>
              </a:rPr>
              <a:t>أو التعزيز </a:t>
            </a:r>
            <a:r>
              <a:rPr lang="en-US" sz="2800" b="1" dirty="0">
                <a:solidFill>
                  <a:srgbClr val="FF0000"/>
                </a:solidFill>
              </a:rPr>
              <a:t>Reinforcement or Reward </a:t>
            </a:r>
            <a:endParaRPr lang="ar-IQ" sz="2800" b="1" dirty="0" smtClean="0">
              <a:solidFill>
                <a:srgbClr val="FF0000"/>
              </a:solidFill>
            </a:endParaRPr>
          </a:p>
          <a:p>
            <a:r>
              <a:rPr lang="ar-IQ" sz="2800" b="1" dirty="0" smtClean="0"/>
              <a:t>هي </a:t>
            </a:r>
            <a:r>
              <a:rPr lang="ar-IQ" sz="2800" b="1" dirty="0"/>
              <a:t>شكل من أشكال </a:t>
            </a:r>
            <a:r>
              <a:rPr lang="ar-IQ" sz="2800" b="1" dirty="0" smtClean="0"/>
              <a:t>التغير </a:t>
            </a:r>
            <a:r>
              <a:rPr lang="ar-IQ" sz="2800" b="1" dirty="0"/>
              <a:t>في </a:t>
            </a:r>
            <a:r>
              <a:rPr lang="ar-IQ" sz="2800" b="1" dirty="0" smtClean="0"/>
              <a:t>المثير </a:t>
            </a:r>
            <a:r>
              <a:rPr lang="ar-IQ" sz="2800" b="1" dirty="0"/>
              <a:t>الذي يحدث في نهاية السلسلة السلوكية وتعمل على تهيئة الكائن الى الانتقال من موقف الى موقف آخر اثناء تنفيذ الفعل. فالتعزيز ليس عاملا أساسيا في الاحتفاظ في السلوك أو تقوية الارتباطات، وإمنا هو مجرد إشارة لحدوث استجابة ما في السلسلة السلوكية التي يؤديها الفرد </a:t>
            </a:r>
            <a:r>
              <a:rPr lang="ar-IQ" sz="2800" b="1" dirty="0" smtClean="0"/>
              <a:t>.</a:t>
            </a:r>
          </a:p>
          <a:p>
            <a:r>
              <a:rPr lang="ar-IQ" sz="2800" b="1" dirty="0">
                <a:solidFill>
                  <a:srgbClr val="FF0000"/>
                </a:solidFill>
              </a:rPr>
              <a:t>-</a:t>
            </a:r>
            <a:r>
              <a:rPr lang="ar-IQ" sz="2800" b="1" dirty="0" smtClean="0">
                <a:solidFill>
                  <a:srgbClr val="FF0000"/>
                </a:solidFill>
              </a:rPr>
              <a:t>العقاب </a:t>
            </a:r>
            <a:r>
              <a:rPr lang="en-US" sz="2800" b="1" dirty="0">
                <a:solidFill>
                  <a:srgbClr val="FF0000"/>
                </a:solidFill>
              </a:rPr>
              <a:t>Punishment </a:t>
            </a:r>
            <a:r>
              <a:rPr lang="ar-IQ" sz="2800" b="1" dirty="0" smtClean="0">
                <a:solidFill>
                  <a:srgbClr val="FF0000"/>
                </a:solidFill>
              </a:rPr>
              <a:t> </a:t>
            </a:r>
          </a:p>
          <a:p>
            <a:r>
              <a:rPr lang="ar-IQ" sz="2800" b="1" dirty="0" smtClean="0"/>
              <a:t>هو </a:t>
            </a:r>
            <a:r>
              <a:rPr lang="ar-IQ" sz="2800" b="1" dirty="0"/>
              <a:t>شكل من أشكال </a:t>
            </a:r>
            <a:r>
              <a:rPr lang="ar-IQ" sz="2800" b="1" dirty="0" smtClean="0"/>
              <a:t>المثير </a:t>
            </a:r>
            <a:r>
              <a:rPr lang="ar-IQ" sz="2800" b="1" dirty="0"/>
              <a:t>أو </a:t>
            </a:r>
            <a:r>
              <a:rPr lang="ar-IQ" sz="2800" b="1" dirty="0" smtClean="0"/>
              <a:t>التغير </a:t>
            </a:r>
            <a:r>
              <a:rPr lang="ar-IQ" sz="2800" b="1" dirty="0"/>
              <a:t>في ذلك </a:t>
            </a:r>
            <a:r>
              <a:rPr lang="ar-IQ" sz="2800" b="1" dirty="0" smtClean="0"/>
              <a:t>المثير </a:t>
            </a:r>
            <a:r>
              <a:rPr lang="ar-IQ" sz="2800" b="1" dirty="0"/>
              <a:t>يحدث في نهاية سلسلة سلوكية ما، ويعمل على انتاج استجابة جديدة لتحل في الارتباط محل استجابة غري مرغوبة. فالعقاب لا يؤدي إلى إضعاف أو قمع الارتباطات، وإمنا يعمل على توليد فعل أو سلوك جديد مغاير للفعل </a:t>
            </a:r>
            <a:r>
              <a:rPr lang="ar-IQ" sz="2800" b="1" dirty="0" err="1" smtClean="0"/>
              <a:t>يالذي</a:t>
            </a:r>
            <a:r>
              <a:rPr lang="ar-IQ" sz="2800" b="1" dirty="0" smtClean="0"/>
              <a:t> </a:t>
            </a:r>
            <a:r>
              <a:rPr lang="ar-IQ" sz="2800" b="1" dirty="0"/>
              <a:t>متت معاقبته </a:t>
            </a:r>
            <a:endParaRPr lang="en-US" sz="2800" b="1" dirty="0"/>
          </a:p>
        </p:txBody>
      </p:sp>
    </p:spTree>
    <p:extLst>
      <p:ext uri="{BB962C8B-B14F-4D97-AF65-F5344CB8AC3E}">
        <p14:creationId xmlns:p14="http://schemas.microsoft.com/office/powerpoint/2010/main" val="2236087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260648"/>
            <a:ext cx="8496944" cy="6494085"/>
          </a:xfrm>
          <a:prstGeom prst="rect">
            <a:avLst/>
          </a:prstGeom>
        </p:spPr>
        <p:txBody>
          <a:bodyPr wrap="square">
            <a:spAutoFit/>
          </a:bodyPr>
          <a:lstStyle/>
          <a:p>
            <a:r>
              <a:rPr lang="ar-IQ" sz="3200" b="1" dirty="0" smtClean="0">
                <a:solidFill>
                  <a:srgbClr val="FF0000"/>
                </a:solidFill>
              </a:rPr>
              <a:t>- المثير </a:t>
            </a:r>
            <a:r>
              <a:rPr lang="en-US" sz="3200" b="1" dirty="0">
                <a:solidFill>
                  <a:srgbClr val="FF0000"/>
                </a:solidFill>
              </a:rPr>
              <a:t>Stimulus </a:t>
            </a:r>
            <a:r>
              <a:rPr lang="ar-IQ" sz="3200" b="1" dirty="0" smtClean="0">
                <a:solidFill>
                  <a:srgbClr val="FF0000"/>
                </a:solidFill>
              </a:rPr>
              <a:t> </a:t>
            </a:r>
          </a:p>
          <a:p>
            <a:r>
              <a:rPr lang="ar-IQ" sz="3200" b="1" dirty="0" smtClean="0"/>
              <a:t>يشري </a:t>
            </a:r>
            <a:r>
              <a:rPr lang="ar-IQ" sz="3200" b="1" dirty="0"/>
              <a:t>مفهوم </a:t>
            </a:r>
            <a:r>
              <a:rPr lang="ar-IQ" sz="3200" b="1" dirty="0" smtClean="0"/>
              <a:t>المثير </a:t>
            </a:r>
            <a:r>
              <a:rPr lang="ar-IQ" sz="3200" b="1" dirty="0"/>
              <a:t>الى جميع </a:t>
            </a:r>
            <a:r>
              <a:rPr lang="ar-IQ" sz="3200" b="1" dirty="0" smtClean="0"/>
              <a:t>التغيرات </a:t>
            </a:r>
            <a:r>
              <a:rPr lang="ar-IQ" sz="3200" b="1" dirty="0"/>
              <a:t>البيئية التي </a:t>
            </a:r>
            <a:r>
              <a:rPr lang="ar-IQ" sz="3200" b="1" dirty="0" smtClean="0"/>
              <a:t>يمكن </a:t>
            </a:r>
            <a:r>
              <a:rPr lang="ar-IQ" sz="3200" b="1" dirty="0"/>
              <a:t>للحواس التأثر بها بحيث تحدث تغريا جسميا كاستجابة لها، بحيث يتولد عند ذلك سلسلة من الافعال الحركية . </a:t>
            </a:r>
            <a:endParaRPr lang="ar-IQ" sz="3200" b="1" dirty="0" smtClean="0"/>
          </a:p>
          <a:p>
            <a:r>
              <a:rPr lang="ar-IQ" sz="3200" b="1" dirty="0" smtClean="0">
                <a:solidFill>
                  <a:srgbClr val="FF0000"/>
                </a:solidFill>
              </a:rPr>
              <a:t>- الاحتفاظ بالمثير </a:t>
            </a:r>
            <a:r>
              <a:rPr lang="en-US" sz="3200" b="1" dirty="0">
                <a:solidFill>
                  <a:srgbClr val="FF0000"/>
                </a:solidFill>
              </a:rPr>
              <a:t>Maintaining Stimulus </a:t>
            </a:r>
            <a:r>
              <a:rPr lang="ar-IQ" sz="3200" b="1" dirty="0" smtClean="0">
                <a:solidFill>
                  <a:srgbClr val="FF0000"/>
                </a:solidFill>
              </a:rPr>
              <a:t> </a:t>
            </a:r>
            <a:r>
              <a:rPr lang="ar-IQ" sz="3200" b="1" dirty="0" smtClean="0"/>
              <a:t>تنشأ </a:t>
            </a:r>
            <a:r>
              <a:rPr lang="ar-IQ" sz="3200" b="1" dirty="0"/>
              <a:t>حالة الاحتفاظ </a:t>
            </a:r>
            <a:r>
              <a:rPr lang="ar-IQ" sz="3200" b="1" dirty="0" smtClean="0"/>
              <a:t>بالمثير </a:t>
            </a:r>
            <a:r>
              <a:rPr lang="ar-IQ" sz="3200" b="1" dirty="0"/>
              <a:t>أو </a:t>
            </a:r>
            <a:r>
              <a:rPr lang="ar-IQ" sz="3200" b="1" dirty="0" smtClean="0"/>
              <a:t>المثيرات </a:t>
            </a:r>
            <a:r>
              <a:rPr lang="ar-IQ" sz="3200" b="1" dirty="0"/>
              <a:t>بفعل عوامل الدافعية، حيث </a:t>
            </a:r>
            <a:r>
              <a:rPr lang="ar-IQ" sz="3200" b="1" dirty="0" smtClean="0"/>
              <a:t>تمثل </a:t>
            </a:r>
            <a:r>
              <a:rPr lang="ar-IQ" sz="3200" b="1" dirty="0"/>
              <a:t>الدافعية مجموعة من </a:t>
            </a:r>
            <a:r>
              <a:rPr lang="ar-IQ" sz="3200" b="1" dirty="0" smtClean="0"/>
              <a:t>المثيرات </a:t>
            </a:r>
            <a:r>
              <a:rPr lang="ar-IQ" sz="3200" b="1" dirty="0"/>
              <a:t>الداخلية التي تبقى نشطة باستمرار حتى يتم أداء الاستجابة المطلوبة. فالاحتفاظ يرتبط </a:t>
            </a:r>
            <a:r>
              <a:rPr lang="ar-IQ" sz="3200" b="1" dirty="0" smtClean="0"/>
              <a:t>بمجموعتين </a:t>
            </a:r>
            <a:r>
              <a:rPr lang="ar-IQ" sz="3200" b="1" dirty="0"/>
              <a:t>من </a:t>
            </a:r>
            <a:r>
              <a:rPr lang="ar-IQ" sz="3200" b="1" dirty="0" smtClean="0"/>
              <a:t>المثيرات</a:t>
            </a:r>
            <a:r>
              <a:rPr lang="ar-IQ" sz="3200" b="1" dirty="0"/>
              <a:t>: </a:t>
            </a:r>
            <a:r>
              <a:rPr lang="ar-IQ" sz="3200" b="1" dirty="0">
                <a:solidFill>
                  <a:srgbClr val="FF0000"/>
                </a:solidFill>
              </a:rPr>
              <a:t>وهي </a:t>
            </a:r>
            <a:r>
              <a:rPr lang="ar-IQ" sz="3200" b="1" dirty="0" smtClean="0">
                <a:solidFill>
                  <a:srgbClr val="FF0000"/>
                </a:solidFill>
              </a:rPr>
              <a:t>المثيرات </a:t>
            </a:r>
            <a:r>
              <a:rPr lang="ar-IQ" sz="3200" b="1" dirty="0">
                <a:solidFill>
                  <a:srgbClr val="FF0000"/>
                </a:solidFill>
              </a:rPr>
              <a:t>الداخلية التي تدفع الى تنفيذ بعض الاستجابات أو الحركات، ومجموعة </a:t>
            </a:r>
            <a:r>
              <a:rPr lang="ar-IQ" sz="3200" b="1" dirty="0" smtClean="0">
                <a:solidFill>
                  <a:srgbClr val="FF0000"/>
                </a:solidFill>
              </a:rPr>
              <a:t>المثيرات </a:t>
            </a:r>
            <a:r>
              <a:rPr lang="ar-IQ" sz="3200" b="1" dirty="0">
                <a:solidFill>
                  <a:srgbClr val="FF0000"/>
                </a:solidFill>
              </a:rPr>
              <a:t>الأخرى التي تنتج عن هذه حركات</a:t>
            </a:r>
            <a:r>
              <a:rPr lang="ar-IQ" sz="3200" b="1" dirty="0"/>
              <a:t>. وبذلك فإن الاحتفاظ </a:t>
            </a:r>
            <a:r>
              <a:rPr lang="ar-IQ" sz="3200" b="1" dirty="0" smtClean="0"/>
              <a:t>بهاتين  المجموعتين </a:t>
            </a:r>
            <a:r>
              <a:rPr lang="ar-IQ" sz="3200" b="1" dirty="0"/>
              <a:t>من </a:t>
            </a:r>
            <a:r>
              <a:rPr lang="ar-IQ" sz="3200" b="1" dirty="0" smtClean="0"/>
              <a:t>المثيرات </a:t>
            </a:r>
            <a:r>
              <a:rPr lang="ar-IQ" sz="3200" b="1" dirty="0"/>
              <a:t>يستمر لغاية الوصول الى الهدف المتمثل في تنفيذ الاستجابة الكاملة المناسبة لتلك </a:t>
            </a:r>
            <a:r>
              <a:rPr lang="ar-IQ" sz="3200" b="1" dirty="0" smtClean="0"/>
              <a:t>المثيرات </a:t>
            </a:r>
            <a:endParaRPr lang="en-US" sz="3200" b="1" dirty="0"/>
          </a:p>
        </p:txBody>
      </p:sp>
    </p:spTree>
    <p:extLst>
      <p:ext uri="{BB962C8B-B14F-4D97-AF65-F5344CB8AC3E}">
        <p14:creationId xmlns:p14="http://schemas.microsoft.com/office/powerpoint/2010/main" val="30982391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274838"/>
            <a:ext cx="8712968" cy="3108543"/>
          </a:xfrm>
          <a:prstGeom prst="rect">
            <a:avLst/>
          </a:prstGeom>
        </p:spPr>
        <p:txBody>
          <a:bodyPr wrap="square">
            <a:spAutoFit/>
          </a:bodyPr>
          <a:lstStyle/>
          <a:p>
            <a:r>
              <a:rPr lang="ar-IQ" sz="2800" b="1" dirty="0" err="1">
                <a:solidFill>
                  <a:srgbClr val="FF0000"/>
                </a:solidFill>
              </a:rPr>
              <a:t>المثريات</a:t>
            </a:r>
            <a:r>
              <a:rPr lang="ar-IQ" sz="2800" b="1" dirty="0">
                <a:solidFill>
                  <a:srgbClr val="FF0000"/>
                </a:solidFill>
              </a:rPr>
              <a:t> الناجمة عن الحركة </a:t>
            </a:r>
            <a:r>
              <a:rPr lang="en-US" sz="2800" b="1" dirty="0">
                <a:solidFill>
                  <a:srgbClr val="FF0000"/>
                </a:solidFill>
              </a:rPr>
              <a:t>Movement by Produced Stimuli </a:t>
            </a:r>
            <a:endParaRPr lang="ar-IQ" sz="2800" b="1" dirty="0" smtClean="0">
              <a:solidFill>
                <a:srgbClr val="FF0000"/>
              </a:solidFill>
            </a:endParaRPr>
          </a:p>
          <a:p>
            <a:r>
              <a:rPr lang="ar-IQ" sz="2800" b="1" dirty="0" smtClean="0"/>
              <a:t>وهي </a:t>
            </a:r>
            <a:r>
              <a:rPr lang="ar-IQ" sz="2800" b="1" dirty="0"/>
              <a:t>مجموعة </a:t>
            </a:r>
            <a:r>
              <a:rPr lang="ar-IQ" sz="2800" b="1" dirty="0" smtClean="0"/>
              <a:t>المثيرات </a:t>
            </a:r>
            <a:r>
              <a:rPr lang="ar-IQ" sz="2800" b="1" dirty="0"/>
              <a:t>التي تنشأ عن الاستجابات أو الحركات، فكل حركة بحد ذاتها هي مثري منبه للجمل العصبية في مناطق الجسم المختلفة، كام أنها في الوقت نفسه منبه </a:t>
            </a:r>
            <a:r>
              <a:rPr lang="ar-IQ" sz="2800" b="1" dirty="0" smtClean="0"/>
              <a:t>للمثيرات </a:t>
            </a:r>
            <a:r>
              <a:rPr lang="ar-IQ" sz="2800" b="1" dirty="0"/>
              <a:t>الخارجية، وعلى ضوء هذه الحركة يتحدد شكل الحركة اللاحقة. وبلغة أخرى، فإن كل حركة في السلسلة الحركية المعقدة هي </a:t>
            </a:r>
            <a:r>
              <a:rPr lang="ar-IQ" sz="2800" b="1" dirty="0" smtClean="0"/>
              <a:t>بمثابة مثير </a:t>
            </a:r>
            <a:r>
              <a:rPr lang="ar-IQ" sz="2800" b="1" dirty="0"/>
              <a:t>للحركة اللاحقة وهكذا إلى أن يتم تنفيذ الأداء والعمل </a:t>
            </a:r>
            <a:r>
              <a:rPr lang="ar-IQ" sz="2800" b="1" dirty="0" smtClean="0"/>
              <a:t>المطلوب.</a:t>
            </a:r>
            <a:endParaRPr lang="en-US" sz="2800" b="1" dirty="0"/>
          </a:p>
        </p:txBody>
      </p:sp>
    </p:spTree>
    <p:extLst>
      <p:ext uri="{BB962C8B-B14F-4D97-AF65-F5344CB8AC3E}">
        <p14:creationId xmlns:p14="http://schemas.microsoft.com/office/powerpoint/2010/main" val="9440010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72251"/>
            <a:ext cx="8640960" cy="5909310"/>
          </a:xfrm>
          <a:prstGeom prst="rect">
            <a:avLst/>
          </a:prstGeom>
        </p:spPr>
        <p:txBody>
          <a:bodyPr wrap="square">
            <a:spAutoFit/>
          </a:bodyPr>
          <a:lstStyle/>
          <a:p>
            <a:pPr marL="285750" indent="-285750">
              <a:buFontTx/>
              <a:buChar char="-"/>
            </a:pPr>
            <a:r>
              <a:rPr lang="ar-IQ" sz="2400" b="1" dirty="0" smtClean="0">
                <a:solidFill>
                  <a:srgbClr val="FF0000"/>
                </a:solidFill>
              </a:rPr>
              <a:t>اهتم </a:t>
            </a:r>
            <a:r>
              <a:rPr lang="ar-IQ" sz="2400" b="1" dirty="0" err="1" smtClean="0">
                <a:solidFill>
                  <a:srgbClr val="FF0000"/>
                </a:solidFill>
              </a:rPr>
              <a:t>جثري</a:t>
            </a:r>
            <a:r>
              <a:rPr lang="ar-IQ" sz="2400" b="1" dirty="0" smtClean="0">
                <a:solidFill>
                  <a:srgbClr val="FF0000"/>
                </a:solidFill>
              </a:rPr>
              <a:t> </a:t>
            </a:r>
            <a:r>
              <a:rPr lang="ar-IQ" sz="2400" b="1" dirty="0">
                <a:solidFill>
                  <a:srgbClr val="FF0000"/>
                </a:solidFill>
              </a:rPr>
              <a:t>بالأمثلة التطبيقية لنظريته </a:t>
            </a:r>
            <a:r>
              <a:rPr lang="ar-IQ" sz="2400" b="1" dirty="0" smtClean="0">
                <a:solidFill>
                  <a:srgbClr val="FF0000"/>
                </a:solidFill>
              </a:rPr>
              <a:t>أكثر </a:t>
            </a:r>
            <a:r>
              <a:rPr lang="ar-IQ" sz="2400" b="1" dirty="0">
                <a:solidFill>
                  <a:srgbClr val="FF0000"/>
                </a:solidFill>
              </a:rPr>
              <a:t>من </a:t>
            </a:r>
            <a:r>
              <a:rPr lang="ar-IQ" sz="2400" b="1" dirty="0" err="1" smtClean="0">
                <a:solidFill>
                  <a:srgbClr val="FF0000"/>
                </a:solidFill>
              </a:rPr>
              <a:t>اهتامامه</a:t>
            </a:r>
            <a:r>
              <a:rPr lang="ar-IQ" sz="2400" b="1" dirty="0" smtClean="0">
                <a:solidFill>
                  <a:srgbClr val="FF0000"/>
                </a:solidFill>
              </a:rPr>
              <a:t> </a:t>
            </a:r>
            <a:r>
              <a:rPr lang="ar-IQ" sz="2400" b="1" dirty="0">
                <a:solidFill>
                  <a:srgbClr val="FF0000"/>
                </a:solidFill>
              </a:rPr>
              <a:t>بالمسائل النظرية، ففي أحد كتبه أفرد فصلا كاملا حول كيفية الاستفادة من مبدأ الارتباط في مجال التربية </a:t>
            </a:r>
            <a:r>
              <a:rPr lang="ar-IQ" sz="2400" b="1" dirty="0" smtClean="0">
                <a:solidFill>
                  <a:srgbClr val="FF0000"/>
                </a:solidFill>
              </a:rPr>
              <a:t>والتعليم:</a:t>
            </a:r>
            <a:endParaRPr lang="ar-IQ" sz="2400" b="1" dirty="0">
              <a:solidFill>
                <a:srgbClr val="FF0000"/>
              </a:solidFill>
            </a:endParaRPr>
          </a:p>
          <a:p>
            <a:pPr marL="285750" indent="-285750">
              <a:buFontTx/>
              <a:buChar char="-"/>
            </a:pPr>
            <a:r>
              <a:rPr lang="ar-IQ" sz="2400" b="1" dirty="0" smtClean="0"/>
              <a:t>قدم </a:t>
            </a:r>
            <a:r>
              <a:rPr lang="ar-IQ" sz="2400" b="1" dirty="0"/>
              <a:t>نصائح عملية للأمهات </a:t>
            </a:r>
            <a:r>
              <a:rPr lang="ar-IQ" sz="2400" b="1" dirty="0" smtClean="0"/>
              <a:t>والمربين والمعلمين حول </a:t>
            </a:r>
            <a:r>
              <a:rPr lang="ar-IQ" sz="2400" b="1" dirty="0"/>
              <a:t>أساليب التربية الصحيحة، ففي مجال عملية المذاكرة ينصح </a:t>
            </a:r>
            <a:r>
              <a:rPr lang="ar-IQ" sz="2400" b="1" dirty="0" err="1" smtClean="0"/>
              <a:t>جثري</a:t>
            </a:r>
            <a:r>
              <a:rPr lang="ar-IQ" sz="2400" b="1" dirty="0" smtClean="0"/>
              <a:t> المتعلمين المذاكرة </a:t>
            </a:r>
            <a:r>
              <a:rPr lang="ar-IQ" sz="2400" b="1" dirty="0"/>
              <a:t>في ظروف </a:t>
            </a:r>
            <a:r>
              <a:rPr lang="ar-IQ" sz="2400" b="1" dirty="0" smtClean="0"/>
              <a:t>مماثلة </a:t>
            </a:r>
            <a:r>
              <a:rPr lang="ar-IQ" sz="2400" b="1" dirty="0"/>
              <a:t>لتلك التي حدث فيها التعلم في الأصل، إذ ينصح بضرورة بذل أقصى جهد لتوفري التشابه </a:t>
            </a:r>
            <a:r>
              <a:rPr lang="ar-IQ" sz="2400" b="1" dirty="0" smtClean="0"/>
              <a:t>بين البيئتين </a:t>
            </a:r>
            <a:r>
              <a:rPr lang="ar-IQ" sz="2400" b="1" dirty="0"/>
              <a:t>للإفادة من مفهوم تعميم المثير. </a:t>
            </a:r>
            <a:endParaRPr lang="ar-IQ" sz="2400" b="1" dirty="0" smtClean="0"/>
          </a:p>
          <a:p>
            <a:pPr marL="285750" indent="-285750">
              <a:buFontTx/>
              <a:buChar char="-"/>
            </a:pPr>
            <a:r>
              <a:rPr lang="ar-IQ" sz="2400" b="1" dirty="0" smtClean="0"/>
              <a:t>وحتى </a:t>
            </a:r>
            <a:r>
              <a:rPr lang="ar-IQ" sz="2400" b="1" dirty="0"/>
              <a:t>يحدث التمكن في التعلم ينصح </a:t>
            </a:r>
            <a:r>
              <a:rPr lang="ar-IQ" sz="2400" b="1" dirty="0" err="1" smtClean="0"/>
              <a:t>جثري</a:t>
            </a:r>
            <a:r>
              <a:rPr lang="ar-IQ" sz="2400" b="1" dirty="0" smtClean="0"/>
              <a:t> المعلمين </a:t>
            </a:r>
            <a:r>
              <a:rPr lang="ar-IQ" sz="2400" b="1" dirty="0"/>
              <a:t>التركيز على الأداء المطلوب تعلمه لأن الهدف من التعلم في الأصل هو تعلم الاستجابة الدقيقة أو الفعل الذي تشتمل عليه المحاضرة أو الحصة الدراسية . </a:t>
            </a:r>
            <a:endParaRPr lang="ar-IQ" sz="2400" b="1" dirty="0" smtClean="0"/>
          </a:p>
          <a:p>
            <a:pPr marL="285750" indent="-285750">
              <a:buFontTx/>
              <a:buChar char="-"/>
            </a:pPr>
            <a:r>
              <a:rPr lang="ar-IQ" sz="2400" b="1" dirty="0" smtClean="0"/>
              <a:t>وفي </a:t>
            </a:r>
            <a:r>
              <a:rPr lang="ar-IQ" sz="2400" b="1" dirty="0"/>
              <a:t>مجال محو </a:t>
            </a:r>
            <a:r>
              <a:rPr lang="ar-IQ" sz="2400" b="1" dirty="0" smtClean="0"/>
              <a:t>السلوكيات </a:t>
            </a:r>
            <a:r>
              <a:rPr lang="ar-IQ" sz="2400" b="1" dirty="0"/>
              <a:t>غري المرغوبة، ينصح </a:t>
            </a:r>
            <a:r>
              <a:rPr lang="ar-IQ" sz="2400" b="1" dirty="0" err="1" smtClean="0"/>
              <a:t>جثري</a:t>
            </a:r>
            <a:r>
              <a:rPr lang="ar-IQ" sz="2400" b="1" dirty="0" smtClean="0"/>
              <a:t> </a:t>
            </a:r>
            <a:r>
              <a:rPr lang="ar-IQ" sz="2400" b="1" dirty="0"/>
              <a:t>باستخدام الكف الارتباطي وذلك من خلال تشكيل رابطة جديدة بني </a:t>
            </a:r>
            <a:r>
              <a:rPr lang="ar-IQ" sz="2400" b="1" dirty="0" smtClean="0"/>
              <a:t>المثير </a:t>
            </a:r>
            <a:r>
              <a:rPr lang="ar-IQ" sz="2400" b="1" dirty="0"/>
              <a:t>واستجابة أخرى تكف الاستجابة المراد محوها. </a:t>
            </a:r>
            <a:endParaRPr lang="ar-IQ" sz="2400" b="1" dirty="0" smtClean="0"/>
          </a:p>
          <a:p>
            <a:pPr marL="285750" indent="-285750">
              <a:buFontTx/>
              <a:buChar char="-"/>
            </a:pPr>
            <a:r>
              <a:rPr lang="ar-IQ" sz="2400" b="1" dirty="0" smtClean="0"/>
              <a:t>كما يمكن </a:t>
            </a:r>
            <a:r>
              <a:rPr lang="ar-IQ" sz="2400" b="1" dirty="0"/>
              <a:t>احداث ذلك من خلال تغيري </a:t>
            </a:r>
            <a:r>
              <a:rPr lang="ar-IQ" sz="2400" b="1" dirty="0" smtClean="0"/>
              <a:t>المثيرات </a:t>
            </a:r>
            <a:r>
              <a:rPr lang="ar-IQ" sz="2400" b="1" dirty="0"/>
              <a:t>التي ترتبط بتلك الاستجابة، على نحو تدريجي وذلك حتى تتلاشى مثل هذه الاستجابة </a:t>
            </a:r>
            <a:r>
              <a:rPr lang="ar-IQ" sz="2400" b="1" dirty="0" smtClean="0"/>
              <a:t>.</a:t>
            </a:r>
          </a:p>
          <a:p>
            <a:pPr marL="285750" indent="-285750">
              <a:buFontTx/>
              <a:buChar char="-"/>
            </a:pPr>
            <a:endParaRPr lang="en-US" dirty="0"/>
          </a:p>
        </p:txBody>
      </p:sp>
    </p:spTree>
    <p:extLst>
      <p:ext uri="{BB962C8B-B14F-4D97-AF65-F5344CB8AC3E}">
        <p14:creationId xmlns:p14="http://schemas.microsoft.com/office/powerpoint/2010/main" val="40156648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86916"/>
            <a:ext cx="8712967" cy="6771084"/>
          </a:xfrm>
          <a:prstGeom prst="rect">
            <a:avLst/>
          </a:prstGeom>
        </p:spPr>
        <p:txBody>
          <a:bodyPr wrap="square">
            <a:spAutoFit/>
          </a:bodyPr>
          <a:lstStyle/>
          <a:p>
            <a:endParaRPr lang="ar-IQ" dirty="0"/>
          </a:p>
          <a:p>
            <a:pPr marL="285750" lvl="0" indent="-285750">
              <a:buFontTx/>
              <a:buChar char="-"/>
            </a:pPr>
            <a:r>
              <a:rPr lang="ar-IQ" sz="3200" b="1" dirty="0" smtClean="0">
                <a:solidFill>
                  <a:prstClr val="black"/>
                </a:solidFill>
              </a:rPr>
              <a:t>بالإضافة </a:t>
            </a:r>
            <a:r>
              <a:rPr lang="ar-IQ" sz="3200" b="1" dirty="0">
                <a:solidFill>
                  <a:prstClr val="black"/>
                </a:solidFill>
              </a:rPr>
              <a:t>إلى ذلك يقترح استخدام أسلوب الاجهاد وذلك من خلال دفع الفرد إلي أداء الاستجابة غري المرغوبة، مام ينتج عنه حاله من الاشباع والملل والتعب وبالتالي </a:t>
            </a:r>
            <a:r>
              <a:rPr lang="ar-IQ" sz="3200" b="1" dirty="0" smtClean="0">
                <a:solidFill>
                  <a:prstClr val="black"/>
                </a:solidFill>
              </a:rPr>
              <a:t>ميل ال</a:t>
            </a:r>
            <a:r>
              <a:rPr lang="ar-IQ" sz="3200" b="1" dirty="0" smtClean="0"/>
              <a:t>فرد </a:t>
            </a:r>
            <a:r>
              <a:rPr lang="ar-IQ" sz="3200" b="1" dirty="0"/>
              <a:t>إلى التخلي عنها. </a:t>
            </a:r>
            <a:endParaRPr lang="ar-IQ" sz="3200" b="1" dirty="0" smtClean="0"/>
          </a:p>
          <a:p>
            <a:pPr marL="285750" lvl="0" indent="-285750">
              <a:buFontTx/>
              <a:buChar char="-"/>
            </a:pPr>
            <a:r>
              <a:rPr lang="ar-IQ" sz="3200" b="1" dirty="0" smtClean="0"/>
              <a:t>وهناك </a:t>
            </a:r>
            <a:r>
              <a:rPr lang="ar-IQ" sz="3200" b="1" dirty="0"/>
              <a:t>أيضا إجراء العلاج الانفجاري </a:t>
            </a:r>
            <a:r>
              <a:rPr lang="en-US" sz="3200" b="1" dirty="0"/>
              <a:t>therapy Implosive </a:t>
            </a:r>
            <a:r>
              <a:rPr lang="ar-IQ" sz="3200" b="1" dirty="0"/>
              <a:t>لعلاج الاضطرابات الانفعالية وفيه يتم تعريض الفرد بصورة عنيفة إلى </a:t>
            </a:r>
            <a:r>
              <a:rPr lang="ar-IQ" sz="3200" b="1" dirty="0" smtClean="0"/>
              <a:t>المثيرات </a:t>
            </a:r>
            <a:r>
              <a:rPr lang="ar-IQ" sz="3200" b="1" dirty="0"/>
              <a:t>التي </a:t>
            </a:r>
            <a:r>
              <a:rPr lang="ar-IQ" sz="3200" b="1" dirty="0" smtClean="0"/>
              <a:t>تثير </a:t>
            </a:r>
            <a:r>
              <a:rPr lang="ar-IQ" sz="3200" b="1" dirty="0"/>
              <a:t>الانفعال لديه </a:t>
            </a:r>
            <a:r>
              <a:rPr lang="ar-IQ" sz="3200" b="1" dirty="0" smtClean="0"/>
              <a:t>مما </a:t>
            </a:r>
            <a:r>
              <a:rPr lang="ar-IQ" sz="3200" b="1" dirty="0"/>
              <a:t>ينتج عنه بالتالي حالة من التعود. </a:t>
            </a:r>
            <a:endParaRPr lang="ar-IQ" sz="3200" b="1" dirty="0" smtClean="0"/>
          </a:p>
          <a:p>
            <a:pPr marL="285750" lvl="0" indent="-285750">
              <a:buFontTx/>
              <a:buChar char="-"/>
            </a:pPr>
            <a:r>
              <a:rPr lang="ar-IQ" sz="3200" b="1" dirty="0" smtClean="0"/>
              <a:t>ويرى </a:t>
            </a:r>
            <a:r>
              <a:rPr lang="ar-IQ" sz="3200" b="1" dirty="0"/>
              <a:t>أيضا أنه بالإمكان تقليل حالات القلق والخوف من خلال توظيف إجراء إزالة فرط الحساسية التدريجي بصورة منظمة </a:t>
            </a:r>
            <a:r>
              <a:rPr lang="en-US" sz="3200" b="1" dirty="0" err="1"/>
              <a:t>desensitizatin</a:t>
            </a:r>
            <a:r>
              <a:rPr lang="en-US" sz="3200" b="1" dirty="0"/>
              <a:t> </a:t>
            </a:r>
            <a:r>
              <a:rPr lang="en-US" sz="3200" b="1" dirty="0" err="1"/>
              <a:t>Systematie</a:t>
            </a:r>
            <a:r>
              <a:rPr lang="en-US" sz="3200" b="1" dirty="0"/>
              <a:t> ، </a:t>
            </a:r>
            <a:r>
              <a:rPr lang="ar-IQ" sz="3200" b="1" dirty="0"/>
              <a:t>وفيه يتم التعرض </a:t>
            </a:r>
            <a:r>
              <a:rPr lang="ar-IQ" sz="3200" b="1" dirty="0" smtClean="0"/>
              <a:t>لمثيرات </a:t>
            </a:r>
            <a:r>
              <a:rPr lang="ar-IQ" sz="3200" b="1" dirty="0"/>
              <a:t>الخوف على نحو تدريجي بحيث تزداد كثافتها عبر مراحل العلاج. </a:t>
            </a:r>
            <a:endParaRPr lang="en-US" sz="3200" b="1" dirty="0"/>
          </a:p>
        </p:txBody>
      </p:sp>
    </p:spTree>
    <p:extLst>
      <p:ext uri="{BB962C8B-B14F-4D97-AF65-F5344CB8AC3E}">
        <p14:creationId xmlns:p14="http://schemas.microsoft.com/office/powerpoint/2010/main" val="21715363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2003" y="692696"/>
            <a:ext cx="8856984" cy="5509200"/>
          </a:xfrm>
          <a:prstGeom prst="rect">
            <a:avLst/>
          </a:prstGeom>
        </p:spPr>
        <p:txBody>
          <a:bodyPr wrap="square">
            <a:spAutoFit/>
          </a:bodyPr>
          <a:lstStyle/>
          <a:p>
            <a:r>
              <a:rPr lang="ar-IQ" sz="3200" b="1" dirty="0">
                <a:solidFill>
                  <a:srgbClr val="FF0000"/>
                </a:solidFill>
              </a:rPr>
              <a:t>إيجابيات نظرية </a:t>
            </a:r>
            <a:r>
              <a:rPr lang="ar-IQ" sz="3200" b="1" dirty="0" err="1" smtClean="0">
                <a:solidFill>
                  <a:srgbClr val="FF0000"/>
                </a:solidFill>
              </a:rPr>
              <a:t>جثري</a:t>
            </a:r>
            <a:r>
              <a:rPr lang="ar-IQ" sz="3200" b="1" dirty="0" smtClean="0">
                <a:solidFill>
                  <a:srgbClr val="FF0000"/>
                </a:solidFill>
              </a:rPr>
              <a:t>: </a:t>
            </a:r>
          </a:p>
          <a:p>
            <a:r>
              <a:rPr lang="ar-IQ" sz="3200" b="1" dirty="0" smtClean="0"/>
              <a:t> </a:t>
            </a:r>
            <a:r>
              <a:rPr lang="ar-IQ" sz="3200" b="1" dirty="0"/>
              <a:t>– يحدث التعلم بالاقتران بصورة مباشرة بين الاستجابة والمثير، حيث أن الارتباط يحدث </a:t>
            </a:r>
            <a:r>
              <a:rPr lang="ar-IQ" sz="3200" b="1" dirty="0" smtClean="0"/>
              <a:t>بكل </a:t>
            </a:r>
            <a:r>
              <a:rPr lang="ar-IQ" sz="3200" b="1" dirty="0"/>
              <a:t>فوري بين الأحداث الحركية والجسمية، ونتيجة لذلك فإن التعلم </a:t>
            </a:r>
            <a:r>
              <a:rPr lang="ar-IQ" sz="3200" b="1" dirty="0" smtClean="0"/>
              <a:t>بشكل </a:t>
            </a:r>
            <a:r>
              <a:rPr lang="ar-IQ" sz="3200" b="1" dirty="0"/>
              <a:t>جيد هو الذي يحدث من خلال نشاط الفرد </a:t>
            </a:r>
            <a:r>
              <a:rPr lang="ar-IQ" sz="3200" b="1" dirty="0" smtClean="0"/>
              <a:t>الـذاتي خلال </a:t>
            </a:r>
            <a:r>
              <a:rPr lang="ar-IQ" sz="3200" b="1" dirty="0"/>
              <a:t>العمليـة التعليميـة، وبـالأخص الجـانب </a:t>
            </a:r>
            <a:r>
              <a:rPr lang="ar-IQ" sz="3200" b="1" dirty="0" err="1"/>
              <a:t>الجـانب</a:t>
            </a:r>
            <a:r>
              <a:rPr lang="ar-IQ" sz="3200" b="1" dirty="0"/>
              <a:t> </a:t>
            </a:r>
            <a:r>
              <a:rPr lang="ar-IQ" sz="3200" b="1" dirty="0" smtClean="0"/>
              <a:t>العملي  </a:t>
            </a:r>
            <a:r>
              <a:rPr lang="ar-IQ" sz="3200" b="1" dirty="0"/>
              <a:t>منهـا، لهـذا يعـد اسـتخدام الوسائـل التعليمية المعينة </a:t>
            </a:r>
            <a:r>
              <a:rPr lang="ar-IQ" sz="3200" b="1" dirty="0" smtClean="0"/>
              <a:t>في </a:t>
            </a:r>
            <a:r>
              <a:rPr lang="ar-IQ" sz="3200" b="1" dirty="0"/>
              <a:t>العملية الدراسية هو أفضل </a:t>
            </a:r>
            <a:r>
              <a:rPr lang="ar-IQ" sz="3200" b="1" dirty="0" err="1" smtClean="0"/>
              <a:t>شئ</a:t>
            </a:r>
            <a:r>
              <a:rPr lang="ar-IQ" sz="3200" b="1" dirty="0" smtClean="0"/>
              <a:t>.</a:t>
            </a:r>
          </a:p>
          <a:p>
            <a:r>
              <a:rPr lang="ar-IQ" sz="3200" b="1" dirty="0" smtClean="0"/>
              <a:t> </a:t>
            </a:r>
            <a:r>
              <a:rPr lang="ar-IQ" sz="3200" b="1" dirty="0"/>
              <a:t>– عملية </a:t>
            </a:r>
            <a:r>
              <a:rPr lang="ar-IQ" sz="3200" b="1" dirty="0" smtClean="0"/>
              <a:t>الكف الاعتباطي </a:t>
            </a:r>
            <a:r>
              <a:rPr lang="ar-IQ" sz="3200" b="1" dirty="0"/>
              <a:t>تساهم </a:t>
            </a:r>
            <a:r>
              <a:rPr lang="ar-IQ" sz="3200" b="1" dirty="0" smtClean="0"/>
              <a:t>بشكل </a:t>
            </a:r>
            <a:r>
              <a:rPr lang="ar-IQ" sz="3200" b="1" dirty="0"/>
              <a:t>فعال </a:t>
            </a:r>
            <a:r>
              <a:rPr lang="ar-IQ" sz="3200" b="1" dirty="0" smtClean="0"/>
              <a:t>في </a:t>
            </a:r>
            <a:r>
              <a:rPr lang="ar-IQ" sz="3200" b="1" dirty="0"/>
              <a:t>تعديل السلوك الخاص بعدد من الأطفال الذين يطالبون باستمرار الرضاعة بعد العام </a:t>
            </a:r>
            <a:r>
              <a:rPr lang="ar-IQ" sz="3200" b="1" dirty="0" smtClean="0"/>
              <a:t>الثاني </a:t>
            </a:r>
            <a:r>
              <a:rPr lang="ar-IQ" sz="3200" b="1" dirty="0"/>
              <a:t>،أو الذين يعانون من خوف غير مبرر من الأماكن المظلمة، أو أي أسلوب آخر من الأساليب السلوكية الغير سوية.</a:t>
            </a:r>
            <a:endParaRPr lang="en-US" sz="3200" b="1" dirty="0"/>
          </a:p>
        </p:txBody>
      </p:sp>
    </p:spTree>
    <p:extLst>
      <p:ext uri="{BB962C8B-B14F-4D97-AF65-F5344CB8AC3E}">
        <p14:creationId xmlns:p14="http://schemas.microsoft.com/office/powerpoint/2010/main" val="1500428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260648"/>
            <a:ext cx="9036496" cy="6231449"/>
          </a:xfrm>
          <a:prstGeom prst="rect">
            <a:avLst/>
          </a:prstGeom>
        </p:spPr>
        <p:txBody>
          <a:bodyPr wrap="square">
            <a:spAutoFit/>
          </a:bodyPr>
          <a:lstStyle/>
          <a:p>
            <a:pPr>
              <a:lnSpc>
                <a:spcPct val="115000"/>
              </a:lnSpc>
            </a:pPr>
            <a:r>
              <a:rPr lang="ar-SA" sz="3600" b="1" dirty="0">
                <a:solidFill>
                  <a:srgbClr val="FF0000"/>
                </a:solidFill>
                <a:latin typeface="Noto Sans Kufi Arabic"/>
                <a:ea typeface="Times New Roman"/>
                <a:cs typeface="Times New Roman"/>
              </a:rPr>
              <a:t>المفاهيم الأساسية في نظرية </a:t>
            </a:r>
            <a:r>
              <a:rPr lang="ar-SA" sz="3600" b="1" dirty="0" err="1">
                <a:solidFill>
                  <a:srgbClr val="FF0000"/>
                </a:solidFill>
                <a:latin typeface="Noto Sans Kufi Arabic"/>
                <a:ea typeface="Times New Roman"/>
                <a:cs typeface="Times New Roman"/>
              </a:rPr>
              <a:t>جاثري</a:t>
            </a:r>
            <a:endParaRPr lang="en-US" sz="3600" dirty="0">
              <a:solidFill>
                <a:srgbClr val="FF0000"/>
              </a:solidFill>
              <a:ea typeface="Calibri"/>
              <a:cs typeface="Arial"/>
            </a:endParaRPr>
          </a:p>
          <a:p>
            <a:pPr marR="190500" lvl="0">
              <a:lnSpc>
                <a:spcPct val="115000"/>
              </a:lnSpc>
              <a:spcAft>
                <a:spcPts val="375"/>
              </a:spcAft>
              <a:buSzPts val="1000"/>
              <a:tabLst>
                <a:tab pos="457200" algn="l"/>
              </a:tabLst>
            </a:pPr>
            <a:r>
              <a:rPr lang="ar-IQ" sz="2800" b="1" dirty="0" smtClean="0">
                <a:solidFill>
                  <a:srgbClr val="2C2F34"/>
                </a:solidFill>
                <a:latin typeface="Noto Sans Kufi Arabic"/>
                <a:ea typeface="Times New Roman"/>
                <a:cs typeface="Times New Roman"/>
              </a:rPr>
              <a:t>1- </a:t>
            </a:r>
            <a:r>
              <a:rPr lang="ar-SA" sz="2800" b="1" dirty="0" smtClean="0">
                <a:solidFill>
                  <a:srgbClr val="2C2F34"/>
                </a:solidFill>
                <a:latin typeface="Noto Sans Kufi Arabic"/>
                <a:ea typeface="Times New Roman"/>
                <a:cs typeface="Times New Roman"/>
              </a:rPr>
              <a:t>أوضح </a:t>
            </a:r>
            <a:r>
              <a:rPr lang="ar-SA" sz="2800" b="1" dirty="0" err="1">
                <a:solidFill>
                  <a:srgbClr val="2C2F34"/>
                </a:solidFill>
                <a:latin typeface="Noto Sans Kufi Arabic"/>
                <a:ea typeface="Times New Roman"/>
                <a:cs typeface="Times New Roman"/>
              </a:rPr>
              <a:t>جاثري</a:t>
            </a:r>
            <a:r>
              <a:rPr lang="ar-SA" sz="2800" b="1" dirty="0">
                <a:solidFill>
                  <a:srgbClr val="2C2F34"/>
                </a:solidFill>
                <a:latin typeface="Noto Sans Kufi Arabic"/>
                <a:ea typeface="Times New Roman"/>
                <a:cs typeface="Times New Roman"/>
              </a:rPr>
              <a:t> أن التفسيرات الأكثر توضيحًا هي تلك التي تكون من تسلسل الأحداث التي يمكن ملاحظتها بالنظر إلى هذه المجموعة من الظروف التي يمكن ان توضح الحدث ، ما هي الأحداث اللاحقة التي يمكن ملاحظتها والتي يمكن توقعها بشكل منطقي ، تجيب هذه التفسيرات على السؤال كيفية تسلسل الاحداث بشكل منطقي</a:t>
            </a:r>
            <a:r>
              <a:rPr lang="en-US" sz="2800" b="1" dirty="0">
                <a:solidFill>
                  <a:srgbClr val="2C2F34"/>
                </a:solidFill>
                <a:latin typeface="Noto Sans Kufi Arabic"/>
                <a:ea typeface="Times New Roman"/>
                <a:cs typeface="Times New Roman"/>
              </a:rPr>
              <a:t>.</a:t>
            </a:r>
            <a:endParaRPr lang="en-US" sz="2800" b="1" dirty="0">
              <a:ea typeface="Calibri"/>
              <a:cs typeface="Arial"/>
            </a:endParaRPr>
          </a:p>
          <a:p>
            <a:pPr marR="190500" lvl="0">
              <a:lnSpc>
                <a:spcPct val="115000"/>
              </a:lnSpc>
              <a:spcAft>
                <a:spcPts val="375"/>
              </a:spcAft>
              <a:buSzPts val="1000"/>
              <a:tabLst>
                <a:tab pos="457200" algn="l"/>
              </a:tabLst>
            </a:pPr>
            <a:r>
              <a:rPr lang="ar-IQ" sz="2800" b="1" dirty="0" smtClean="0">
                <a:solidFill>
                  <a:srgbClr val="2C2F34"/>
                </a:solidFill>
                <a:latin typeface="Noto Sans Kufi Arabic"/>
                <a:ea typeface="Times New Roman"/>
                <a:cs typeface="Times New Roman"/>
              </a:rPr>
              <a:t>2- </a:t>
            </a:r>
            <a:r>
              <a:rPr lang="ar-SA" sz="2800" b="1" dirty="0" smtClean="0">
                <a:solidFill>
                  <a:srgbClr val="2C2F34"/>
                </a:solidFill>
                <a:latin typeface="Noto Sans Kufi Arabic"/>
                <a:ea typeface="Times New Roman"/>
                <a:cs typeface="Times New Roman"/>
              </a:rPr>
              <a:t>السببية </a:t>
            </a:r>
            <a:r>
              <a:rPr lang="ar-SA" sz="2800" b="1" dirty="0">
                <a:solidFill>
                  <a:srgbClr val="2C2F34"/>
                </a:solidFill>
                <a:latin typeface="Noto Sans Kufi Arabic"/>
                <a:ea typeface="Times New Roman"/>
                <a:cs typeface="Times New Roman"/>
              </a:rPr>
              <a:t>وطبيعة النظرية وهي من خلال السعي وراء “الأسباب” ، حتى لا يشتت انتباهنا . المفهوم المعتاد للسبب يعني ضمناً أن هناك قوة ضمن مجموعة من الظروف تدفع الأحداث بطريقة ما في اتجاه معين. وقد تخلى </a:t>
            </a:r>
            <a:r>
              <a:rPr lang="ar-SA" sz="2800" b="1" dirty="0" err="1">
                <a:solidFill>
                  <a:srgbClr val="2C2F34"/>
                </a:solidFill>
                <a:latin typeface="Noto Sans Kufi Arabic"/>
                <a:ea typeface="Times New Roman"/>
                <a:cs typeface="Times New Roman"/>
              </a:rPr>
              <a:t>جاثري</a:t>
            </a:r>
            <a:r>
              <a:rPr lang="ar-SA" sz="2800" b="1" dirty="0">
                <a:solidFill>
                  <a:srgbClr val="2C2F34"/>
                </a:solidFill>
                <a:latin typeface="Noto Sans Kufi Arabic"/>
                <a:ea typeface="Times New Roman"/>
                <a:cs typeface="Times New Roman"/>
              </a:rPr>
              <a:t> عن المفهوم المعتاد والسبب” وفكر بدلاً من ذلك من حيث تسلسل الأحداث. أحداث معينة تسبق أحداث أخرى في الوقت المناسب. لا </a:t>
            </a:r>
            <a:r>
              <a:rPr lang="ar-SA" sz="2800" b="1" dirty="0" smtClean="0">
                <a:solidFill>
                  <a:srgbClr val="2C2F34"/>
                </a:solidFill>
                <a:latin typeface="Noto Sans Kufi Arabic"/>
                <a:ea typeface="Times New Roman"/>
                <a:cs typeface="Times New Roman"/>
              </a:rPr>
              <a:t>يلزم</a:t>
            </a:r>
            <a:r>
              <a:rPr lang="ar-IQ" sz="2800" b="1" dirty="0" smtClean="0">
                <a:solidFill>
                  <a:srgbClr val="2C2F34"/>
                </a:solidFill>
                <a:latin typeface="Noto Sans Kufi Arabic"/>
                <a:ea typeface="Times New Roman"/>
                <a:cs typeface="Times New Roman"/>
              </a:rPr>
              <a:t> </a:t>
            </a:r>
            <a:r>
              <a:rPr lang="ar-SA" sz="2800" b="1" dirty="0" smtClean="0">
                <a:solidFill>
                  <a:srgbClr val="2C2F34"/>
                </a:solidFill>
                <a:latin typeface="Noto Sans Kufi Arabic"/>
                <a:ea typeface="Times New Roman"/>
                <a:cs typeface="Times New Roman"/>
              </a:rPr>
              <a:t>افتراض </a:t>
            </a:r>
            <a:r>
              <a:rPr lang="ar-SA" sz="2800" b="1" dirty="0">
                <a:solidFill>
                  <a:srgbClr val="2C2F34"/>
                </a:solidFill>
                <a:latin typeface="Noto Sans Kufi Arabic"/>
                <a:ea typeface="Times New Roman"/>
                <a:cs typeface="Times New Roman"/>
              </a:rPr>
              <a:t>أن الأحداث السابقة تفرض الأحداث اللاحقة ؛ هم ببساطة يسبقونهم</a:t>
            </a:r>
            <a:r>
              <a:rPr lang="en-US" sz="2800" b="1" dirty="0">
                <a:solidFill>
                  <a:srgbClr val="2C2F34"/>
                </a:solidFill>
                <a:latin typeface="Noto Sans Kufi Arabic"/>
                <a:ea typeface="Times New Roman"/>
                <a:cs typeface="Times New Roman"/>
              </a:rPr>
              <a:t>.</a:t>
            </a:r>
            <a:endParaRPr lang="en-US" sz="2800" b="1" dirty="0">
              <a:ea typeface="Calibri"/>
              <a:cs typeface="Arial"/>
            </a:endParaRPr>
          </a:p>
        </p:txBody>
      </p:sp>
    </p:spTree>
    <p:extLst>
      <p:ext uri="{BB962C8B-B14F-4D97-AF65-F5344CB8AC3E}">
        <p14:creationId xmlns:p14="http://schemas.microsoft.com/office/powerpoint/2010/main" val="38736525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9198" y="363915"/>
            <a:ext cx="8804547" cy="6494085"/>
          </a:xfrm>
          <a:prstGeom prst="rect">
            <a:avLst/>
          </a:prstGeom>
        </p:spPr>
        <p:txBody>
          <a:bodyPr wrap="square">
            <a:spAutoFit/>
          </a:bodyPr>
          <a:lstStyle/>
          <a:p>
            <a:r>
              <a:rPr lang="ar-IQ" sz="3200" b="1" dirty="0">
                <a:solidFill>
                  <a:srgbClr val="FF0000"/>
                </a:solidFill>
              </a:rPr>
              <a:t>سلبيات نظرية </a:t>
            </a:r>
            <a:r>
              <a:rPr lang="ar-IQ" sz="3200" b="1" dirty="0" err="1" smtClean="0">
                <a:solidFill>
                  <a:srgbClr val="FF0000"/>
                </a:solidFill>
              </a:rPr>
              <a:t>جثري</a:t>
            </a:r>
            <a:r>
              <a:rPr lang="ar-IQ" sz="3200" b="1" dirty="0" smtClean="0">
                <a:solidFill>
                  <a:srgbClr val="FF0000"/>
                </a:solidFill>
              </a:rPr>
              <a:t> :</a:t>
            </a:r>
          </a:p>
          <a:p>
            <a:r>
              <a:rPr lang="ar-IQ" sz="3200" b="1" dirty="0" smtClean="0"/>
              <a:t>– </a:t>
            </a:r>
            <a:r>
              <a:rPr lang="ar-IQ" sz="3200" b="1" dirty="0"/>
              <a:t>لا يتمثل </a:t>
            </a:r>
            <a:r>
              <a:rPr lang="ar-IQ" sz="3200" b="1" dirty="0" smtClean="0"/>
              <a:t>المعنى </a:t>
            </a:r>
            <a:r>
              <a:rPr lang="ar-IQ" sz="3200" b="1" dirty="0"/>
              <a:t>المتعارف عليه للنظرية، بينما يمثل مجموعة من </a:t>
            </a:r>
            <a:r>
              <a:rPr lang="ar-IQ" sz="3200" b="1" dirty="0" err="1"/>
              <a:t>الأراء</a:t>
            </a:r>
            <a:r>
              <a:rPr lang="ar-IQ" sz="3200" b="1" dirty="0"/>
              <a:t> </a:t>
            </a:r>
            <a:r>
              <a:rPr lang="ar-IQ" sz="3200" b="1" dirty="0" smtClean="0"/>
              <a:t>التي </a:t>
            </a:r>
            <a:r>
              <a:rPr lang="ar-IQ" sz="3200" b="1" dirty="0"/>
              <a:t>تحاول أن تقوم بشرح العديد من المواقف الخاصة بالعملية التعليمية بدون اتباع المنهج </a:t>
            </a:r>
            <a:r>
              <a:rPr lang="ar-IQ" sz="3200" b="1" dirty="0" smtClean="0"/>
              <a:t>التجريب</a:t>
            </a:r>
            <a:r>
              <a:rPr lang="ar-IQ" sz="3200" b="1" dirty="0"/>
              <a:t>ي</a:t>
            </a:r>
            <a:r>
              <a:rPr lang="ar-IQ" sz="3200" b="1" dirty="0" smtClean="0"/>
              <a:t> </a:t>
            </a:r>
            <a:r>
              <a:rPr lang="ar-IQ" sz="3200" b="1" dirty="0"/>
              <a:t>بدقة</a:t>
            </a:r>
            <a:r>
              <a:rPr lang="ar-IQ" sz="3200" b="1" dirty="0" smtClean="0"/>
              <a:t>.</a:t>
            </a:r>
          </a:p>
          <a:p>
            <a:r>
              <a:rPr lang="ar-IQ" sz="3200" b="1" dirty="0" smtClean="0"/>
              <a:t> </a:t>
            </a:r>
            <a:r>
              <a:rPr lang="ar-IQ" sz="3200" b="1" dirty="0"/>
              <a:t>– لا تزال تلك النظرية تعجز عن تفسير وفهم السلوك </a:t>
            </a:r>
            <a:r>
              <a:rPr lang="ar-IQ" sz="3200" b="1" dirty="0" smtClean="0"/>
              <a:t>الإنساني </a:t>
            </a:r>
            <a:r>
              <a:rPr lang="ar-IQ" sz="3200" b="1" dirty="0"/>
              <a:t>المعقد </a:t>
            </a:r>
            <a:r>
              <a:rPr lang="ar-IQ" sz="3200" b="1" dirty="0" smtClean="0"/>
              <a:t>والراقي.</a:t>
            </a:r>
          </a:p>
          <a:p>
            <a:r>
              <a:rPr lang="ar-IQ" sz="3200" b="1" dirty="0" smtClean="0"/>
              <a:t> </a:t>
            </a:r>
            <a:r>
              <a:rPr lang="ar-IQ" sz="3200" b="1" dirty="0"/>
              <a:t>– لم يقم </a:t>
            </a:r>
            <a:r>
              <a:rPr lang="ar-IQ" sz="3200" b="1" dirty="0" err="1" smtClean="0"/>
              <a:t>جثري</a:t>
            </a:r>
            <a:r>
              <a:rPr lang="ar-IQ" sz="3200" b="1" dirty="0" smtClean="0"/>
              <a:t> </a:t>
            </a:r>
            <a:r>
              <a:rPr lang="ar-IQ" sz="3200" b="1" dirty="0"/>
              <a:t>بدراسة الموضوع الخاص بالدوافع والحوافز، </a:t>
            </a:r>
            <a:r>
              <a:rPr lang="ar-IQ" sz="3200" b="1" dirty="0" smtClean="0"/>
              <a:t>بشكل </a:t>
            </a:r>
            <a:r>
              <a:rPr lang="ar-IQ" sz="3200" b="1" dirty="0"/>
              <a:t>جاد، </a:t>
            </a:r>
            <a:r>
              <a:rPr lang="ar-IQ" sz="3200" b="1" dirty="0" smtClean="0"/>
              <a:t>ولكنه اكتفى </a:t>
            </a:r>
            <a:r>
              <a:rPr lang="ar-IQ" sz="3200" b="1" dirty="0"/>
              <a:t>بأن يقوم بالمرور عليه </a:t>
            </a:r>
            <a:r>
              <a:rPr lang="ar-IQ" sz="3200" b="1" dirty="0" smtClean="0"/>
              <a:t>بشكل سطحي </a:t>
            </a:r>
            <a:r>
              <a:rPr lang="ar-IQ" sz="3200" b="1" dirty="0"/>
              <a:t>،كما اعتبر أن الدافعية والحوافز هم من </a:t>
            </a:r>
            <a:r>
              <a:rPr lang="ar-IQ" sz="3200" b="1" dirty="0" smtClean="0"/>
              <a:t>المبادئ </a:t>
            </a:r>
            <a:r>
              <a:rPr lang="ar-IQ" sz="3200" b="1" dirty="0"/>
              <a:t>الثانوية المساعدة، </a:t>
            </a:r>
            <a:r>
              <a:rPr lang="ar-IQ" sz="3200" b="1" dirty="0" smtClean="0"/>
              <a:t>حيث </a:t>
            </a:r>
            <a:r>
              <a:rPr lang="ar-IQ" sz="3200" b="1" dirty="0"/>
              <a:t>أن الحافز </a:t>
            </a:r>
            <a:r>
              <a:rPr lang="ar-IQ" sz="3200" b="1" dirty="0" smtClean="0"/>
              <a:t>في </a:t>
            </a:r>
            <a:r>
              <a:rPr lang="ar-IQ" sz="3200" b="1" dirty="0"/>
              <a:t>رأيه لا يعمل </a:t>
            </a:r>
            <a:r>
              <a:rPr lang="ar-IQ" sz="3200" b="1" dirty="0" smtClean="0"/>
              <a:t>على </a:t>
            </a:r>
            <a:r>
              <a:rPr lang="ar-IQ" sz="3200" b="1" dirty="0"/>
              <a:t>تقوية الارتباط، </a:t>
            </a:r>
            <a:r>
              <a:rPr lang="ar-IQ" sz="3200" b="1" dirty="0" smtClean="0"/>
              <a:t>ولكنه </a:t>
            </a:r>
            <a:r>
              <a:rPr lang="ar-IQ" sz="3200" b="1" dirty="0"/>
              <a:t>يعمل </a:t>
            </a:r>
            <a:r>
              <a:rPr lang="ar-IQ" sz="3200" b="1" dirty="0" smtClean="0"/>
              <a:t>على </a:t>
            </a:r>
            <a:r>
              <a:rPr lang="ar-IQ" sz="3200" b="1" dirty="0"/>
              <a:t>حفظه فقط من الضعف، وذلك لأنه يرى أن عملية الربط </a:t>
            </a:r>
            <a:r>
              <a:rPr lang="ar-IQ" sz="3200" b="1" dirty="0" smtClean="0"/>
              <a:t>العصبي تتكون </a:t>
            </a:r>
            <a:r>
              <a:rPr lang="ar-IQ" sz="3200" b="1" dirty="0"/>
              <a:t>الصورة القصوى لها بمجرد الارتباط بين الاستجابة والمثير.</a:t>
            </a:r>
            <a:endParaRPr lang="en-US" sz="3200" b="1" dirty="0"/>
          </a:p>
        </p:txBody>
      </p:sp>
    </p:spTree>
    <p:extLst>
      <p:ext uri="{BB962C8B-B14F-4D97-AF65-F5344CB8AC3E}">
        <p14:creationId xmlns:p14="http://schemas.microsoft.com/office/powerpoint/2010/main" val="37499952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32988" y="4437111"/>
            <a:ext cx="7338869" cy="584775"/>
          </a:xfrm>
          <a:prstGeom prst="rect">
            <a:avLst/>
          </a:prstGeom>
        </p:spPr>
        <p:txBody>
          <a:bodyPr wrap="none">
            <a:spAutoFit/>
          </a:bodyPr>
          <a:lstStyle/>
          <a:p>
            <a:r>
              <a:rPr lang="ar-IQ" sz="3200" b="1" dirty="0">
                <a:solidFill>
                  <a:srgbClr val="FF0000"/>
                </a:solidFill>
                <a:latin typeface="Calibri"/>
                <a:ea typeface="Calibri"/>
                <a:cs typeface="Arial"/>
              </a:rPr>
              <a:t>نظرية المحاولة والخطأ </a:t>
            </a:r>
            <a:r>
              <a:rPr lang="ar-IQ" sz="3200" b="1" dirty="0" err="1">
                <a:solidFill>
                  <a:srgbClr val="FF0000"/>
                </a:solidFill>
                <a:latin typeface="Calibri"/>
                <a:ea typeface="Calibri"/>
                <a:cs typeface="Arial"/>
              </a:rPr>
              <a:t>ثورندايك</a:t>
            </a:r>
            <a:r>
              <a:rPr lang="ar-IQ" sz="3200" b="1" dirty="0">
                <a:solidFill>
                  <a:srgbClr val="FF0000"/>
                </a:solidFill>
                <a:latin typeface="Calibri"/>
                <a:ea typeface="Calibri"/>
                <a:cs typeface="Arial"/>
              </a:rPr>
              <a:t> وعلاقتها </a:t>
            </a:r>
            <a:r>
              <a:rPr lang="ar-IQ" sz="3200" b="1" dirty="0" err="1">
                <a:solidFill>
                  <a:srgbClr val="FF0000"/>
                </a:solidFill>
                <a:latin typeface="Calibri"/>
                <a:ea typeface="Calibri"/>
                <a:cs typeface="Arial"/>
              </a:rPr>
              <a:t>بالجشتالت</a:t>
            </a:r>
            <a:r>
              <a:rPr lang="ar-IQ" sz="3200" b="1" dirty="0">
                <a:solidFill>
                  <a:srgbClr val="FF0000"/>
                </a:solidFill>
                <a:latin typeface="Calibri"/>
                <a:ea typeface="Calibri"/>
                <a:cs typeface="Arial"/>
              </a:rPr>
              <a:t>)</a:t>
            </a:r>
            <a:endParaRPr lang="en-US" sz="3200" b="1"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888" y="527049"/>
            <a:ext cx="3589387" cy="3708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20138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1535" y="116632"/>
            <a:ext cx="8784976" cy="7109639"/>
          </a:xfrm>
          <a:prstGeom prst="rect">
            <a:avLst/>
          </a:prstGeom>
        </p:spPr>
        <p:txBody>
          <a:bodyPr wrap="square">
            <a:spAutoFit/>
          </a:bodyPr>
          <a:lstStyle/>
          <a:p>
            <a:r>
              <a:rPr lang="ar-IQ" sz="2800" b="1" dirty="0" smtClean="0">
                <a:latin typeface="Times New Roman"/>
                <a:ea typeface="Times New Roman"/>
              </a:rPr>
              <a:t>-فكرة النظرية :</a:t>
            </a:r>
          </a:p>
          <a:p>
            <a:r>
              <a:rPr lang="ar-SA" sz="2800" b="1" dirty="0" smtClean="0">
                <a:latin typeface="Times New Roman"/>
                <a:ea typeface="Times New Roman"/>
              </a:rPr>
              <a:t>ينطلق  هذا النموذج في تفسيره لحدوث التعلم وفقاً لمبدأ المحاولة </a:t>
            </a:r>
            <a:r>
              <a:rPr lang="ar-IQ" sz="2800" b="1" dirty="0" smtClean="0">
                <a:latin typeface="Times New Roman"/>
                <a:ea typeface="Times New Roman"/>
              </a:rPr>
              <a:t>والخطأ. </a:t>
            </a:r>
            <a:endParaRPr lang="en-US" sz="2800" b="1" dirty="0" smtClean="0">
              <a:latin typeface="Times New Roman"/>
              <a:ea typeface="Times New Roman"/>
            </a:endParaRPr>
          </a:p>
          <a:p>
            <a:r>
              <a:rPr lang="ar-IQ" sz="2800" b="1" dirty="0" smtClean="0">
                <a:solidFill>
                  <a:srgbClr val="FF0000"/>
                </a:solidFill>
                <a:latin typeface="Times New Roman"/>
                <a:ea typeface="Times New Roman"/>
              </a:rPr>
              <a:t>_ من مؤسس النظرية :</a:t>
            </a:r>
            <a:r>
              <a:rPr lang="ar-SA" sz="2800" b="1" dirty="0" smtClean="0">
                <a:solidFill>
                  <a:srgbClr val="FF0000"/>
                </a:solidFill>
                <a:latin typeface="Times New Roman"/>
                <a:ea typeface="Times New Roman"/>
              </a:rPr>
              <a:t> </a:t>
            </a:r>
            <a:endParaRPr lang="en-US" sz="2800" b="1" dirty="0" smtClean="0">
              <a:solidFill>
                <a:srgbClr val="FF0000"/>
              </a:solidFill>
              <a:latin typeface="Times New Roman"/>
              <a:ea typeface="Times New Roman"/>
            </a:endParaRPr>
          </a:p>
          <a:p>
            <a:r>
              <a:rPr lang="ar-SA" sz="2800" b="1" dirty="0" smtClean="0">
                <a:latin typeface="Times New Roman"/>
                <a:ea typeface="Times New Roman"/>
              </a:rPr>
              <a:t>     أسس النظرية ادوارد </a:t>
            </a:r>
            <a:r>
              <a:rPr lang="ar-SA" sz="2800" b="1" dirty="0" err="1" smtClean="0">
                <a:latin typeface="Times New Roman"/>
                <a:ea typeface="Times New Roman"/>
              </a:rPr>
              <a:t>ثورند</a:t>
            </a:r>
            <a:r>
              <a:rPr lang="ar-IQ" sz="2800" b="1" dirty="0" smtClean="0">
                <a:latin typeface="Times New Roman"/>
                <a:ea typeface="Times New Roman"/>
              </a:rPr>
              <a:t>ا</a:t>
            </a:r>
            <a:r>
              <a:rPr lang="ar-SA" sz="2800" b="1" dirty="0" err="1" smtClean="0">
                <a:latin typeface="Times New Roman"/>
                <a:ea typeface="Times New Roman"/>
              </a:rPr>
              <a:t>يك</a:t>
            </a:r>
            <a:r>
              <a:rPr lang="ar-SA" sz="2800" b="1" dirty="0" smtClean="0">
                <a:latin typeface="Times New Roman"/>
                <a:ea typeface="Times New Roman"/>
              </a:rPr>
              <a:t> - عالم نفس أمريكي- الذي كان له الفضل في ظهور اتجاه تفسير التعلم، </a:t>
            </a:r>
            <a:endParaRPr lang="en-US" sz="2800" b="1" dirty="0" smtClean="0">
              <a:latin typeface="Times New Roman"/>
              <a:ea typeface="Times New Roman"/>
            </a:endParaRPr>
          </a:p>
          <a:p>
            <a:r>
              <a:rPr lang="ar-SA" sz="2800" b="1" dirty="0" smtClean="0">
                <a:latin typeface="Times New Roman"/>
                <a:ea typeface="Times New Roman"/>
              </a:rPr>
              <a:t>    كما أنه يعد الأب الحقيقي لعلم النفس التربوي بوجه عام، وعلم نفس التعلم بوجه خاص.</a:t>
            </a:r>
            <a:r>
              <a:rPr lang="ar-IQ" sz="2800" b="1" dirty="0"/>
              <a:t> </a:t>
            </a:r>
            <a:r>
              <a:rPr lang="ar-IQ" sz="2800" b="1" dirty="0" smtClean="0"/>
              <a:t>و</a:t>
            </a:r>
            <a:r>
              <a:rPr lang="ar-IQ" sz="3200" b="1" dirty="0" smtClean="0"/>
              <a:t>لد </a:t>
            </a:r>
            <a:r>
              <a:rPr lang="ar-IQ" sz="3200" b="1" dirty="0"/>
              <a:t>ادوارد </a:t>
            </a:r>
            <a:r>
              <a:rPr lang="ar-IQ" sz="3200" b="1" dirty="0" err="1" smtClean="0"/>
              <a:t>ثورندايك</a:t>
            </a:r>
            <a:r>
              <a:rPr lang="ar-IQ" sz="3200" b="1" dirty="0" smtClean="0"/>
              <a:t> </a:t>
            </a:r>
            <a:r>
              <a:rPr lang="ar-IQ" sz="3200" b="1" dirty="0"/>
              <a:t>في ولاية ماسا </a:t>
            </a:r>
            <a:r>
              <a:rPr lang="ar-IQ" sz="3200" b="1" dirty="0" err="1"/>
              <a:t>شوستس</a:t>
            </a:r>
            <a:r>
              <a:rPr lang="ar-IQ" sz="3200" b="1" dirty="0"/>
              <a:t> الأمريكية في الحادي </a:t>
            </a:r>
            <a:r>
              <a:rPr lang="ar-IQ" sz="3200" b="1" dirty="0" smtClean="0"/>
              <a:t>والثلاثين </a:t>
            </a:r>
            <a:r>
              <a:rPr lang="ar-IQ" sz="3200" b="1" dirty="0"/>
              <a:t>من شهر آب عام ١٨٧٤ ،وقد بدأ </a:t>
            </a:r>
            <a:r>
              <a:rPr lang="ar-IQ" sz="3200" b="1" dirty="0" smtClean="0"/>
              <a:t>اهتمامه </a:t>
            </a:r>
            <a:r>
              <a:rPr lang="ar-IQ" sz="3200" b="1" dirty="0"/>
              <a:t>العلمي في بداية القرن العشرين بدراسة ذكاء الحيوانات، </a:t>
            </a:r>
            <a:r>
              <a:rPr lang="ar-IQ" sz="3200" b="1" dirty="0" smtClean="0"/>
              <a:t>كما </a:t>
            </a:r>
            <a:r>
              <a:rPr lang="ar-IQ" sz="3200" b="1" dirty="0"/>
              <a:t>أنه أظهر </a:t>
            </a:r>
            <a:r>
              <a:rPr lang="ar-IQ" sz="3200" b="1" dirty="0" smtClean="0"/>
              <a:t>اهتماما بموضوع </a:t>
            </a:r>
            <a:r>
              <a:rPr lang="ar-IQ" sz="3200" b="1" dirty="0"/>
              <a:t>التعلم، وكان لأبحاثه في هذا الشأن أثر بالغ على العملية التربوية. تأثر </a:t>
            </a:r>
            <a:r>
              <a:rPr lang="ar-IQ" sz="3200" b="1" dirty="0" err="1" smtClean="0"/>
              <a:t>ثورندايك</a:t>
            </a:r>
            <a:r>
              <a:rPr lang="ar-IQ" sz="3200" b="1" dirty="0" smtClean="0"/>
              <a:t> </a:t>
            </a:r>
            <a:r>
              <a:rPr lang="ar-IQ" sz="3200" b="1" dirty="0"/>
              <a:t>بأفكار وليم جيمس حول دور علم النفس في العملية التربوية من حيث إعداد </a:t>
            </a:r>
            <a:r>
              <a:rPr lang="ar-IQ" sz="3200" b="1" dirty="0" smtClean="0"/>
              <a:t>المعلمين، </a:t>
            </a:r>
            <a:r>
              <a:rPr lang="ar-IQ" sz="3200" b="1" dirty="0"/>
              <a:t>وقد روج إلى هذه الأفكار في العديد من مقالاته التي نشرها في العديد من الدوريات النفسية والتربوية في ذلك الوقت .</a:t>
            </a:r>
            <a:endParaRPr lang="en-US" sz="3200" b="1" dirty="0" smtClean="0">
              <a:latin typeface="Times New Roman"/>
              <a:ea typeface="Times New Roman"/>
            </a:endParaRPr>
          </a:p>
          <a:p>
            <a:r>
              <a:rPr lang="ar-SA" sz="3200" b="1" dirty="0" smtClean="0">
                <a:latin typeface="Times New Roman"/>
                <a:ea typeface="Times New Roman"/>
              </a:rPr>
              <a:t> </a:t>
            </a:r>
            <a:endParaRPr lang="en-US" sz="3200" b="1" dirty="0">
              <a:latin typeface="Times New Roman"/>
              <a:ea typeface="Times New Roman"/>
            </a:endParaRPr>
          </a:p>
        </p:txBody>
      </p:sp>
    </p:spTree>
    <p:extLst>
      <p:ext uri="{BB962C8B-B14F-4D97-AF65-F5344CB8AC3E}">
        <p14:creationId xmlns:p14="http://schemas.microsoft.com/office/powerpoint/2010/main" val="31606080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3124" y="188640"/>
            <a:ext cx="8712968" cy="6370975"/>
          </a:xfrm>
          <a:prstGeom prst="rect">
            <a:avLst/>
          </a:prstGeom>
        </p:spPr>
        <p:txBody>
          <a:bodyPr wrap="square">
            <a:spAutoFit/>
          </a:bodyPr>
          <a:lstStyle/>
          <a:p>
            <a:pPr algn="just"/>
            <a:r>
              <a:rPr lang="ar-IQ" b="1" dirty="0" smtClean="0"/>
              <a:t>- </a:t>
            </a:r>
            <a:r>
              <a:rPr lang="ar-IQ" sz="2400" b="1" dirty="0" smtClean="0"/>
              <a:t>وضح </a:t>
            </a:r>
            <a:r>
              <a:rPr lang="ar-IQ" sz="2400" b="1" dirty="0" err="1"/>
              <a:t>ثورنديك</a:t>
            </a:r>
            <a:r>
              <a:rPr lang="ar-IQ" sz="2400" b="1" dirty="0"/>
              <a:t> (1910, </a:t>
            </a:r>
            <a:r>
              <a:rPr lang="en-US" sz="2400" b="1" dirty="0"/>
              <a:t>Thorndike (</a:t>
            </a:r>
            <a:r>
              <a:rPr lang="ar-IQ" sz="2400" b="1" dirty="0"/>
              <a:t>كيف </a:t>
            </a:r>
            <a:r>
              <a:rPr lang="ar-IQ" sz="2400" b="1" dirty="0" smtClean="0"/>
              <a:t>يمكن </a:t>
            </a:r>
            <a:r>
              <a:rPr lang="ar-IQ" sz="2400" b="1" dirty="0"/>
              <a:t>لعلم النفس أن يساهم على نحو فعال في تحسني العملية التربوية ورفع سويتها . لقد نظر </a:t>
            </a:r>
            <a:r>
              <a:rPr lang="ar-IQ" sz="2400" b="1" dirty="0" err="1"/>
              <a:t>ثورنديك</a:t>
            </a:r>
            <a:r>
              <a:rPr lang="ar-IQ" sz="2400" b="1" dirty="0"/>
              <a:t> إلى علم النفس على أنه علم القدرات والخصائص والسلوك </a:t>
            </a:r>
            <a:r>
              <a:rPr lang="ar-IQ" sz="2400" b="1" dirty="0" smtClean="0"/>
              <a:t>الحيواني والإنساني. </a:t>
            </a:r>
            <a:r>
              <a:rPr lang="ar-IQ" sz="2400" b="1" dirty="0"/>
              <a:t>ويرى أن هذا العلم يشارك بعض العلوم مثل علم التشريح والفسيولوجيا وعلم </a:t>
            </a:r>
            <a:r>
              <a:rPr lang="ar-IQ" sz="2400" b="1" dirty="0" smtClean="0"/>
              <a:t>الاجتماع </a:t>
            </a:r>
            <a:r>
              <a:rPr lang="ar-IQ" sz="2400" b="1" dirty="0"/>
              <a:t>وعلم الإنسان والتاريخ وغريها من العلوم الأخرى من حيث تركيزها على دراسة جسم الإنسان وطبيعته العقلية. لقد لخص </a:t>
            </a:r>
            <a:r>
              <a:rPr lang="ar-IQ" sz="2400" b="1" dirty="0" smtClean="0"/>
              <a:t>المساهمات التي يمكن أن يضطلع بها علم النفس في مجال التربية في النواحي التالية :</a:t>
            </a:r>
          </a:p>
          <a:p>
            <a:pPr algn="just"/>
            <a:r>
              <a:rPr lang="ar-IQ" sz="2400" b="1" dirty="0" smtClean="0"/>
              <a:t>أولا: يساعد في تحقيق فهم أفضل لأهداف التربية من حيث توضيحها وصياغتها على نحو يجعل منها قابلة للتحقق. فهو يساعد في عملية قياس مثل هذه الأهداف والحكم على امكانية تحقيقها لدى الأفراد .</a:t>
            </a:r>
          </a:p>
          <a:p>
            <a:pPr algn="just"/>
            <a:r>
              <a:rPr lang="ar-IQ" sz="2400" b="1" dirty="0" smtClean="0"/>
              <a:t> ثانيا: يساعد في تحقيق فهم أفضل للوسائل والأساليب التربوية المناسبة في تحقيق أهدافها بأقل وقت وجهد. يمكن لعلم النفس أن يحدد ما هي الأساليب والوسائل الفعالة والمناسبة، ويحدد أيضا إجراءات استخدامها بصورة مثلى، ويسهم أيضا في تحديد طرق التدريس المناسبة والمقارنة بينها وتقييم نتائجها . ثالثا: يساعد في تحقيق فهم أفضل للفروق الفردية في الخصائص والقدرات التي توجد بني الأفراد، وهذا بالتالي يمكن  من التنويع في استراتيجيات وأساليب التعلم على نحو يساعد المتعلمين على اكتساب المعارف والخبرات والمهارات حسب قدراتهم . </a:t>
            </a:r>
            <a:endParaRPr lang="en-US" sz="2400" b="1" dirty="0"/>
          </a:p>
        </p:txBody>
      </p:sp>
    </p:spTree>
    <p:extLst>
      <p:ext uri="{BB962C8B-B14F-4D97-AF65-F5344CB8AC3E}">
        <p14:creationId xmlns:p14="http://schemas.microsoft.com/office/powerpoint/2010/main" val="33270371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0229" y="316248"/>
            <a:ext cx="7920880" cy="5262979"/>
          </a:xfrm>
          <a:prstGeom prst="rect">
            <a:avLst/>
          </a:prstGeom>
        </p:spPr>
        <p:txBody>
          <a:bodyPr wrap="square">
            <a:spAutoFit/>
          </a:bodyPr>
          <a:lstStyle/>
          <a:p>
            <a:pPr algn="just"/>
            <a:r>
              <a:rPr lang="ar-IQ" sz="2800" b="1" dirty="0"/>
              <a:t>رابعا: يساعد في تحقيق فهم أفضل لأثر كل من العوامل الوراثية والبيئية (المادية </a:t>
            </a:r>
            <a:r>
              <a:rPr lang="ar-IQ" sz="2800" b="1" dirty="0" smtClean="0"/>
              <a:t>والاجتماعية) </a:t>
            </a:r>
            <a:r>
              <a:rPr lang="ar-IQ" sz="2800" b="1" dirty="0"/>
              <a:t>في عمليات التعلم وفي خصائص وقدرات الأفراد . </a:t>
            </a:r>
            <a:endParaRPr lang="ar-IQ" sz="2800" b="1" dirty="0" smtClean="0"/>
          </a:p>
          <a:p>
            <a:pPr algn="just"/>
            <a:r>
              <a:rPr lang="ar-IQ" sz="2800" b="1" dirty="0" smtClean="0"/>
              <a:t>خامسا</a:t>
            </a:r>
            <a:r>
              <a:rPr lang="ar-IQ" sz="2800" b="1" dirty="0"/>
              <a:t>: يساعد في تحقيق فهم أفضل لوسائل وأساليب التقويم المناسبة للحكم على مدى تحقق أهداف التربية لدى </a:t>
            </a:r>
            <a:r>
              <a:rPr lang="ar-IQ" sz="2800" b="1" dirty="0" smtClean="0"/>
              <a:t>المتعلمين. </a:t>
            </a:r>
            <a:r>
              <a:rPr lang="ar-IQ" sz="2800" b="1" dirty="0"/>
              <a:t>لقــد بــدأت </a:t>
            </a:r>
            <a:r>
              <a:rPr lang="ar-IQ" sz="2800" b="1" dirty="0" smtClean="0"/>
              <a:t>اهتماماته </a:t>
            </a:r>
            <a:r>
              <a:rPr lang="ar-IQ" sz="2800" b="1" dirty="0"/>
              <a:t>الأولى في مجـال التـعلـم في الفـتـرة الواقعة </a:t>
            </a:r>
            <a:r>
              <a:rPr lang="ar-IQ" sz="2800" b="1" dirty="0" smtClean="0"/>
              <a:t>بين </a:t>
            </a:r>
            <a:r>
              <a:rPr lang="ar-IQ" sz="2800" b="1" dirty="0"/>
              <a:t>عـامي </a:t>
            </a:r>
            <a:r>
              <a:rPr lang="ar-IQ" sz="2800" b="1" dirty="0" smtClean="0"/>
              <a:t>١٩١٤- </a:t>
            </a:r>
            <a:r>
              <a:rPr lang="ar-IQ" sz="2800" b="1" dirty="0"/>
              <a:t>١٩١٣ ، -حيث أصدر أول مؤلف تحت عنوان علم النفس التربوي، ويقع هذا الكتاب في ثلاث مجلدات وضح فيها بعض </a:t>
            </a:r>
            <a:r>
              <a:rPr lang="ar-IQ" sz="2800" b="1" dirty="0" smtClean="0"/>
              <a:t>قوانين </a:t>
            </a:r>
            <a:r>
              <a:rPr lang="ar-IQ" sz="2800" b="1" dirty="0"/>
              <a:t>الارتباط مثل قانون التدريب وقانون الأثر وحدد استخداماتها التربوية في مجال عمليات التدريس وإعداد </a:t>
            </a:r>
            <a:r>
              <a:rPr lang="ar-IQ" sz="2800" b="1" dirty="0" smtClean="0"/>
              <a:t>المعلمين </a:t>
            </a:r>
            <a:r>
              <a:rPr lang="ar-IQ" sz="2800" b="1" dirty="0"/>
              <a:t>، وقد توصل إلى هذه المبادئ من خلال نتائج أبحاثه التجريبية والإحصائية التي قامت على أساس المشاهدة وحل المشكلات</a:t>
            </a:r>
            <a:endParaRPr lang="en-US" sz="2800" b="1" dirty="0"/>
          </a:p>
        </p:txBody>
      </p:sp>
    </p:spTree>
    <p:extLst>
      <p:ext uri="{BB962C8B-B14F-4D97-AF65-F5344CB8AC3E}">
        <p14:creationId xmlns:p14="http://schemas.microsoft.com/office/powerpoint/2010/main" val="18651921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2409" y="188640"/>
            <a:ext cx="8568952" cy="6124754"/>
          </a:xfrm>
          <a:prstGeom prst="rect">
            <a:avLst/>
          </a:prstGeom>
        </p:spPr>
        <p:txBody>
          <a:bodyPr wrap="square">
            <a:spAutoFit/>
          </a:bodyPr>
          <a:lstStyle/>
          <a:p>
            <a:r>
              <a:rPr lang="ar-IQ" sz="2800" b="1" dirty="0"/>
              <a:t>بالإضافة إلى </a:t>
            </a:r>
            <a:r>
              <a:rPr lang="ar-IQ" sz="2800" b="1" dirty="0" err="1"/>
              <a:t>اهتامماته</a:t>
            </a:r>
            <a:r>
              <a:rPr lang="ar-IQ" sz="2800" b="1" dirty="0"/>
              <a:t> في مجال التعلم والتربية ، فقد انشغل في دراسة سلوك الحيوانات، وقد كان موضوع رسالته في درجة الدكتوراه في مجال ذكاء الحيوان ، ودرس </a:t>
            </a:r>
            <a:r>
              <a:rPr lang="ar-IQ" sz="2800" b="1" dirty="0" err="1"/>
              <a:t>ثورنديك</a:t>
            </a:r>
            <a:r>
              <a:rPr lang="ar-IQ" sz="2800" b="1" dirty="0"/>
              <a:t> أيضا الذكاء </a:t>
            </a:r>
            <a:r>
              <a:rPr lang="ar-IQ" sz="2800" b="1" dirty="0" smtClean="0"/>
              <a:t>الإنسانين، </a:t>
            </a:r>
            <a:r>
              <a:rPr lang="ar-IQ" sz="2800" b="1" dirty="0"/>
              <a:t>وقد وضع نظرية بهذا الشأن تعرف بنظرية العوامل المتعددة، وفيها يرى أن الذكاء هو محصلة تفاعل عدد من القدرات المتداخلة </a:t>
            </a:r>
            <a:r>
              <a:rPr lang="ar-IQ" sz="2800" b="1" dirty="0" smtClean="0"/>
              <a:t>فيما </a:t>
            </a:r>
            <a:r>
              <a:rPr lang="ar-IQ" sz="2800" b="1" dirty="0"/>
              <a:t>بينها، وفيها يفسر القدرة </a:t>
            </a:r>
            <a:r>
              <a:rPr lang="ar-IQ" sz="2800" b="1" dirty="0" err="1" smtClean="0"/>
              <a:t>الذكائيه</a:t>
            </a:r>
            <a:r>
              <a:rPr lang="ar-IQ" sz="2800" b="1" dirty="0" smtClean="0"/>
              <a:t> </a:t>
            </a:r>
            <a:r>
              <a:rPr lang="ar-IQ" sz="2800" b="1" dirty="0"/>
              <a:t>من خلال نوعية وعدد الوصلات العصبية </a:t>
            </a:r>
            <a:r>
              <a:rPr lang="ar-IQ" sz="2800" b="1" dirty="0" smtClean="0"/>
              <a:t>بين المثيرات </a:t>
            </a:r>
            <a:r>
              <a:rPr lang="ar-IQ" sz="2800" b="1" dirty="0"/>
              <a:t>والاستجابات ، فهو يرى أن الفروق الفردية في ذكاء الأفراد تعزى إلى طبيعة وعدد الوصلات العصبية. </a:t>
            </a:r>
            <a:r>
              <a:rPr lang="ar-IQ" sz="2800" b="1" dirty="0" smtClean="0"/>
              <a:t>ولقياس </a:t>
            </a:r>
            <a:r>
              <a:rPr lang="ar-IQ" sz="2800" b="1" dirty="0"/>
              <a:t>القدرة </a:t>
            </a:r>
            <a:r>
              <a:rPr lang="ar-IQ" sz="2800" b="1" dirty="0" err="1" smtClean="0"/>
              <a:t>الذكائيه</a:t>
            </a:r>
            <a:r>
              <a:rPr lang="ar-IQ" sz="2800" b="1" dirty="0" smtClean="0"/>
              <a:t> </a:t>
            </a:r>
            <a:r>
              <a:rPr lang="ar-IQ" sz="2800" b="1" dirty="0"/>
              <a:t>صمم مقياسا للذكاء يعرف باسم (</a:t>
            </a:r>
            <a:r>
              <a:rPr lang="en-US" sz="2800" b="1" dirty="0"/>
              <a:t>D V A C ،(</a:t>
            </a:r>
            <a:r>
              <a:rPr lang="ar-IQ" sz="2800" b="1" dirty="0"/>
              <a:t>ويشتمل هذا المقياس على أربع </a:t>
            </a:r>
            <a:r>
              <a:rPr lang="ar-IQ" sz="2800" b="1" dirty="0" smtClean="0"/>
              <a:t>مهمات </a:t>
            </a:r>
            <a:r>
              <a:rPr lang="ar-IQ" sz="2800" b="1" dirty="0"/>
              <a:t>وهي : </a:t>
            </a:r>
            <a:r>
              <a:rPr lang="ar-IQ" sz="2800" b="1" dirty="0" smtClean="0"/>
              <a:t>-</a:t>
            </a:r>
            <a:endParaRPr lang="en-AU" sz="2800" b="1" dirty="0" smtClean="0"/>
          </a:p>
          <a:p>
            <a:r>
              <a:rPr lang="ar-IQ" sz="2800" b="1" dirty="0" smtClean="0"/>
              <a:t> - القدرة </a:t>
            </a:r>
            <a:r>
              <a:rPr lang="ar-IQ" sz="2800" b="1" dirty="0"/>
              <a:t>على التعامل مع المجردات </a:t>
            </a:r>
            <a:r>
              <a:rPr lang="ar-IQ" sz="2800" b="1" dirty="0" smtClean="0"/>
              <a:t>(</a:t>
            </a:r>
            <a:r>
              <a:rPr lang="en-US" sz="2800" b="1" dirty="0" smtClean="0"/>
              <a:t>.( c </a:t>
            </a:r>
            <a:endParaRPr lang="ar-IQ" sz="2800" b="1" dirty="0" smtClean="0"/>
          </a:p>
          <a:p>
            <a:pPr marL="457200" indent="-457200">
              <a:buFontTx/>
              <a:buChar char="-"/>
            </a:pPr>
            <a:r>
              <a:rPr lang="ar-IQ" sz="2800" b="1" dirty="0" smtClean="0"/>
              <a:t>القدرة </a:t>
            </a:r>
            <a:r>
              <a:rPr lang="ar-IQ" sz="2800" b="1" dirty="0"/>
              <a:t>الحسابية ( </a:t>
            </a:r>
            <a:r>
              <a:rPr lang="en-AU" sz="2800" b="1" dirty="0" smtClean="0"/>
              <a:t>(A</a:t>
            </a:r>
            <a:endParaRPr lang="ar-IQ" sz="2800" b="1" dirty="0" smtClean="0"/>
          </a:p>
          <a:p>
            <a:r>
              <a:rPr lang="en-AU" sz="2800" b="1" dirty="0" smtClean="0"/>
              <a:t>- </a:t>
            </a:r>
            <a:r>
              <a:rPr lang="ar-IQ" sz="2800" b="1" dirty="0" smtClean="0"/>
              <a:t>القدرة </a:t>
            </a:r>
            <a:r>
              <a:rPr lang="ar-IQ" sz="2800" b="1" dirty="0"/>
              <a:t>على اكتساب المفردات واستعادتها </a:t>
            </a:r>
            <a:r>
              <a:rPr lang="ar-IQ" sz="2800" b="1" dirty="0" smtClean="0"/>
              <a:t>(</a:t>
            </a:r>
            <a:r>
              <a:rPr lang="en-US" sz="2800" b="1" dirty="0" smtClean="0"/>
              <a:t>.(V </a:t>
            </a:r>
            <a:endParaRPr lang="ar-IQ" sz="2800" b="1" dirty="0" smtClean="0"/>
          </a:p>
          <a:p>
            <a:pPr marL="457200" indent="-457200">
              <a:buFontTx/>
              <a:buChar char="-"/>
            </a:pPr>
            <a:r>
              <a:rPr lang="ar-IQ" sz="2800" b="1" dirty="0" smtClean="0"/>
              <a:t>القدرة </a:t>
            </a:r>
            <a:r>
              <a:rPr lang="ar-IQ" sz="2800" b="1" dirty="0"/>
              <a:t>على اتباع </a:t>
            </a:r>
            <a:r>
              <a:rPr lang="ar-IQ" sz="2800" b="1" dirty="0" smtClean="0"/>
              <a:t>التعليمات (</a:t>
            </a:r>
            <a:r>
              <a:rPr lang="en-US" sz="2800" b="1" dirty="0" smtClean="0"/>
              <a:t>.(D</a:t>
            </a:r>
            <a:endParaRPr lang="en-US" sz="2800" b="1" dirty="0"/>
          </a:p>
        </p:txBody>
      </p:sp>
    </p:spTree>
    <p:extLst>
      <p:ext uri="{BB962C8B-B14F-4D97-AF65-F5344CB8AC3E}">
        <p14:creationId xmlns:p14="http://schemas.microsoft.com/office/powerpoint/2010/main" val="4515726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87392" y="980728"/>
            <a:ext cx="8424936" cy="5016758"/>
          </a:xfrm>
          <a:prstGeom prst="rect">
            <a:avLst/>
          </a:prstGeom>
        </p:spPr>
        <p:txBody>
          <a:bodyPr wrap="square">
            <a:spAutoFit/>
          </a:bodyPr>
          <a:lstStyle/>
          <a:p>
            <a:r>
              <a:rPr lang="ar-IQ" sz="3200" b="1" dirty="0"/>
              <a:t>وفي ضوء دراساته وأبحاثه توصل إلى ثلاثة أنواع من الذكاء هي: </a:t>
            </a:r>
            <a:endParaRPr lang="ar-IQ" sz="3200" b="1" dirty="0" smtClean="0"/>
          </a:p>
          <a:p>
            <a:r>
              <a:rPr lang="ar-IQ" sz="3200" b="1" dirty="0" smtClean="0">
                <a:solidFill>
                  <a:srgbClr val="FF0000"/>
                </a:solidFill>
              </a:rPr>
              <a:t>-</a:t>
            </a:r>
            <a:r>
              <a:rPr lang="ar-IQ" sz="3200" b="1" dirty="0">
                <a:solidFill>
                  <a:srgbClr val="FF0000"/>
                </a:solidFill>
              </a:rPr>
              <a:t>١ الذكاء المجرد: </a:t>
            </a:r>
            <a:r>
              <a:rPr lang="ar-IQ" sz="3200" b="1" dirty="0"/>
              <a:t>ويتمثل في القدرة على التعامل مع الأشياء المجردة كالمعاين والرموز والأفكار والمفاهيم والعلاقات الرياضية </a:t>
            </a:r>
            <a:r>
              <a:rPr lang="ar-IQ" sz="3200" b="1" dirty="0" smtClean="0"/>
              <a:t>.</a:t>
            </a:r>
          </a:p>
          <a:p>
            <a:r>
              <a:rPr lang="ar-IQ" sz="3200" b="1" dirty="0" smtClean="0"/>
              <a:t> </a:t>
            </a:r>
            <a:r>
              <a:rPr lang="ar-IQ" sz="3200" b="1" dirty="0"/>
              <a:t>-</a:t>
            </a:r>
            <a:r>
              <a:rPr lang="ar-IQ" sz="3200" b="1" dirty="0">
                <a:solidFill>
                  <a:srgbClr val="FF0000"/>
                </a:solidFill>
              </a:rPr>
              <a:t>٢ الذكاء </a:t>
            </a:r>
            <a:r>
              <a:rPr lang="ar-IQ" sz="3200" b="1" dirty="0" smtClean="0">
                <a:solidFill>
                  <a:srgbClr val="FF0000"/>
                </a:solidFill>
              </a:rPr>
              <a:t>الميكانيكي: </a:t>
            </a:r>
            <a:r>
              <a:rPr lang="ar-IQ" sz="3200" b="1" dirty="0"/>
              <a:t>ويتمثل في القدرة على التعامل مع الأشياء المادية وأداء المهارات </a:t>
            </a:r>
            <a:r>
              <a:rPr lang="ar-IQ" sz="3200" b="1" dirty="0" smtClean="0"/>
              <a:t>والمهمات </a:t>
            </a:r>
            <a:r>
              <a:rPr lang="ar-IQ" sz="3200" b="1" dirty="0"/>
              <a:t>الحركية . </a:t>
            </a:r>
            <a:endParaRPr lang="ar-IQ" sz="3200" b="1" dirty="0" smtClean="0"/>
          </a:p>
          <a:p>
            <a:r>
              <a:rPr lang="ar-IQ" sz="3200" b="1" dirty="0" smtClean="0"/>
              <a:t>-</a:t>
            </a:r>
            <a:r>
              <a:rPr lang="ar-IQ" sz="3200" b="1" dirty="0">
                <a:solidFill>
                  <a:srgbClr val="FF0000"/>
                </a:solidFill>
              </a:rPr>
              <a:t>٣ الذكاء </a:t>
            </a:r>
            <a:r>
              <a:rPr lang="ar-IQ" sz="3200" b="1" dirty="0" smtClean="0">
                <a:solidFill>
                  <a:srgbClr val="FF0000"/>
                </a:solidFill>
              </a:rPr>
              <a:t>الاجتماعي: </a:t>
            </a:r>
            <a:r>
              <a:rPr lang="ar-IQ" sz="3200" b="1" dirty="0"/>
              <a:t>ويتمثل في القدرة على التواصل مع الآخرين، وفي عمليات التفاعل </a:t>
            </a:r>
            <a:r>
              <a:rPr lang="ar-IQ" sz="3200" b="1" dirty="0" smtClean="0"/>
              <a:t>الاجتماعي </a:t>
            </a:r>
            <a:r>
              <a:rPr lang="ar-IQ" sz="3200" b="1" dirty="0"/>
              <a:t>وتشكيل العلاقات والصداقات </a:t>
            </a:r>
            <a:r>
              <a:rPr lang="ar-IQ" sz="3200" b="1" dirty="0" smtClean="0"/>
              <a:t>.</a:t>
            </a:r>
            <a:endParaRPr lang="en-US" sz="3200" b="1" dirty="0"/>
          </a:p>
        </p:txBody>
      </p:sp>
    </p:spTree>
    <p:extLst>
      <p:ext uri="{BB962C8B-B14F-4D97-AF65-F5344CB8AC3E}">
        <p14:creationId xmlns:p14="http://schemas.microsoft.com/office/powerpoint/2010/main" val="22613331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ستطيل 6"/>
          <p:cNvSpPr/>
          <p:nvPr/>
        </p:nvSpPr>
        <p:spPr>
          <a:xfrm>
            <a:off x="179512" y="0"/>
            <a:ext cx="8784976" cy="6370975"/>
          </a:xfrm>
          <a:prstGeom prst="rect">
            <a:avLst/>
          </a:prstGeom>
        </p:spPr>
        <p:txBody>
          <a:bodyPr wrap="square">
            <a:spAutoFit/>
          </a:bodyPr>
          <a:lstStyle/>
          <a:p>
            <a:pPr algn="just"/>
            <a:r>
              <a:rPr lang="ar-SA" sz="2400" b="1" dirty="0">
                <a:solidFill>
                  <a:srgbClr val="FF0000"/>
                </a:solidFill>
                <a:latin typeface="Times New Roman"/>
                <a:ea typeface="Times New Roman"/>
              </a:rPr>
              <a:t>مثال  </a:t>
            </a:r>
            <a:r>
              <a:rPr lang="ar-SA" b="1" dirty="0">
                <a:latin typeface="Times New Roman"/>
                <a:ea typeface="Times New Roman"/>
              </a:rPr>
              <a:t>                                                   </a:t>
            </a:r>
            <a:r>
              <a:rPr lang="ar-SA" b="1" dirty="0" smtClean="0">
                <a:latin typeface="Times New Roman"/>
                <a:ea typeface="Times New Roman"/>
              </a:rPr>
              <a:t> </a:t>
            </a:r>
            <a:endParaRPr lang="ar-IQ" b="1" dirty="0" smtClean="0">
              <a:latin typeface="Times New Roman"/>
              <a:ea typeface="Times New Roman"/>
            </a:endParaRPr>
          </a:p>
          <a:p>
            <a:pPr algn="just"/>
            <a:r>
              <a:rPr lang="ar-SA" b="1" dirty="0" smtClean="0">
                <a:latin typeface="Times New Roman"/>
                <a:ea typeface="Times New Roman"/>
              </a:rPr>
              <a:t>  </a:t>
            </a:r>
            <a:r>
              <a:rPr lang="ar-IQ" sz="2400" b="1" dirty="0" smtClean="0">
                <a:latin typeface="Times New Roman"/>
                <a:ea typeface="Times New Roman"/>
              </a:rPr>
              <a:t>من تجارب </a:t>
            </a:r>
            <a:r>
              <a:rPr lang="ar-SA" sz="2400" b="1" dirty="0" err="1" smtClean="0">
                <a:latin typeface="Times New Roman"/>
                <a:ea typeface="Times New Roman"/>
              </a:rPr>
              <a:t>ثورنديك</a:t>
            </a:r>
            <a:r>
              <a:rPr lang="ar-SA" sz="2400" b="1" dirty="0" smtClean="0">
                <a:latin typeface="Times New Roman"/>
                <a:ea typeface="Times New Roman"/>
              </a:rPr>
              <a:t> </a:t>
            </a:r>
            <a:r>
              <a:rPr lang="ar-SA" sz="2400" b="1" dirty="0">
                <a:latin typeface="Times New Roman"/>
                <a:ea typeface="Times New Roman"/>
              </a:rPr>
              <a:t>أنه وضع </a:t>
            </a:r>
            <a:r>
              <a:rPr lang="ar-SA" sz="2400" b="1" dirty="0" smtClean="0">
                <a:latin typeface="Times New Roman"/>
                <a:ea typeface="Times New Roman"/>
              </a:rPr>
              <a:t>القطط</a:t>
            </a:r>
            <a:r>
              <a:rPr lang="ar-IQ" sz="2400" b="1" dirty="0" smtClean="0">
                <a:latin typeface="Times New Roman"/>
                <a:ea typeface="Times New Roman"/>
              </a:rPr>
              <a:t> </a:t>
            </a:r>
            <a:r>
              <a:rPr lang="ar-SA" sz="2400" b="1" dirty="0" smtClean="0">
                <a:latin typeface="Times New Roman"/>
                <a:ea typeface="Times New Roman"/>
              </a:rPr>
              <a:t>وهي </a:t>
            </a:r>
            <a:r>
              <a:rPr lang="ar-SA" sz="2400" b="1" dirty="0">
                <a:latin typeface="Times New Roman"/>
                <a:ea typeface="Times New Roman"/>
              </a:rPr>
              <a:t>في حالة جوع في قفص حديدي مغلق، ويفتح بطريقة ميكانيكية بأكثر من طريقة فباب القفص قد يفتح بجذب خيط مثبت في القفص أو بإدارة زر من الأزرار أو بالضغط على لوح من الألواح، وإذا تمكن القط من التحرر من القفص يحصل على قطعة من اللحم أو السمك.  وقد كررت هذه التجربة لمرات عديدة وفي كل مرة يمكن فتح الباب بطريقة واحدة، ولوحظ أنه في المحاولات الأولى اتسمت الحركات بالعض والحركة كما لوحظ أن الزمن اختلف ففي المحاولة الأولى استغرق (160) ثانية  وتناقص الزمن تدريجياً إلى أن وصل في المحاولة الثانية والعشرون إلى (7) ثواني وثبت هذا الزمن في المحاولات </a:t>
            </a:r>
            <a:r>
              <a:rPr lang="ar-SA" sz="2400" b="1" dirty="0" smtClean="0">
                <a:latin typeface="Times New Roman"/>
                <a:ea typeface="Times New Roman"/>
              </a:rPr>
              <a:t>اللاحقة.</a:t>
            </a:r>
            <a:r>
              <a:rPr lang="ar-IQ" sz="2400" b="1" dirty="0" smtClean="0">
                <a:latin typeface="Times New Roman"/>
                <a:ea typeface="Times New Roman"/>
              </a:rPr>
              <a:t>ان نتائج تجاربه تقودنا الى :</a:t>
            </a:r>
            <a:endParaRPr lang="en-US" sz="2400" b="1" dirty="0">
              <a:latin typeface="Times New Roman"/>
              <a:ea typeface="Times New Roman"/>
            </a:endParaRPr>
          </a:p>
          <a:p>
            <a:pPr algn="just"/>
            <a:r>
              <a:rPr lang="ar-SA" sz="2400" b="1" dirty="0">
                <a:latin typeface="Times New Roman"/>
                <a:ea typeface="Times New Roman"/>
              </a:rPr>
              <a:t>1- أن الكائن يميل لتكرار السلوك الذي يسبق الهدف.</a:t>
            </a:r>
            <a:endParaRPr lang="en-US" sz="2400" b="1" dirty="0">
              <a:latin typeface="Times New Roman"/>
              <a:ea typeface="Times New Roman"/>
            </a:endParaRPr>
          </a:p>
          <a:p>
            <a:pPr algn="just"/>
            <a:r>
              <a:rPr lang="ar-SA" sz="2400" b="1" dirty="0">
                <a:latin typeface="Times New Roman"/>
                <a:ea typeface="Times New Roman"/>
              </a:rPr>
              <a:t>2- أن الفترة الزمنية للمحاولات تقل تدريجياً.</a:t>
            </a:r>
            <a:endParaRPr lang="en-US" sz="2400" b="1" dirty="0">
              <a:latin typeface="Times New Roman"/>
              <a:ea typeface="Times New Roman"/>
            </a:endParaRPr>
          </a:p>
          <a:p>
            <a:pPr algn="just"/>
            <a:r>
              <a:rPr lang="ar-SA" sz="2400" b="1" dirty="0">
                <a:latin typeface="Times New Roman"/>
                <a:ea typeface="Times New Roman"/>
              </a:rPr>
              <a:t>3- أن الحركات العشوائية الفاشلة تقل تدريجياً إلى أن تختفي</a:t>
            </a:r>
            <a:r>
              <a:rPr lang="ar-SA" sz="2400" b="1" dirty="0" smtClean="0">
                <a:latin typeface="Times New Roman"/>
                <a:ea typeface="Times New Roman"/>
              </a:rPr>
              <a:t>.</a:t>
            </a:r>
            <a:endParaRPr lang="en-US" sz="2400" b="1" dirty="0">
              <a:latin typeface="Times New Roman"/>
              <a:ea typeface="Times New Roman"/>
            </a:endParaRPr>
          </a:p>
          <a:p>
            <a:pPr algn="just"/>
            <a:r>
              <a:rPr lang="ar-SA" sz="2400" b="1" dirty="0">
                <a:latin typeface="Times New Roman"/>
                <a:ea typeface="Times New Roman"/>
              </a:rPr>
              <a:t>     كما توصل </a:t>
            </a:r>
            <a:r>
              <a:rPr lang="ar-SA" sz="2400" b="1" dirty="0" err="1">
                <a:latin typeface="Times New Roman"/>
                <a:ea typeface="Times New Roman"/>
              </a:rPr>
              <a:t>ثورنديك</a:t>
            </a:r>
            <a:r>
              <a:rPr lang="ar-SA" sz="2400" b="1" dirty="0">
                <a:latin typeface="Times New Roman"/>
                <a:ea typeface="Times New Roman"/>
              </a:rPr>
              <a:t> من تجاربه على الحيوانات إلى أن الحيوانات </a:t>
            </a:r>
            <a:r>
              <a:rPr lang="ar-IQ" sz="2400" b="1" dirty="0" smtClean="0">
                <a:latin typeface="Times New Roman"/>
                <a:ea typeface="Times New Roman"/>
              </a:rPr>
              <a:t>ليست </a:t>
            </a:r>
            <a:r>
              <a:rPr lang="ar-SA" sz="2400" b="1" dirty="0" smtClean="0">
                <a:latin typeface="Times New Roman"/>
                <a:ea typeface="Times New Roman"/>
              </a:rPr>
              <a:t>قادرة </a:t>
            </a:r>
            <a:r>
              <a:rPr lang="ar-SA" sz="2400" b="1" dirty="0">
                <a:latin typeface="Times New Roman"/>
                <a:ea typeface="Times New Roman"/>
              </a:rPr>
              <a:t>على العمليات العقلية العليا   كالفهم والاستبصار، وإنما تتعلم عن طريق المحاولة والخطأ، حيث تستبعد أثناء عملية التعلم المتتالية الاستجابات الخاطئة وتبقى الاستجابات الصحيحة.</a:t>
            </a:r>
            <a:r>
              <a:rPr lang="ar-SA" sz="2400" b="1" dirty="0">
                <a:solidFill>
                  <a:srgbClr val="0000FF"/>
                </a:solidFill>
                <a:latin typeface="Times New Roman"/>
                <a:ea typeface="Times New Roman"/>
              </a:rPr>
              <a:t>  </a:t>
            </a:r>
            <a:r>
              <a:rPr lang="ar-SA" sz="2400" b="1" dirty="0">
                <a:solidFill>
                  <a:srgbClr val="FF0000"/>
                </a:solidFill>
                <a:latin typeface="Times New Roman"/>
                <a:ea typeface="Times New Roman"/>
              </a:rPr>
              <a:t>أيضاً الحيوان ليس لدية القدرة على التعلم بالملاحظة حيث جعل قط يشاهد قط آخر كيف يفتح القفص ولم يجدي.</a:t>
            </a:r>
            <a:endParaRPr lang="en-US" sz="2400" b="1" dirty="0">
              <a:solidFill>
                <a:srgbClr val="FF0000"/>
              </a:solidFill>
              <a:effectLst/>
              <a:latin typeface="Times New Roman"/>
              <a:ea typeface="Times New Roman"/>
            </a:endParaRPr>
          </a:p>
        </p:txBody>
      </p:sp>
    </p:spTree>
    <p:extLst>
      <p:ext uri="{BB962C8B-B14F-4D97-AF65-F5344CB8AC3E}">
        <p14:creationId xmlns:p14="http://schemas.microsoft.com/office/powerpoint/2010/main" val="36890499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692696"/>
            <a:ext cx="8352928" cy="5755422"/>
          </a:xfrm>
          <a:prstGeom prst="rect">
            <a:avLst/>
          </a:prstGeom>
        </p:spPr>
        <p:txBody>
          <a:bodyPr wrap="square">
            <a:spAutoFit/>
          </a:bodyPr>
          <a:lstStyle/>
          <a:p>
            <a:r>
              <a:rPr lang="ar-SA" sz="2800" b="1" dirty="0">
                <a:solidFill>
                  <a:srgbClr val="FF0000"/>
                </a:solidFill>
                <a:highlight>
                  <a:srgbClr val="FFFF00"/>
                </a:highlight>
                <a:latin typeface="Times New Roman"/>
                <a:ea typeface="Times New Roman"/>
              </a:rPr>
              <a:t>* كيف كان ينظر </a:t>
            </a:r>
            <a:r>
              <a:rPr lang="ar-SA" sz="2800" b="1" dirty="0" err="1">
                <a:solidFill>
                  <a:srgbClr val="FF0000"/>
                </a:solidFill>
                <a:highlight>
                  <a:srgbClr val="FFFF00"/>
                </a:highlight>
                <a:latin typeface="Times New Roman"/>
                <a:ea typeface="Times New Roman"/>
              </a:rPr>
              <a:t>ثورنديك</a:t>
            </a:r>
            <a:r>
              <a:rPr lang="ar-SA" sz="2800" b="1" dirty="0">
                <a:solidFill>
                  <a:srgbClr val="FF0000"/>
                </a:solidFill>
                <a:highlight>
                  <a:srgbClr val="FFFF00"/>
                </a:highlight>
                <a:latin typeface="Times New Roman"/>
                <a:ea typeface="Times New Roman"/>
              </a:rPr>
              <a:t> للتعلم</a:t>
            </a:r>
            <a:r>
              <a:rPr lang="ar-SA" sz="2800" b="1" dirty="0" smtClean="0">
                <a:solidFill>
                  <a:srgbClr val="FF0000"/>
                </a:solidFill>
                <a:highlight>
                  <a:srgbClr val="FFFF00"/>
                </a:highlight>
                <a:latin typeface="Times New Roman"/>
                <a:ea typeface="Times New Roman"/>
              </a:rPr>
              <a:t>؟</a:t>
            </a:r>
            <a:endParaRPr lang="en-US" sz="2800" dirty="0">
              <a:latin typeface="Times New Roman"/>
              <a:ea typeface="Times New Roman"/>
            </a:endParaRPr>
          </a:p>
          <a:p>
            <a:pPr algn="just"/>
            <a:r>
              <a:rPr lang="ar-SA" sz="2800" b="1" dirty="0">
                <a:latin typeface="Times New Roman"/>
                <a:ea typeface="Times New Roman"/>
              </a:rPr>
              <a:t>     </a:t>
            </a:r>
            <a:r>
              <a:rPr lang="ar-SA" sz="2400" b="1" dirty="0">
                <a:latin typeface="Times New Roman"/>
                <a:ea typeface="Times New Roman"/>
              </a:rPr>
              <a:t>كان ينظر للتعلم </a:t>
            </a:r>
            <a:r>
              <a:rPr lang="ar-SA" sz="2400" b="1" dirty="0" smtClean="0">
                <a:latin typeface="Times New Roman"/>
                <a:ea typeface="Times New Roman"/>
              </a:rPr>
              <a:t>باعتباره</a:t>
            </a:r>
            <a:r>
              <a:rPr lang="ar-IQ" sz="2400" b="1" dirty="0" smtClean="0">
                <a:latin typeface="Times New Roman"/>
                <a:ea typeface="Times New Roman"/>
              </a:rPr>
              <a:t> خبرة فردية خاصة </a:t>
            </a:r>
            <a:r>
              <a:rPr lang="ar-SA" sz="2400" b="1" dirty="0" smtClean="0">
                <a:latin typeface="Times New Roman"/>
                <a:ea typeface="Times New Roman"/>
              </a:rPr>
              <a:t>، </a:t>
            </a:r>
            <a:r>
              <a:rPr lang="ar-SA" sz="2400" b="1" dirty="0">
                <a:latin typeface="Times New Roman"/>
                <a:ea typeface="Times New Roman"/>
              </a:rPr>
              <a:t>أو </a:t>
            </a:r>
            <a:r>
              <a:rPr lang="ar-SA" sz="2400" b="1" dirty="0" smtClean="0">
                <a:latin typeface="Times New Roman"/>
                <a:ea typeface="Times New Roman"/>
              </a:rPr>
              <a:t>عملية</a:t>
            </a:r>
            <a:r>
              <a:rPr lang="ar-IQ" sz="2400" b="1" dirty="0" smtClean="0">
                <a:latin typeface="Times New Roman"/>
                <a:ea typeface="Times New Roman"/>
              </a:rPr>
              <a:t> </a:t>
            </a:r>
            <a:r>
              <a:rPr lang="ar-SA" sz="2400" b="1" dirty="0" err="1" smtClean="0">
                <a:latin typeface="Times New Roman"/>
                <a:ea typeface="Times New Roman"/>
              </a:rPr>
              <a:t>تغيرعضوي</a:t>
            </a:r>
            <a:r>
              <a:rPr lang="ar-SA" sz="2400" b="1" dirty="0" smtClean="0">
                <a:latin typeface="Times New Roman"/>
                <a:ea typeface="Times New Roman"/>
              </a:rPr>
              <a:t> </a:t>
            </a:r>
            <a:r>
              <a:rPr lang="ar-SA" sz="2400" b="1" dirty="0">
                <a:latin typeface="Times New Roman"/>
                <a:ea typeface="Times New Roman"/>
              </a:rPr>
              <a:t>داخلي تحدث في الجهاز العصبي </a:t>
            </a:r>
            <a:r>
              <a:rPr lang="ar-SA" sz="2400" b="1" dirty="0" smtClean="0">
                <a:latin typeface="Times New Roman"/>
                <a:ea typeface="Times New Roman"/>
              </a:rPr>
              <a:t>لكل</a:t>
            </a:r>
            <a:r>
              <a:rPr lang="ar-IQ" sz="2400" dirty="0">
                <a:latin typeface="Times New Roman"/>
                <a:ea typeface="Times New Roman"/>
              </a:rPr>
              <a:t> </a:t>
            </a:r>
            <a:r>
              <a:rPr lang="ar-SA" sz="2400" b="1" dirty="0" smtClean="0">
                <a:latin typeface="Times New Roman"/>
                <a:ea typeface="Times New Roman"/>
              </a:rPr>
              <a:t>كائن </a:t>
            </a:r>
            <a:r>
              <a:rPr lang="ar-SA" sz="2400" b="1" dirty="0">
                <a:latin typeface="Times New Roman"/>
                <a:ea typeface="Times New Roman"/>
              </a:rPr>
              <a:t>على </a:t>
            </a:r>
            <a:r>
              <a:rPr lang="ar-SA" sz="2400" b="1" dirty="0" smtClean="0">
                <a:latin typeface="Times New Roman"/>
                <a:ea typeface="Times New Roman"/>
              </a:rPr>
              <a:t>حده</a:t>
            </a:r>
            <a:r>
              <a:rPr lang="ar-IQ" sz="2400" b="1" dirty="0" smtClean="0">
                <a:latin typeface="Times New Roman"/>
                <a:ea typeface="Times New Roman"/>
              </a:rPr>
              <a:t> ولم </a:t>
            </a:r>
            <a:r>
              <a:rPr lang="ar-SA" sz="2400" b="1" dirty="0" smtClean="0">
                <a:latin typeface="Times New Roman"/>
                <a:ea typeface="Times New Roman"/>
              </a:rPr>
              <a:t>يكن </a:t>
            </a:r>
            <a:r>
              <a:rPr lang="ar-SA" sz="2400" b="1" dirty="0">
                <a:latin typeface="Times New Roman"/>
                <a:ea typeface="Times New Roman"/>
              </a:rPr>
              <a:t>يهتم بالبعد </a:t>
            </a:r>
            <a:r>
              <a:rPr lang="ar-SA" sz="2400" b="1" dirty="0" err="1" smtClean="0">
                <a:latin typeface="Times New Roman"/>
                <a:ea typeface="Times New Roman"/>
              </a:rPr>
              <a:t>الاجتم</a:t>
            </a:r>
            <a:r>
              <a:rPr lang="ar-IQ" sz="2400" dirty="0">
                <a:latin typeface="Times New Roman"/>
                <a:ea typeface="Times New Roman"/>
              </a:rPr>
              <a:t> </a:t>
            </a:r>
            <a:r>
              <a:rPr lang="ar-SA" sz="2400" b="1" dirty="0" smtClean="0">
                <a:latin typeface="Times New Roman"/>
                <a:ea typeface="Times New Roman"/>
              </a:rPr>
              <a:t>و </a:t>
            </a:r>
            <a:r>
              <a:rPr lang="ar-SA" sz="2400" b="1" dirty="0">
                <a:latin typeface="Times New Roman"/>
                <a:ea typeface="Times New Roman"/>
              </a:rPr>
              <a:t>يرى </a:t>
            </a:r>
            <a:r>
              <a:rPr lang="ar-SA" sz="2400" b="1" dirty="0" err="1">
                <a:latin typeface="Times New Roman"/>
                <a:ea typeface="Times New Roman"/>
              </a:rPr>
              <a:t>ثورندايك</a:t>
            </a:r>
            <a:r>
              <a:rPr lang="ar-SA" sz="2400" b="1" dirty="0">
                <a:latin typeface="Times New Roman"/>
                <a:ea typeface="Times New Roman"/>
              </a:rPr>
              <a:t> أن المثير يرتبط بحكم تكوين الجهاز العصبي بمجموعة من الاستجابات، تختلف </a:t>
            </a:r>
            <a:r>
              <a:rPr lang="ar-SA" sz="2400" b="1" dirty="0" smtClean="0">
                <a:latin typeface="Times New Roman"/>
                <a:ea typeface="Times New Roman"/>
              </a:rPr>
              <a:t>قوتها، </a:t>
            </a:r>
            <a:r>
              <a:rPr lang="ar-SA" sz="2400" b="1" dirty="0">
                <a:latin typeface="Times New Roman"/>
                <a:ea typeface="Times New Roman"/>
              </a:rPr>
              <a:t>وهذه العلاقة بين الاستجابات والمثير في نظر </a:t>
            </a:r>
            <a:r>
              <a:rPr lang="ar-SA" sz="2400" b="1" dirty="0" err="1">
                <a:latin typeface="Times New Roman"/>
                <a:ea typeface="Times New Roman"/>
              </a:rPr>
              <a:t>ثورنديك</a:t>
            </a:r>
            <a:r>
              <a:rPr lang="ar-SA" sz="2400" b="1" dirty="0">
                <a:latin typeface="Times New Roman"/>
                <a:ea typeface="Times New Roman"/>
              </a:rPr>
              <a:t> </a:t>
            </a:r>
            <a:r>
              <a:rPr lang="ar-IQ" sz="2400" b="1" dirty="0" smtClean="0">
                <a:latin typeface="Times New Roman"/>
                <a:ea typeface="Times New Roman"/>
              </a:rPr>
              <a:t>تسبق </a:t>
            </a:r>
            <a:r>
              <a:rPr lang="ar-SA" sz="2400" b="1" dirty="0" smtClean="0">
                <a:latin typeface="Times New Roman"/>
                <a:ea typeface="Times New Roman"/>
              </a:rPr>
              <a:t>حدوث </a:t>
            </a:r>
            <a:r>
              <a:rPr lang="ar-SA" sz="2400" b="1" dirty="0">
                <a:latin typeface="Times New Roman"/>
                <a:ea typeface="Times New Roman"/>
              </a:rPr>
              <a:t>التعلم، حيث أنه يرى بأن الكائن يولد وهو مزود بعدد  ليس محدد من هذه الروابط بين مثيرات معينة في البيئة وعدد من الاستجابات الخاصة، وهنا تتمثل </a:t>
            </a:r>
            <a:r>
              <a:rPr lang="ar-IQ" sz="2400" b="1" dirty="0" smtClean="0">
                <a:latin typeface="Times New Roman"/>
                <a:ea typeface="Times New Roman"/>
              </a:rPr>
              <a:t>وظيفة التعلم </a:t>
            </a:r>
            <a:r>
              <a:rPr lang="ar-SA" sz="2400" b="1" dirty="0" smtClean="0">
                <a:latin typeface="Times New Roman"/>
                <a:ea typeface="Times New Roman"/>
              </a:rPr>
              <a:t>في </a:t>
            </a:r>
            <a:r>
              <a:rPr lang="ar-SA" sz="2400" b="1" dirty="0">
                <a:latin typeface="Times New Roman"/>
                <a:ea typeface="Times New Roman"/>
              </a:rPr>
              <a:t>تقوية الارتباطات أو إضعافها </a:t>
            </a:r>
            <a:r>
              <a:rPr lang="ar-IQ" sz="2400" b="1" dirty="0" smtClean="0">
                <a:latin typeface="Times New Roman"/>
                <a:ea typeface="Times New Roman"/>
              </a:rPr>
              <a:t>مثال :</a:t>
            </a:r>
          </a:p>
          <a:p>
            <a:pPr algn="just"/>
            <a:r>
              <a:rPr lang="ar-SA" sz="2400" b="1" dirty="0" smtClean="0">
                <a:latin typeface="Times New Roman"/>
                <a:ea typeface="Times New Roman"/>
              </a:rPr>
              <a:t>عند </a:t>
            </a:r>
            <a:r>
              <a:rPr lang="ar-SA" sz="2400" b="1" dirty="0">
                <a:latin typeface="Times New Roman"/>
                <a:ea typeface="Times New Roman"/>
              </a:rPr>
              <a:t>حدوث مثير معين وانتقاله عبر أحد الحواس الخمس فهناك مجموعة من الاستجابات التي ترتبط بحكم الجهاز العصبي بهذا المثير ولتكن على سبيل المثال: س1، س2، س3، س4، وهنا قد يكون احتمال ظهور س1 (70%)، أما الاستجابات الأخرى فاحتمال ظهورها مرتبة كالتالي (15%، 10%، 5)، إن هذه العلاقة في نظر </a:t>
            </a:r>
            <a:r>
              <a:rPr lang="ar-SA" sz="2400" b="1" dirty="0" err="1">
                <a:latin typeface="Times New Roman"/>
                <a:ea typeface="Times New Roman"/>
              </a:rPr>
              <a:t>ثورنديك</a:t>
            </a:r>
            <a:r>
              <a:rPr lang="ar-SA" sz="2400" b="1" dirty="0">
                <a:latin typeface="Times New Roman"/>
                <a:ea typeface="Times New Roman"/>
              </a:rPr>
              <a:t> سابقة للتعلم، أيضاً هذه القوات المختلفة للاستجابات من الممكن تقوية بعضها أو إضعافها من خلال التعلم فس1 قد تضعف وتصبح (25</a:t>
            </a:r>
            <a:r>
              <a:rPr lang="ar-SA" sz="2400" b="1" dirty="0" smtClean="0">
                <a:latin typeface="Times New Roman"/>
                <a:ea typeface="Times New Roman"/>
              </a:rPr>
              <a:t>%).</a:t>
            </a:r>
            <a:r>
              <a:rPr lang="ar-IQ" sz="2400" b="1" dirty="0" smtClean="0">
                <a:latin typeface="Times New Roman"/>
                <a:ea typeface="Times New Roman"/>
              </a:rPr>
              <a:t> ان التعلم لا </a:t>
            </a:r>
            <a:r>
              <a:rPr lang="ar-IQ" sz="2400" b="1" dirty="0" err="1" smtClean="0">
                <a:latin typeface="Times New Roman"/>
                <a:ea typeface="Times New Roman"/>
              </a:rPr>
              <a:t>يبنتج</a:t>
            </a:r>
            <a:r>
              <a:rPr lang="ar-IQ" sz="2400" b="1" dirty="0" smtClean="0">
                <a:latin typeface="Times New Roman"/>
                <a:ea typeface="Times New Roman"/>
              </a:rPr>
              <a:t> من التفكير بل من خلال العمل .</a:t>
            </a:r>
            <a:endParaRPr lang="en-US" sz="2400" dirty="0">
              <a:latin typeface="Times New Roman"/>
              <a:ea typeface="Times New Roman"/>
            </a:endParaRPr>
          </a:p>
        </p:txBody>
      </p:sp>
    </p:spTree>
    <p:extLst>
      <p:ext uri="{BB962C8B-B14F-4D97-AF65-F5344CB8AC3E}">
        <p14:creationId xmlns:p14="http://schemas.microsoft.com/office/powerpoint/2010/main" val="6466907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2208" y="188640"/>
            <a:ext cx="8690272" cy="5883662"/>
          </a:xfrm>
          <a:prstGeom prst="rect">
            <a:avLst/>
          </a:prstGeom>
        </p:spPr>
        <p:txBody>
          <a:bodyPr wrap="square">
            <a:spAutoFit/>
          </a:bodyPr>
          <a:lstStyle/>
          <a:p>
            <a:pPr>
              <a:lnSpc>
                <a:spcPct val="115000"/>
              </a:lnSpc>
              <a:spcAft>
                <a:spcPts val="1000"/>
              </a:spcAft>
            </a:pPr>
            <a:r>
              <a:rPr lang="ar-IQ" sz="3200" b="1" dirty="0">
                <a:solidFill>
                  <a:srgbClr val="FF0000"/>
                </a:solidFill>
                <a:latin typeface="Calibri"/>
                <a:ea typeface="+mj-ea"/>
                <a:cs typeface="Traditional Arabic"/>
              </a:rPr>
              <a:t>* مفاهيم نظرية المحاولة والخطأ:</a:t>
            </a:r>
            <a:r>
              <a:rPr lang="ar-IQ" sz="3200" b="1" dirty="0">
                <a:solidFill>
                  <a:srgbClr val="04617B"/>
                </a:solidFill>
                <a:latin typeface="Calibri"/>
                <a:ea typeface="+mj-ea"/>
                <a:cs typeface="Traditional Arabic"/>
              </a:rPr>
              <a:t/>
            </a:r>
            <a:br>
              <a:rPr lang="ar-IQ" sz="3200" b="1" dirty="0">
                <a:solidFill>
                  <a:srgbClr val="04617B"/>
                </a:solidFill>
                <a:latin typeface="Calibri"/>
                <a:ea typeface="+mj-ea"/>
                <a:cs typeface="Traditional Arabic"/>
              </a:rPr>
            </a:br>
            <a:r>
              <a:rPr lang="ar-IQ" sz="3200" b="1" dirty="0">
                <a:solidFill>
                  <a:srgbClr val="FF0000"/>
                </a:solidFill>
                <a:latin typeface="Calibri"/>
                <a:ea typeface="+mj-ea"/>
                <a:cs typeface="Traditional Arabic"/>
              </a:rPr>
              <a:t>1- المثير : </a:t>
            </a:r>
            <a:r>
              <a:rPr lang="ar-IQ" sz="3200" b="1" dirty="0">
                <a:latin typeface="Calibri"/>
                <a:ea typeface="+mj-ea"/>
                <a:cs typeface="Traditional Arabic"/>
              </a:rPr>
              <a:t>هو شيء يتعرض له الكائن الحي سواء أكان مصدرا داخليا ام خارجيا ، او هو اي حدث او موضوع يعمل على احداث السلوك .</a:t>
            </a:r>
            <a:r>
              <a:rPr lang="ar-IQ" sz="3200" b="1" dirty="0">
                <a:solidFill>
                  <a:srgbClr val="04617B"/>
                </a:solidFill>
                <a:latin typeface="Calibri"/>
                <a:ea typeface="+mj-ea"/>
                <a:cs typeface="Traditional Arabic"/>
              </a:rPr>
              <a:t/>
            </a:r>
            <a:br>
              <a:rPr lang="ar-IQ" sz="3200" b="1" dirty="0">
                <a:solidFill>
                  <a:srgbClr val="04617B"/>
                </a:solidFill>
                <a:latin typeface="Calibri"/>
                <a:ea typeface="+mj-ea"/>
                <a:cs typeface="Traditional Arabic"/>
              </a:rPr>
            </a:br>
            <a:r>
              <a:rPr lang="ar-IQ" sz="3200" b="1" dirty="0">
                <a:solidFill>
                  <a:srgbClr val="FF0000"/>
                </a:solidFill>
                <a:latin typeface="Calibri"/>
                <a:ea typeface="+mj-ea"/>
                <a:cs typeface="Traditional Arabic"/>
              </a:rPr>
              <a:t>2- الاستجابة : </a:t>
            </a:r>
            <a:r>
              <a:rPr lang="ar-IQ" sz="3200" b="1" dirty="0">
                <a:latin typeface="Calibri"/>
                <a:ea typeface="+mj-ea"/>
                <a:cs typeface="Traditional Arabic"/>
              </a:rPr>
              <a:t>هي التي تحدث كرد فعل لمثير ما ، اي لردود الفعل الظاهرة ،بما فيها الصور والافكار .</a:t>
            </a:r>
            <a:r>
              <a:rPr lang="ar-IQ" sz="3200" b="1" dirty="0">
                <a:solidFill>
                  <a:srgbClr val="04617B"/>
                </a:solidFill>
                <a:latin typeface="Calibri"/>
                <a:ea typeface="+mj-ea"/>
                <a:cs typeface="Traditional Arabic"/>
              </a:rPr>
              <a:t/>
            </a:r>
            <a:br>
              <a:rPr lang="ar-IQ" sz="3200" b="1" dirty="0">
                <a:solidFill>
                  <a:srgbClr val="04617B"/>
                </a:solidFill>
                <a:latin typeface="Calibri"/>
                <a:ea typeface="+mj-ea"/>
                <a:cs typeface="Traditional Arabic"/>
              </a:rPr>
            </a:br>
            <a:r>
              <a:rPr lang="ar-IQ" sz="3200" b="1" dirty="0">
                <a:solidFill>
                  <a:srgbClr val="FF0000"/>
                </a:solidFill>
                <a:latin typeface="Calibri"/>
                <a:ea typeface="+mj-ea"/>
                <a:cs typeface="Traditional Arabic"/>
              </a:rPr>
              <a:t>3-الارتباط : </a:t>
            </a:r>
            <a:r>
              <a:rPr lang="ar-IQ" sz="3200" b="1" dirty="0">
                <a:latin typeface="Calibri"/>
                <a:ea typeface="+mj-ea"/>
                <a:cs typeface="Traditional Arabic"/>
              </a:rPr>
              <a:t>ان كل العمليات العقلية </a:t>
            </a:r>
            <a:r>
              <a:rPr lang="ar-IQ" sz="3200" b="1" dirty="0" err="1">
                <a:latin typeface="Calibri"/>
                <a:ea typeface="+mj-ea"/>
                <a:cs typeface="Traditional Arabic"/>
              </a:rPr>
              <a:t>تتالف</a:t>
            </a:r>
            <a:r>
              <a:rPr lang="ar-IQ" sz="3200" b="1" dirty="0">
                <a:latin typeface="Calibri"/>
                <a:ea typeface="+mj-ea"/>
                <a:cs typeface="Traditional Arabic"/>
              </a:rPr>
              <a:t> من توظيف الارتباطات الموروثة والمكتسبة بين المواقف والاستجابات .</a:t>
            </a:r>
            <a:r>
              <a:rPr lang="ar-IQ" sz="3200" b="1" dirty="0">
                <a:solidFill>
                  <a:srgbClr val="04617B"/>
                </a:solidFill>
                <a:latin typeface="Calibri"/>
                <a:ea typeface="+mj-ea"/>
                <a:cs typeface="Traditional Arabic"/>
              </a:rPr>
              <a:t/>
            </a:r>
            <a:br>
              <a:rPr lang="ar-IQ" sz="3200" b="1" dirty="0">
                <a:solidFill>
                  <a:srgbClr val="04617B"/>
                </a:solidFill>
                <a:latin typeface="Calibri"/>
                <a:ea typeface="+mj-ea"/>
                <a:cs typeface="Traditional Arabic"/>
              </a:rPr>
            </a:br>
            <a:r>
              <a:rPr lang="ar-IQ" sz="3200" b="1" dirty="0">
                <a:solidFill>
                  <a:srgbClr val="FF0000"/>
                </a:solidFill>
                <a:latin typeface="Calibri"/>
                <a:ea typeface="+mj-ea"/>
                <a:cs typeface="Traditional Arabic"/>
              </a:rPr>
              <a:t>4- الاستعداد : </a:t>
            </a:r>
            <a:r>
              <a:rPr lang="ar-IQ" sz="3200" b="1" dirty="0">
                <a:latin typeface="Calibri"/>
                <a:ea typeface="+mj-ea"/>
                <a:cs typeface="Traditional Arabic"/>
              </a:rPr>
              <a:t>هو اول من قوانين </a:t>
            </a:r>
            <a:r>
              <a:rPr lang="ar-IQ" sz="3200" b="1" dirty="0" err="1">
                <a:latin typeface="Calibri"/>
                <a:ea typeface="+mj-ea"/>
                <a:cs typeface="Traditional Arabic"/>
              </a:rPr>
              <a:t>ثورندايك</a:t>
            </a:r>
            <a:r>
              <a:rPr lang="ar-IQ" sz="3200" b="1" dirty="0">
                <a:latin typeface="Calibri"/>
                <a:ea typeface="+mj-ea"/>
                <a:cs typeface="Traditional Arabic"/>
              </a:rPr>
              <a:t> الاولية ،ويعبر هذا القانون عن خصائص الظروف التي تجعل المتعلم يميل الى ان يكون مشبعا او متضايقا .</a:t>
            </a:r>
            <a:endParaRPr lang="en-US" sz="3200" b="1" dirty="0">
              <a:latin typeface="Calibri"/>
              <a:ea typeface="Calibri"/>
              <a:cs typeface="Arial"/>
            </a:endParaRPr>
          </a:p>
          <a:p>
            <a:pPr>
              <a:lnSpc>
                <a:spcPct val="115000"/>
              </a:lnSpc>
              <a:spcAft>
                <a:spcPts val="1000"/>
              </a:spcAft>
            </a:pPr>
            <a:r>
              <a:rPr lang="ar-IQ" sz="3200" b="1" dirty="0">
                <a:solidFill>
                  <a:srgbClr val="FF0000"/>
                </a:solidFill>
                <a:latin typeface="Calibri"/>
                <a:ea typeface="+mj-ea"/>
                <a:cs typeface="Traditional Arabic"/>
              </a:rPr>
              <a:t>5- الاثر </a:t>
            </a:r>
            <a:r>
              <a:rPr lang="ar-IQ" sz="3200" b="1" dirty="0">
                <a:latin typeface="Calibri"/>
                <a:ea typeface="+mj-ea"/>
                <a:cs typeface="Traditional Arabic"/>
              </a:rPr>
              <a:t>: حالة الاشباع او الضيق التي ترافق الاستجابة الناجحة او الفاشلة .   </a:t>
            </a:r>
            <a:endParaRPr lang="en-US" sz="3200" b="1" dirty="0">
              <a:effectLst/>
              <a:latin typeface="Calibri"/>
              <a:ea typeface="Calibri"/>
              <a:cs typeface="Arial"/>
            </a:endParaRPr>
          </a:p>
        </p:txBody>
      </p:sp>
    </p:spTree>
    <p:extLst>
      <p:ext uri="{BB962C8B-B14F-4D97-AF65-F5344CB8AC3E}">
        <p14:creationId xmlns:p14="http://schemas.microsoft.com/office/powerpoint/2010/main" val="1515008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612845"/>
            <a:ext cx="8352928" cy="5262979"/>
          </a:xfrm>
          <a:prstGeom prst="rect">
            <a:avLst/>
          </a:prstGeom>
        </p:spPr>
        <p:txBody>
          <a:bodyPr wrap="square">
            <a:spAutoFit/>
          </a:bodyPr>
          <a:lstStyle/>
          <a:p>
            <a:pPr algn="just"/>
            <a:r>
              <a:rPr lang="ar-IQ" sz="2400" b="1" dirty="0" smtClean="0">
                <a:solidFill>
                  <a:srgbClr val="2C2F34"/>
                </a:solidFill>
                <a:latin typeface="Noto Sans Kufi Arabic"/>
              </a:rPr>
              <a:t>3- هناك </a:t>
            </a:r>
            <a:r>
              <a:rPr lang="ar-IQ" sz="2400" b="1" dirty="0">
                <a:solidFill>
                  <a:srgbClr val="2C2F34"/>
                </a:solidFill>
                <a:latin typeface="Noto Sans Kufi Arabic"/>
              </a:rPr>
              <a:t>أحداث معينة تسبق أحداثًا أخرى بقدر كبير من الانتظام. تصبح مشكلتنا كمنظرين إذن مشكلة تتعلق باستنباط مصطلحات عامة لتسمية هذه الفئات من الأحداث ولوصف هذه الاستفسارات الأكثر انتظامًا. إن البناء النظري ، الذي تم تصوره على هذا النحو ، هو عملية استقرائية وتتكون من استنباط عبارات عامة </a:t>
            </a:r>
            <a:r>
              <a:rPr lang="ar-IQ" sz="2400" b="1" dirty="0">
                <a:solidFill>
                  <a:srgbClr val="2080C7"/>
                </a:solidFill>
                <a:latin typeface="Noto Sans Kufi Arabic"/>
                <a:hlinkClick r:id="rId2"/>
              </a:rPr>
              <a:t>نظريات التعلم وتطبيقاتها التربوية</a:t>
            </a:r>
            <a:r>
              <a:rPr lang="ar-IQ" sz="2400" b="1" dirty="0">
                <a:solidFill>
                  <a:srgbClr val="2C2F34"/>
                </a:solidFill>
                <a:latin typeface="Noto Sans Kufi Arabic"/>
              </a:rPr>
              <a:t> لتلخيص أكبر عدد ممكن من التسلسلات.</a:t>
            </a:r>
          </a:p>
          <a:p>
            <a:pPr algn="just"/>
            <a:r>
              <a:rPr lang="ar-IQ" sz="2400" b="1" dirty="0" smtClean="0">
                <a:solidFill>
                  <a:srgbClr val="2C2F34"/>
                </a:solidFill>
                <a:latin typeface="Noto Sans Kufi Arabic"/>
              </a:rPr>
              <a:t>4- مذهب </a:t>
            </a:r>
            <a:r>
              <a:rPr lang="ar-IQ" sz="2400" b="1" dirty="0">
                <a:solidFill>
                  <a:srgbClr val="2C2F34"/>
                </a:solidFill>
                <a:latin typeface="Noto Sans Kufi Arabic"/>
              </a:rPr>
              <a:t>المتعة. اعتبرت إحدى الفلسفات اليونانية القديمة (التي صقلها أرسطو وأفلاطون) أن الإنسان بطبيعته كائن يبحث عن المتعة. يظهر اختلاف في هذا الأمر في الفكرة الشائعة القائلة بأن التعلم لا يحدث إلا عندما يتعلق الأمر ببعض الرضا أو تقليل الحاجة للمتعلم . هذا منظر مريح للغاية. إنه لمن المشجع أن نعتقد أنه كلما تعلمنا ، يتم تلبية بعض احتياجاتنا على الأقل. ومع ذلك ، فإن وجهة النظر تطرح صعوبات في تفسير الحالات العديدة التي يتبع فيها التعلم ضائقة ، ولا يوجد إشباع واضح أو تقليل الحاجة. للتعامل مع هذه الصعوبة ، طرح علماء النفس قائمة مطولة باستمرار من الدوافع (الواعية وغير الواعية) أو الدوافع الأولية والثانوية </a:t>
            </a:r>
            <a:r>
              <a:rPr lang="ar-IQ" sz="2400" b="1" dirty="0" err="1">
                <a:solidFill>
                  <a:srgbClr val="2C2F34"/>
                </a:solidFill>
                <a:latin typeface="Noto Sans Kufi Arabic"/>
              </a:rPr>
              <a:t>والثالثية</a:t>
            </a:r>
            <a:r>
              <a:rPr lang="ar-IQ" sz="2400" b="1" dirty="0">
                <a:solidFill>
                  <a:srgbClr val="2C2F34"/>
                </a:solidFill>
                <a:latin typeface="Noto Sans Kufi Arabic"/>
              </a:rPr>
              <a:t> أو الاحتياجات ، في محاولة لتفسير التعلم الذي يبدو مختلاً. </a:t>
            </a:r>
            <a:r>
              <a:rPr lang="ar-IQ" sz="2400" b="1" dirty="0">
                <a:solidFill>
                  <a:srgbClr val="2080C7"/>
                </a:solidFill>
                <a:latin typeface="Noto Sans Kufi Arabic"/>
                <a:hlinkClick r:id="rId3"/>
              </a:rPr>
              <a:t>[2]</a:t>
            </a:r>
            <a:endParaRPr lang="ar-IQ" sz="2400" b="1" i="0" dirty="0">
              <a:solidFill>
                <a:srgbClr val="2C2F34"/>
              </a:solidFill>
              <a:effectLst/>
              <a:latin typeface="Noto Sans Kufi Arabic"/>
            </a:endParaRPr>
          </a:p>
        </p:txBody>
      </p:sp>
    </p:spTree>
    <p:extLst>
      <p:ext uri="{BB962C8B-B14F-4D97-AF65-F5344CB8AC3E}">
        <p14:creationId xmlns:p14="http://schemas.microsoft.com/office/powerpoint/2010/main" val="7368558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79512" y="188640"/>
            <a:ext cx="8856984" cy="6463308"/>
          </a:xfrm>
          <a:prstGeom prst="rect">
            <a:avLst/>
          </a:prstGeom>
        </p:spPr>
        <p:txBody>
          <a:bodyPr wrap="square">
            <a:spAutoFit/>
          </a:bodyPr>
          <a:lstStyle/>
          <a:p>
            <a:pPr>
              <a:lnSpc>
                <a:spcPct val="115000"/>
              </a:lnSpc>
            </a:pPr>
            <a:r>
              <a:rPr lang="ar-SA" sz="2400" b="1" dirty="0">
                <a:latin typeface="Calibri"/>
                <a:ea typeface="Times New Roman"/>
                <a:cs typeface="Times New Roman"/>
              </a:rPr>
              <a:t>قوانين نظرية </a:t>
            </a:r>
            <a:r>
              <a:rPr lang="ar-SA" sz="2400" b="1" dirty="0" err="1">
                <a:latin typeface="Calibri"/>
                <a:ea typeface="Times New Roman"/>
                <a:cs typeface="Times New Roman"/>
              </a:rPr>
              <a:t>تورنديك</a:t>
            </a:r>
            <a:r>
              <a:rPr lang="ar-SA" sz="2400" b="1" dirty="0">
                <a:latin typeface="Calibri"/>
                <a:ea typeface="Times New Roman"/>
                <a:cs typeface="Times New Roman"/>
              </a:rPr>
              <a:t> :</a:t>
            </a:r>
            <a:endParaRPr lang="en-US" sz="2400" b="1" dirty="0">
              <a:latin typeface="Calibri"/>
              <a:ea typeface="Calibri"/>
              <a:cs typeface="Arial"/>
            </a:endParaRPr>
          </a:p>
          <a:p>
            <a:pPr>
              <a:lnSpc>
                <a:spcPct val="115000"/>
              </a:lnSpc>
            </a:pPr>
            <a:r>
              <a:rPr lang="ar-SA" sz="2400" b="1" dirty="0">
                <a:solidFill>
                  <a:srgbClr val="FF0000"/>
                </a:solidFill>
                <a:latin typeface="Calibri"/>
                <a:ea typeface="Times New Roman"/>
                <a:cs typeface="Times New Roman"/>
              </a:rPr>
              <a:t>أولاً: قوانين أساسية</a:t>
            </a:r>
            <a:r>
              <a:rPr lang="ar-SA" sz="2400" b="1" dirty="0" smtClean="0">
                <a:solidFill>
                  <a:srgbClr val="FF0000"/>
                </a:solidFill>
                <a:latin typeface="Calibri"/>
                <a:ea typeface="Times New Roman"/>
                <a:cs typeface="Times New Roman"/>
              </a:rPr>
              <a:t>:</a:t>
            </a:r>
            <a:endParaRPr lang="en-US" sz="2400" b="1" dirty="0">
              <a:solidFill>
                <a:srgbClr val="FF0000"/>
              </a:solidFill>
              <a:latin typeface="Calibri"/>
              <a:ea typeface="Calibri"/>
              <a:cs typeface="Arial"/>
            </a:endParaRPr>
          </a:p>
          <a:p>
            <a:pPr>
              <a:lnSpc>
                <a:spcPct val="115000"/>
              </a:lnSpc>
            </a:pPr>
            <a:r>
              <a:rPr lang="ar-SA" sz="2400" b="1" dirty="0">
                <a:solidFill>
                  <a:srgbClr val="FF0000"/>
                </a:solidFill>
                <a:latin typeface="Calibri"/>
                <a:ea typeface="Times New Roman"/>
                <a:cs typeface="Times New Roman"/>
              </a:rPr>
              <a:t>1- قانون التكرار(التدريب، التمرين): </a:t>
            </a:r>
            <a:r>
              <a:rPr lang="ar-SA" sz="2400" b="1" dirty="0" smtClean="0">
                <a:latin typeface="Calibri"/>
                <a:ea typeface="Times New Roman"/>
                <a:cs typeface="Times New Roman"/>
              </a:rPr>
              <a:t>وهو </a:t>
            </a:r>
            <a:r>
              <a:rPr lang="ar-SA" sz="2400" b="1" dirty="0">
                <a:latin typeface="Calibri"/>
                <a:ea typeface="Times New Roman"/>
                <a:cs typeface="Times New Roman"/>
              </a:rPr>
              <a:t>يعني أن التدريب أو التمرين يقوي الرابطة بين المثير والاستجابة، وأن عدم التمرين يؤدي إلى ضعف الروابط والنسيان، كما فرق </a:t>
            </a:r>
            <a:r>
              <a:rPr lang="ar-SA" sz="2400" b="1" dirty="0" err="1">
                <a:latin typeface="Calibri"/>
                <a:ea typeface="Times New Roman"/>
                <a:cs typeface="Times New Roman"/>
              </a:rPr>
              <a:t>ثورنديك</a:t>
            </a:r>
            <a:r>
              <a:rPr lang="ar-SA" sz="2400" b="1" dirty="0">
                <a:latin typeface="Calibri"/>
                <a:ea typeface="Times New Roman"/>
                <a:cs typeface="Times New Roman"/>
              </a:rPr>
              <a:t> بين مظهرين من مظاهر هذا القانون وهما: </a:t>
            </a:r>
            <a:endParaRPr lang="en-US" sz="2400" b="1" dirty="0">
              <a:latin typeface="Calibri"/>
              <a:ea typeface="Calibri"/>
              <a:cs typeface="Arial"/>
            </a:endParaRPr>
          </a:p>
          <a:p>
            <a:pPr marL="342900" lvl="0" indent="-342900">
              <a:lnSpc>
                <a:spcPct val="115000"/>
              </a:lnSpc>
              <a:buFont typeface="+mj-lt"/>
              <a:buAutoNum type="arabicPeriod"/>
            </a:pPr>
            <a:r>
              <a:rPr lang="ar-SA" sz="2400" b="1" dirty="0">
                <a:latin typeface="Calibri"/>
                <a:ea typeface="Times New Roman"/>
                <a:cs typeface="Times New Roman"/>
              </a:rPr>
              <a:t>الاستعمال الذي يقوي الارتباط،</a:t>
            </a:r>
            <a:endParaRPr lang="en-US" sz="2400" b="1" dirty="0">
              <a:latin typeface="Calibri"/>
              <a:ea typeface="Calibri"/>
              <a:cs typeface="Arial"/>
            </a:endParaRPr>
          </a:p>
          <a:p>
            <a:pPr>
              <a:lnSpc>
                <a:spcPct val="115000"/>
              </a:lnSpc>
            </a:pPr>
            <a:r>
              <a:rPr lang="ar-SA" sz="2400" b="1" dirty="0">
                <a:latin typeface="Calibri"/>
                <a:ea typeface="Times New Roman"/>
                <a:cs typeface="Times New Roman"/>
              </a:rPr>
              <a:t>الإهمال الذي يضعف الارتباط.  وذكر </a:t>
            </a:r>
            <a:r>
              <a:rPr lang="ar-SA" sz="2400" b="1" dirty="0" err="1">
                <a:latin typeface="Calibri"/>
                <a:ea typeface="Times New Roman"/>
                <a:cs typeface="Times New Roman"/>
              </a:rPr>
              <a:t>ثورنديك</a:t>
            </a:r>
            <a:r>
              <a:rPr lang="ar-SA" sz="2400" b="1" dirty="0">
                <a:latin typeface="Calibri"/>
                <a:ea typeface="Times New Roman"/>
                <a:cs typeface="Times New Roman"/>
              </a:rPr>
              <a:t> أن من العوامل التي تؤثر على قانون التدريب (التكرار، الحداثة)، حيث إن التكرار الفوري من شأنه أن يقوي الاستجابة أكثر من التكرار المتأخر مثال : عندما يذهب الفرد لتعلم لغة جديدة في معهد كل يوم أو كل شهر. أيضاً الحداثة كلما كانت المهارة المتعلمة حديثة كان التكرار أكثر فائدة مثال : آلة كاتبة يتعلم عليها الفرد لأول مرة</a:t>
            </a:r>
            <a:r>
              <a:rPr lang="ar-SA" sz="2400" b="1" dirty="0" smtClean="0">
                <a:latin typeface="Calibri"/>
                <a:ea typeface="Times New Roman"/>
                <a:cs typeface="Times New Roman"/>
              </a:rPr>
              <a:t>.</a:t>
            </a:r>
            <a:r>
              <a:rPr lang="ar-SA" sz="2400" b="1" dirty="0">
                <a:latin typeface="Calibri"/>
                <a:ea typeface="Times New Roman"/>
                <a:cs typeface="Times New Roman"/>
              </a:rPr>
              <a:t> يستخدم التدريب أو التكرار عند تعلم لغة جديدة أو تعلم الكتابة على الطابعة أو الطبخ. </a:t>
            </a:r>
            <a:endParaRPr lang="en-US" sz="2400" dirty="0">
              <a:latin typeface="Calibri"/>
              <a:ea typeface="Calibri"/>
              <a:cs typeface="Arial"/>
            </a:endParaRPr>
          </a:p>
          <a:p>
            <a:pPr>
              <a:lnSpc>
                <a:spcPct val="115000"/>
              </a:lnSpc>
            </a:pPr>
            <a:r>
              <a:rPr lang="ar-SA" sz="2400" b="1" dirty="0" smtClean="0">
                <a:solidFill>
                  <a:srgbClr val="FF0000"/>
                </a:solidFill>
                <a:latin typeface="Calibri"/>
                <a:ea typeface="Times New Roman"/>
                <a:cs typeface="Times New Roman"/>
              </a:rPr>
              <a:t>2-قانون </a:t>
            </a:r>
            <a:r>
              <a:rPr lang="ar-SA" sz="2400" b="1" dirty="0">
                <a:solidFill>
                  <a:srgbClr val="FF0000"/>
                </a:solidFill>
                <a:latin typeface="Calibri"/>
                <a:ea typeface="Times New Roman"/>
                <a:cs typeface="Times New Roman"/>
              </a:rPr>
              <a:t>الأثر: </a:t>
            </a:r>
            <a:r>
              <a:rPr lang="ar-SA" sz="2400" b="1" dirty="0" smtClean="0">
                <a:ea typeface="Times New Roman"/>
                <a:cs typeface="Times New Roman"/>
              </a:rPr>
              <a:t>وهو </a:t>
            </a:r>
            <a:r>
              <a:rPr lang="ar-SA" sz="2400" b="1" dirty="0">
                <a:ea typeface="Times New Roman"/>
                <a:cs typeface="Times New Roman"/>
              </a:rPr>
              <a:t>يعني أن الكائن ميال لتكرار السلوك الذي نتيجة سارة أو حالة رضا (التعزيز )أما السلوك الذي ينتج عنه ضيق أو عدم رضا فإن الكائن يحاول التخلص منه أو تجنبه </a:t>
            </a:r>
            <a:r>
              <a:rPr lang="ar-IQ" sz="2400" b="1" dirty="0" smtClean="0">
                <a:ea typeface="Times New Roman"/>
                <a:cs typeface="Times New Roman"/>
              </a:rPr>
              <a:t>( العقاب ).</a:t>
            </a:r>
            <a:endParaRPr lang="en-US" sz="2400" b="1" dirty="0">
              <a:effectLst/>
              <a:latin typeface="Calibri"/>
              <a:ea typeface="Calibri"/>
              <a:cs typeface="Arial"/>
            </a:endParaRPr>
          </a:p>
        </p:txBody>
      </p:sp>
    </p:spTree>
    <p:extLst>
      <p:ext uri="{BB962C8B-B14F-4D97-AF65-F5344CB8AC3E}">
        <p14:creationId xmlns:p14="http://schemas.microsoft.com/office/powerpoint/2010/main" val="34591880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3076" y="692696"/>
            <a:ext cx="8568952" cy="5912196"/>
          </a:xfrm>
          <a:prstGeom prst="rect">
            <a:avLst/>
          </a:prstGeom>
        </p:spPr>
        <p:txBody>
          <a:bodyPr wrap="square">
            <a:spAutoFit/>
          </a:bodyPr>
          <a:lstStyle/>
          <a:p>
            <a:pPr>
              <a:lnSpc>
                <a:spcPct val="115000"/>
              </a:lnSpc>
            </a:pPr>
            <a:r>
              <a:rPr lang="ar-IQ" sz="2400" b="1" dirty="0" smtClean="0">
                <a:solidFill>
                  <a:srgbClr val="FF0000"/>
                </a:solidFill>
                <a:latin typeface="Calibri"/>
                <a:ea typeface="Times New Roman"/>
                <a:cs typeface="Times New Roman"/>
              </a:rPr>
              <a:t>3</a:t>
            </a:r>
            <a:r>
              <a:rPr lang="ar-SA" sz="2400" b="1" dirty="0" smtClean="0">
                <a:solidFill>
                  <a:srgbClr val="FF0000"/>
                </a:solidFill>
                <a:latin typeface="Calibri"/>
                <a:ea typeface="Times New Roman"/>
                <a:cs typeface="Times New Roman"/>
              </a:rPr>
              <a:t>- </a:t>
            </a:r>
            <a:r>
              <a:rPr lang="ar-SA" sz="2400" b="1" dirty="0">
                <a:solidFill>
                  <a:srgbClr val="FF0000"/>
                </a:solidFill>
                <a:latin typeface="Calibri"/>
                <a:ea typeface="Times New Roman"/>
                <a:cs typeface="Times New Roman"/>
              </a:rPr>
              <a:t>قانون الاستعداد:</a:t>
            </a:r>
            <a:endParaRPr lang="en-US" sz="2400" b="1" dirty="0">
              <a:solidFill>
                <a:srgbClr val="FF0000"/>
              </a:solidFill>
              <a:latin typeface="Calibri"/>
              <a:ea typeface="Calibri"/>
              <a:cs typeface="Arial"/>
            </a:endParaRPr>
          </a:p>
          <a:p>
            <a:pPr>
              <a:lnSpc>
                <a:spcPct val="115000"/>
              </a:lnSpc>
            </a:pPr>
            <a:r>
              <a:rPr lang="ar-SA" sz="2400" b="1" dirty="0">
                <a:latin typeface="Calibri"/>
                <a:ea typeface="Times New Roman"/>
                <a:cs typeface="Times New Roman"/>
              </a:rPr>
              <a:t>     ويعتبر هذا القانون الاساس الفسيولوجي لقانون الاثر  ، حيث يفسر معنى الرضا والضيق، كما يعني أن تقوية الرابطة بين المثير والاستجابة يكون سهلاً ومريحاً عند وجود الاستعداد بينما يكون مؤلماً وصعباً </a:t>
            </a:r>
            <a:r>
              <a:rPr lang="ar-SA" sz="2400" b="1" dirty="0" smtClean="0">
                <a:latin typeface="Calibri"/>
                <a:ea typeface="Times New Roman"/>
                <a:cs typeface="Times New Roman"/>
              </a:rPr>
              <a:t>عند</a:t>
            </a:r>
            <a:r>
              <a:rPr lang="ar-IQ" sz="2400" b="1" dirty="0" smtClean="0">
                <a:latin typeface="Calibri"/>
                <a:ea typeface="Times New Roman"/>
                <a:cs typeface="Times New Roman"/>
              </a:rPr>
              <a:t> </a:t>
            </a:r>
            <a:r>
              <a:rPr lang="ar-SA" sz="2400" b="1" dirty="0" smtClean="0">
                <a:latin typeface="Calibri"/>
                <a:ea typeface="Times New Roman"/>
                <a:cs typeface="Times New Roman"/>
              </a:rPr>
              <a:t>عدم </a:t>
            </a:r>
            <a:r>
              <a:rPr lang="ar-SA" sz="2400" b="1" dirty="0">
                <a:latin typeface="Calibri"/>
                <a:ea typeface="Times New Roman"/>
                <a:cs typeface="Times New Roman"/>
              </a:rPr>
              <a:t>وجود الاستعداد ويتوقف ذلك على حالة الجهاز العصبي بوجه عام.  </a:t>
            </a:r>
            <a:endParaRPr lang="ar-IQ" sz="2400" b="1" dirty="0" smtClean="0">
              <a:latin typeface="Calibri"/>
              <a:ea typeface="Times New Roman"/>
              <a:cs typeface="Times New Roman"/>
            </a:endParaRPr>
          </a:p>
          <a:p>
            <a:pPr>
              <a:lnSpc>
                <a:spcPct val="115000"/>
              </a:lnSpc>
            </a:pPr>
            <a:r>
              <a:rPr lang="ar-SA" sz="2400" b="1" i="1" dirty="0" smtClean="0">
                <a:solidFill>
                  <a:srgbClr val="FF0000"/>
                </a:solidFill>
                <a:latin typeface="Calibri"/>
                <a:ea typeface="Times New Roman"/>
                <a:cs typeface="Times New Roman"/>
              </a:rPr>
              <a:t>يؤكد </a:t>
            </a:r>
            <a:r>
              <a:rPr lang="ar-SA" sz="2400" b="1" i="1" dirty="0" err="1">
                <a:solidFill>
                  <a:srgbClr val="FF0000"/>
                </a:solidFill>
                <a:latin typeface="Calibri"/>
                <a:ea typeface="Times New Roman"/>
                <a:cs typeface="Times New Roman"/>
              </a:rPr>
              <a:t>ثورنديك</a:t>
            </a:r>
            <a:r>
              <a:rPr lang="ar-SA" sz="2400" b="1" i="1" dirty="0">
                <a:solidFill>
                  <a:srgbClr val="FF0000"/>
                </a:solidFill>
                <a:latin typeface="Calibri"/>
                <a:ea typeface="Times New Roman"/>
                <a:cs typeface="Times New Roman"/>
              </a:rPr>
              <a:t> أن هناك ثلاثة احتمالات فيما يتعلق بالاستعداد</a:t>
            </a:r>
            <a:r>
              <a:rPr lang="ar-SA" sz="2400" b="1" i="1" dirty="0" smtClean="0">
                <a:solidFill>
                  <a:srgbClr val="FF0000"/>
                </a:solidFill>
                <a:latin typeface="Calibri"/>
                <a:ea typeface="Times New Roman"/>
                <a:cs typeface="Times New Roman"/>
              </a:rPr>
              <a:t>:</a:t>
            </a:r>
            <a:endParaRPr lang="en-US" sz="2400" b="1" dirty="0">
              <a:solidFill>
                <a:srgbClr val="FF0000"/>
              </a:solidFill>
              <a:latin typeface="Calibri"/>
              <a:ea typeface="Calibri"/>
              <a:cs typeface="Arial"/>
            </a:endParaRPr>
          </a:p>
          <a:p>
            <a:pPr marL="342900" lvl="0" indent="-342900">
              <a:lnSpc>
                <a:spcPct val="115000"/>
              </a:lnSpc>
              <a:buFont typeface="+mj-lt"/>
              <a:buAutoNum type="arabicPeriod"/>
              <a:tabLst>
                <a:tab pos="-554990" algn="l"/>
              </a:tabLst>
            </a:pPr>
            <a:r>
              <a:rPr lang="ar-SA" sz="2400" b="1" dirty="0">
                <a:latin typeface="Calibri"/>
                <a:ea typeface="Times New Roman"/>
                <a:cs typeface="Times New Roman"/>
              </a:rPr>
              <a:t>عندما تكون الوحدة العصبية مستعدة للعمل فإن عملها يريح الكائن الحي.</a:t>
            </a:r>
            <a:endParaRPr lang="en-US" sz="2400" b="1" dirty="0">
              <a:latin typeface="Calibri"/>
              <a:ea typeface="Calibri"/>
              <a:cs typeface="Arial"/>
            </a:endParaRPr>
          </a:p>
          <a:p>
            <a:pPr marL="342900" lvl="0" indent="-342900">
              <a:lnSpc>
                <a:spcPct val="115000"/>
              </a:lnSpc>
              <a:buFont typeface="+mj-lt"/>
              <a:buAutoNum type="arabicPeriod"/>
              <a:tabLst>
                <a:tab pos="-554990" algn="l"/>
              </a:tabLst>
            </a:pPr>
            <a:r>
              <a:rPr lang="ar-SA" sz="2400" b="1" dirty="0">
                <a:latin typeface="Calibri"/>
                <a:ea typeface="Times New Roman"/>
                <a:cs typeface="Times New Roman"/>
              </a:rPr>
              <a:t>عندما تكون الوحدة العصبية على استعداد للعمل فإن عدم عملها لا يريح الكائن الحي.</a:t>
            </a:r>
            <a:endParaRPr lang="en-US" sz="2400" b="1" dirty="0">
              <a:latin typeface="Calibri"/>
              <a:ea typeface="Calibri"/>
              <a:cs typeface="Arial"/>
            </a:endParaRPr>
          </a:p>
          <a:p>
            <a:pPr marL="342900" lvl="0" indent="-342900">
              <a:lnSpc>
                <a:spcPct val="115000"/>
              </a:lnSpc>
              <a:buFont typeface="+mj-lt"/>
              <a:buAutoNum type="arabicPeriod"/>
              <a:tabLst>
                <a:tab pos="-554990" algn="l"/>
              </a:tabLst>
            </a:pPr>
            <a:r>
              <a:rPr lang="ar-SA" sz="2400" b="1" dirty="0">
                <a:latin typeface="Calibri"/>
                <a:ea typeface="Times New Roman"/>
                <a:cs typeface="Times New Roman"/>
              </a:rPr>
              <a:t>عندما تكون الوحدة العصبية ليست مستعدة للعمل فإن عملها لا يريح الكائن الحي</a:t>
            </a:r>
            <a:r>
              <a:rPr lang="ar-SA" sz="2400" b="1" dirty="0" smtClean="0">
                <a:latin typeface="Calibri"/>
                <a:ea typeface="Times New Roman"/>
                <a:cs typeface="Times New Roman"/>
              </a:rPr>
              <a:t>.</a:t>
            </a:r>
            <a:endParaRPr lang="en-US" sz="2400" b="1" dirty="0">
              <a:latin typeface="Calibri"/>
              <a:ea typeface="Calibri"/>
              <a:cs typeface="Arial"/>
            </a:endParaRPr>
          </a:p>
          <a:p>
            <a:pPr>
              <a:lnSpc>
                <a:spcPct val="115000"/>
              </a:lnSpc>
            </a:pPr>
            <a:r>
              <a:rPr lang="ar-SA" sz="2400" b="1" dirty="0">
                <a:latin typeface="Calibri"/>
                <a:ea typeface="Times New Roman"/>
                <a:cs typeface="Times New Roman"/>
              </a:rPr>
              <a:t>هناك معنى نفسي لقانون الاستعداد، حيث أنه يشير إلى أهمية الميول والاتجاهات فالسلوك الذي يشبع ميول الكائن الحي سيجعله يشعر بالرضا والارتياح والعكس صحيح.</a:t>
            </a:r>
            <a:endParaRPr lang="en-US" sz="2400" b="1" dirty="0">
              <a:latin typeface="Calibri"/>
              <a:ea typeface="Calibri"/>
              <a:cs typeface="Arial"/>
            </a:endParaRPr>
          </a:p>
          <a:p>
            <a:pPr>
              <a:lnSpc>
                <a:spcPct val="115000"/>
              </a:lnSpc>
            </a:pPr>
            <a:r>
              <a:rPr lang="ar-SA" b="1" dirty="0">
                <a:latin typeface="Calibri"/>
                <a:ea typeface="Times New Roman"/>
                <a:cs typeface="Times New Roman"/>
              </a:rPr>
              <a:t> </a:t>
            </a:r>
            <a:r>
              <a:rPr lang="ar-IQ" b="1" dirty="0" smtClean="0">
                <a:latin typeface="Calibri"/>
                <a:ea typeface="Times New Roman"/>
                <a:cs typeface="Times New Roman"/>
              </a:rPr>
              <a:t> </a:t>
            </a:r>
            <a:endParaRPr lang="en-US" sz="1400" dirty="0">
              <a:effectLst/>
              <a:latin typeface="Calibri"/>
              <a:ea typeface="Calibri"/>
              <a:cs typeface="Arial"/>
            </a:endParaRPr>
          </a:p>
        </p:txBody>
      </p:sp>
    </p:spTree>
    <p:extLst>
      <p:ext uri="{BB962C8B-B14F-4D97-AF65-F5344CB8AC3E}">
        <p14:creationId xmlns:p14="http://schemas.microsoft.com/office/powerpoint/2010/main" val="33808027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9522" y="130008"/>
            <a:ext cx="8620950" cy="7129644"/>
          </a:xfrm>
          <a:prstGeom prst="rect">
            <a:avLst/>
          </a:prstGeom>
        </p:spPr>
        <p:txBody>
          <a:bodyPr wrap="square">
            <a:spAutoFit/>
          </a:bodyPr>
          <a:lstStyle/>
          <a:p>
            <a:pPr>
              <a:lnSpc>
                <a:spcPct val="115000"/>
              </a:lnSpc>
            </a:pPr>
            <a:r>
              <a:rPr lang="ar-SA" sz="2400" b="1" dirty="0">
                <a:solidFill>
                  <a:srgbClr val="FF0000"/>
                </a:solidFill>
                <a:latin typeface="Calibri"/>
                <a:ea typeface="Times New Roman"/>
                <a:cs typeface="Times New Roman"/>
              </a:rPr>
              <a:t>- تعديل </a:t>
            </a:r>
            <a:r>
              <a:rPr lang="ar-SA" sz="2400" b="1" dirty="0" err="1">
                <a:solidFill>
                  <a:srgbClr val="FF0000"/>
                </a:solidFill>
                <a:latin typeface="Calibri"/>
                <a:ea typeface="Times New Roman"/>
                <a:cs typeface="Times New Roman"/>
              </a:rPr>
              <a:t>ثورندنك</a:t>
            </a:r>
            <a:r>
              <a:rPr lang="ar-SA" sz="2400" b="1" dirty="0">
                <a:solidFill>
                  <a:srgbClr val="FF0000"/>
                </a:solidFill>
                <a:latin typeface="Calibri"/>
                <a:ea typeface="Times New Roman"/>
                <a:cs typeface="Times New Roman"/>
              </a:rPr>
              <a:t> لقوانين التعلم </a:t>
            </a:r>
            <a:r>
              <a:rPr lang="ar-SA" sz="2400" b="1" dirty="0" smtClean="0">
                <a:solidFill>
                  <a:srgbClr val="FF0000"/>
                </a:solidFill>
                <a:latin typeface="Calibri"/>
                <a:ea typeface="Times New Roman"/>
                <a:cs typeface="Times New Roman"/>
              </a:rPr>
              <a:t>:</a:t>
            </a:r>
            <a:endParaRPr lang="en-US" sz="1400" dirty="0">
              <a:latin typeface="Calibri"/>
              <a:ea typeface="Calibri"/>
              <a:cs typeface="Arial"/>
            </a:endParaRPr>
          </a:p>
          <a:p>
            <a:pPr>
              <a:lnSpc>
                <a:spcPct val="115000"/>
              </a:lnSpc>
            </a:pPr>
            <a:r>
              <a:rPr lang="ar-SA" b="1" dirty="0">
                <a:latin typeface="Calibri"/>
                <a:ea typeface="Times New Roman"/>
                <a:cs typeface="Times New Roman"/>
              </a:rPr>
              <a:t>يمكن تلخيص تعديلات </a:t>
            </a:r>
            <a:r>
              <a:rPr lang="ar-SA" b="1" dirty="0" err="1">
                <a:latin typeface="Calibri"/>
                <a:ea typeface="Times New Roman"/>
                <a:cs typeface="Times New Roman"/>
              </a:rPr>
              <a:t>ثورنديك</a:t>
            </a:r>
            <a:r>
              <a:rPr lang="ar-SA" b="1" dirty="0">
                <a:latin typeface="Calibri"/>
                <a:ea typeface="Times New Roman"/>
                <a:cs typeface="Times New Roman"/>
              </a:rPr>
              <a:t> على القوانين بالتالي:</a:t>
            </a:r>
            <a:endParaRPr lang="en-US" sz="1400" dirty="0">
              <a:latin typeface="Calibri"/>
              <a:ea typeface="Calibri"/>
              <a:cs typeface="Arial"/>
            </a:endParaRPr>
          </a:p>
          <a:p>
            <a:pPr>
              <a:lnSpc>
                <a:spcPct val="115000"/>
              </a:lnSpc>
            </a:pPr>
            <a:r>
              <a:rPr lang="en-US" sz="1100" b="1" dirty="0">
                <a:latin typeface="Times New Roman"/>
                <a:ea typeface="Times New Roman"/>
                <a:cs typeface="Arial"/>
              </a:rPr>
              <a:t> </a:t>
            </a:r>
            <a:r>
              <a:rPr lang="ar-IQ" sz="2000" b="1" dirty="0" smtClean="0">
                <a:solidFill>
                  <a:srgbClr val="FF0000"/>
                </a:solidFill>
                <a:latin typeface="Times New Roman"/>
                <a:ea typeface="Times New Roman"/>
                <a:cs typeface="Arial"/>
              </a:rPr>
              <a:t>1-  </a:t>
            </a:r>
            <a:r>
              <a:rPr lang="ar-SA" b="1" dirty="0" smtClean="0">
                <a:solidFill>
                  <a:srgbClr val="FF0000"/>
                </a:solidFill>
                <a:ea typeface="Times New Roman"/>
                <a:cs typeface="Times New Roman"/>
              </a:rPr>
              <a:t>أن </a:t>
            </a:r>
            <a:r>
              <a:rPr lang="ar-SA" b="1" dirty="0">
                <a:solidFill>
                  <a:srgbClr val="FF0000"/>
                </a:solidFill>
                <a:ea typeface="Times New Roman"/>
                <a:cs typeface="Times New Roman"/>
              </a:rPr>
              <a:t>التدريب لا يقوي الارتباط بين المثير والاستجابة إلا إذا تبعه نوع من الثواب، بمعنى  أن التكرار لا يفيد بدون أثر </a:t>
            </a:r>
            <a:r>
              <a:rPr lang="ar-SA" b="1" dirty="0" smtClean="0">
                <a:solidFill>
                  <a:srgbClr val="FF0000"/>
                </a:solidFill>
                <a:ea typeface="Times New Roman"/>
                <a:cs typeface="Times New Roman"/>
              </a:rPr>
              <a:t>جيد</a:t>
            </a:r>
            <a:r>
              <a:rPr lang="ar-SA" b="1" dirty="0">
                <a:solidFill>
                  <a:srgbClr val="FF0000"/>
                </a:solidFill>
                <a:latin typeface="Calibri"/>
                <a:ea typeface="Times New Roman"/>
                <a:cs typeface="Times New Roman"/>
              </a:rPr>
              <a:t> </a:t>
            </a:r>
            <a:r>
              <a:rPr lang="ar-IQ" b="1" dirty="0" smtClean="0">
                <a:latin typeface="Calibri"/>
                <a:ea typeface="Times New Roman"/>
                <a:cs typeface="Times New Roman"/>
              </a:rPr>
              <a:t>. </a:t>
            </a:r>
            <a:r>
              <a:rPr lang="ar-IQ" sz="2000" b="1" dirty="0" smtClean="0">
                <a:latin typeface="Calibri"/>
                <a:ea typeface="Times New Roman"/>
                <a:cs typeface="Times New Roman"/>
              </a:rPr>
              <a:t>مثال : </a:t>
            </a:r>
            <a:r>
              <a:rPr lang="ar-SA" b="1" dirty="0" smtClean="0">
                <a:latin typeface="Calibri"/>
                <a:ea typeface="Times New Roman"/>
                <a:cs typeface="Times New Roman"/>
              </a:rPr>
              <a:t>التدريب </a:t>
            </a:r>
            <a:r>
              <a:rPr lang="ar-SA" b="1" dirty="0">
                <a:latin typeface="Calibri"/>
                <a:ea typeface="Times New Roman"/>
                <a:cs typeface="Times New Roman"/>
              </a:rPr>
              <a:t>على العمل على آلة معينة لن يقوي الاستجابة المطلوبة لتشغيل الآلة في حالة عدم وجود ثواب كالراتب أو مكافأة معينة.</a:t>
            </a:r>
            <a:r>
              <a:rPr lang="ar-IQ" b="1" dirty="0" smtClean="0">
                <a:ea typeface="Times New Roman"/>
                <a:cs typeface="Times New Roman"/>
              </a:rPr>
              <a:t>.</a:t>
            </a:r>
            <a:r>
              <a:rPr lang="ar-SA" b="1" dirty="0">
                <a:solidFill>
                  <a:srgbClr val="999999"/>
                </a:solidFill>
                <a:ea typeface="Times New Roman"/>
                <a:cs typeface="Times New Roman"/>
              </a:rPr>
              <a:t> </a:t>
            </a:r>
            <a:r>
              <a:rPr lang="ar-SA" b="1" dirty="0">
                <a:ea typeface="Times New Roman"/>
                <a:cs typeface="Times New Roman"/>
              </a:rPr>
              <a:t>التجارب التي أجريت لتعديل هذا القانون تجارب استمر فيها التكرار في ظروف لا يمكن فيها تطبيق قانون الأثر، مثال: المحاولات المتكررة لرسم خط طوله ثلاث بوصات ، والعينان معصومتان لم تقد إلى أي تحسن بغض النظر عن عدد مرات التكرار، مما يدل أن التدريب في حد ذاته لا قيمة له، وليحدث التحسن لابد من الأثر فإذا ُأعلم المجرَب عليه بأن  الخط الذي رسمه طويل أو قصير فإنه قد يتحسن بالتكرار، ولقد قال </a:t>
            </a:r>
            <a:r>
              <a:rPr lang="ar-SA" b="1" dirty="0" err="1">
                <a:ea typeface="Times New Roman"/>
                <a:cs typeface="Times New Roman"/>
              </a:rPr>
              <a:t>ثورندايك</a:t>
            </a:r>
            <a:r>
              <a:rPr lang="ar-SA" b="1" dirty="0">
                <a:ea typeface="Times New Roman"/>
                <a:cs typeface="Times New Roman"/>
              </a:rPr>
              <a:t> أن حدوث الأمر لمرة واحدة على أن يتبع بثواب يجعله أقوى ست مرات من مجرد تكراره</a:t>
            </a:r>
            <a:r>
              <a:rPr lang="ar-SA" b="1" dirty="0" smtClean="0">
                <a:ea typeface="Times New Roman"/>
                <a:cs typeface="Times New Roman"/>
              </a:rPr>
              <a:t>.</a:t>
            </a:r>
            <a:r>
              <a:rPr lang="ar-SA" b="1" dirty="0">
                <a:latin typeface="Calibri"/>
                <a:ea typeface="Times New Roman"/>
                <a:cs typeface="Times New Roman"/>
              </a:rPr>
              <a:t> </a:t>
            </a:r>
            <a:endParaRPr lang="ar-IQ" b="1" dirty="0" smtClean="0">
              <a:latin typeface="Calibri"/>
              <a:ea typeface="Times New Roman"/>
              <a:cs typeface="Times New Roman"/>
            </a:endParaRPr>
          </a:p>
          <a:p>
            <a:pPr algn="justLow"/>
            <a:r>
              <a:rPr lang="ar-IQ" sz="2000" b="1" dirty="0" smtClean="0">
                <a:solidFill>
                  <a:srgbClr val="FF0000"/>
                </a:solidFill>
                <a:latin typeface="Calibri"/>
                <a:ea typeface="Times New Roman"/>
                <a:cs typeface="Times New Roman"/>
              </a:rPr>
              <a:t>2- </a:t>
            </a:r>
            <a:r>
              <a:rPr lang="ar-SA" sz="2000" b="1" dirty="0" smtClean="0">
                <a:solidFill>
                  <a:srgbClr val="FF0000"/>
                </a:solidFill>
                <a:latin typeface="Calibri"/>
                <a:ea typeface="Times New Roman"/>
                <a:cs typeface="Times New Roman"/>
              </a:rPr>
              <a:t>أن </a:t>
            </a:r>
            <a:r>
              <a:rPr lang="ar-SA" sz="2000" b="1" dirty="0">
                <a:solidFill>
                  <a:srgbClr val="FF0000"/>
                </a:solidFill>
                <a:latin typeface="Calibri"/>
                <a:ea typeface="Times New Roman"/>
                <a:cs typeface="Times New Roman"/>
              </a:rPr>
              <a:t>الثواب أبقى في أثره من العقاب، أي أنه حذف (العقاب) من قانون الأثر؛ حيث أن العقاب لا يمنع الكائن من تكرار الخطأ الذي عوقب </a:t>
            </a:r>
            <a:r>
              <a:rPr lang="ar-SA" sz="2000" b="1" dirty="0" smtClean="0">
                <a:solidFill>
                  <a:srgbClr val="FF0000"/>
                </a:solidFill>
                <a:latin typeface="Calibri"/>
                <a:ea typeface="Times New Roman"/>
                <a:cs typeface="Times New Roman"/>
              </a:rPr>
              <a:t>به</a:t>
            </a:r>
            <a:r>
              <a:rPr lang="ar-SA" sz="2000" b="1" dirty="0" smtClean="0">
                <a:latin typeface="Calibri"/>
                <a:ea typeface="Times New Roman"/>
                <a:cs typeface="Times New Roman"/>
              </a:rPr>
              <a:t>.</a:t>
            </a:r>
            <a:r>
              <a:rPr lang="ar-IQ" sz="2000" b="1" dirty="0" smtClean="0">
                <a:latin typeface="Calibri"/>
                <a:ea typeface="Times New Roman"/>
                <a:cs typeface="Times New Roman"/>
              </a:rPr>
              <a:t> مثال : </a:t>
            </a:r>
            <a:r>
              <a:rPr lang="ar-SA" sz="2000" b="1" dirty="0">
                <a:latin typeface="Calibri"/>
                <a:ea typeface="Times New Roman"/>
                <a:cs typeface="Times New Roman"/>
              </a:rPr>
              <a:t> </a:t>
            </a:r>
            <a:r>
              <a:rPr lang="ar-SA" b="1" dirty="0">
                <a:latin typeface="Calibri"/>
                <a:ea typeface="Times New Roman"/>
                <a:cs typeface="Times New Roman"/>
              </a:rPr>
              <a:t>عندما يعاقب الطفل على سلوك معين، ولا يختفي هذا السلوك أو عندما يعاقب المجرم على السرقة ثم </a:t>
            </a:r>
            <a:r>
              <a:rPr lang="ar-SA" b="1" dirty="0" smtClean="0">
                <a:latin typeface="Calibri"/>
                <a:ea typeface="Times New Roman"/>
                <a:cs typeface="Times New Roman"/>
              </a:rPr>
              <a:t>يعود</a:t>
            </a:r>
            <a:r>
              <a:rPr lang="ar-IQ" b="1" dirty="0" smtClean="0">
                <a:latin typeface="Calibri"/>
                <a:ea typeface="Times New Roman"/>
                <a:cs typeface="Times New Roman"/>
              </a:rPr>
              <a:t> اليها.</a:t>
            </a:r>
            <a:r>
              <a:rPr lang="ar-SA" b="1" dirty="0">
                <a:latin typeface="Times New Roman"/>
                <a:ea typeface="Times New Roman"/>
              </a:rPr>
              <a:t> دلت تجارب </a:t>
            </a:r>
            <a:r>
              <a:rPr lang="ar-SA" b="1" dirty="0" err="1">
                <a:latin typeface="Times New Roman"/>
                <a:ea typeface="Times New Roman"/>
              </a:rPr>
              <a:t>ثورندايك</a:t>
            </a:r>
            <a:r>
              <a:rPr lang="ar-SA" b="1" dirty="0">
                <a:latin typeface="Times New Roman"/>
                <a:ea typeface="Times New Roman"/>
              </a:rPr>
              <a:t> على أن المكافأة أقوى بكثير من العقاب، حيث أن نتائج التجارب دلت على أن الإثابة تقوي الروابط تقوية كبيرة، بينما العقاب يضعف الروابط إضعافاً بسيط أو لا يضعفها على الإطلاق، ومن التجارب التي أجريت تجربة على أفراخ الدجاج، حيث صممت لها متاهة تتيح للفراخ الخيار في دربين أحدهما يقود إلى الحرية والطعام وصحبة الأفراخ المماثلة، والآخر يقود إلى سجن يدوم (30) ثانية، ولقد أجريت احصاءات على ميل الفراخ للعودة إلى خيارها السابق في حالة العقاب، وتجنب الخيار السابق في حالة العقاب.  </a:t>
            </a:r>
            <a:endParaRPr lang="en-US" dirty="0">
              <a:latin typeface="Times New Roman"/>
              <a:ea typeface="Times New Roman"/>
            </a:endParaRPr>
          </a:p>
          <a:p>
            <a:pPr algn="justLow"/>
            <a:r>
              <a:rPr lang="ar-SA" b="1" dirty="0">
                <a:latin typeface="Times New Roman"/>
                <a:ea typeface="Times New Roman"/>
              </a:rPr>
              <a:t>كذلك أجريت تجربة متماثلة على البشر وهي عبارة عن اختيار مفردات من نوع الاختيار المتعدد فمثلاً: تعطى كلمة </a:t>
            </a:r>
            <a:r>
              <a:rPr lang="ar-SA" b="1" dirty="0" err="1">
                <a:latin typeface="Times New Roman"/>
                <a:ea typeface="Times New Roman"/>
              </a:rPr>
              <a:t>أسبانية</a:t>
            </a:r>
            <a:r>
              <a:rPr lang="ar-SA" b="1" dirty="0">
                <a:latin typeface="Times New Roman"/>
                <a:ea typeface="Times New Roman"/>
              </a:rPr>
              <a:t> ويعطى معها خمس كلمات انجليزية تكون واحدة منها هي الترجمة الصحيحة للكلمة </a:t>
            </a:r>
            <a:r>
              <a:rPr lang="ar-SA" b="1" dirty="0" err="1">
                <a:latin typeface="Times New Roman"/>
                <a:ea typeface="Times New Roman"/>
              </a:rPr>
              <a:t>الأسبانية</a:t>
            </a:r>
            <a:r>
              <a:rPr lang="ar-SA" b="1" dirty="0">
                <a:latin typeface="Times New Roman"/>
                <a:ea typeface="Times New Roman"/>
              </a:rPr>
              <a:t>، وعند الإجابة يقول المجرِب صحيح أو خطأ، وجد أن المكافأة تقود إلى تكرار الصلة، بينما العقاب لا يقود إلى إضعاف الرابطة.</a:t>
            </a:r>
            <a:endParaRPr lang="en-US" dirty="0">
              <a:latin typeface="Times New Roman"/>
              <a:ea typeface="Times New Roman"/>
            </a:endParaRPr>
          </a:p>
          <a:p>
            <a:pPr marL="342900" lvl="0" indent="-342900">
              <a:lnSpc>
                <a:spcPct val="115000"/>
              </a:lnSpc>
              <a:buFont typeface="+mj-lt"/>
              <a:buAutoNum type="arabicPeriod"/>
              <a:tabLst>
                <a:tab pos="-554990" algn="l"/>
              </a:tabLst>
            </a:pPr>
            <a:endParaRPr lang="en-US" sz="1400" dirty="0">
              <a:latin typeface="Calibri"/>
              <a:ea typeface="Calibri"/>
              <a:cs typeface="Arial"/>
            </a:endParaRPr>
          </a:p>
          <a:p>
            <a:pPr>
              <a:lnSpc>
                <a:spcPct val="115000"/>
              </a:lnSpc>
            </a:pPr>
            <a:endParaRPr lang="ar-IQ" b="1" dirty="0" smtClean="0">
              <a:ea typeface="Times New Roman"/>
              <a:cs typeface="Times New Roman"/>
            </a:endParaRPr>
          </a:p>
          <a:p>
            <a:pPr>
              <a:lnSpc>
                <a:spcPct val="115000"/>
              </a:lnSpc>
            </a:pPr>
            <a:endParaRPr lang="ar-IQ" b="1" dirty="0" smtClean="0">
              <a:ea typeface="Times New Roman"/>
              <a:cs typeface="Times New Roman"/>
            </a:endParaRPr>
          </a:p>
        </p:txBody>
      </p:sp>
    </p:spTree>
    <p:extLst>
      <p:ext uri="{BB962C8B-B14F-4D97-AF65-F5344CB8AC3E}">
        <p14:creationId xmlns:p14="http://schemas.microsoft.com/office/powerpoint/2010/main" val="22461831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558984"/>
            <a:ext cx="8640960" cy="6093976"/>
          </a:xfrm>
          <a:prstGeom prst="rect">
            <a:avLst/>
          </a:prstGeom>
        </p:spPr>
        <p:txBody>
          <a:bodyPr wrap="square">
            <a:spAutoFit/>
          </a:bodyPr>
          <a:lstStyle/>
          <a:p>
            <a:r>
              <a:rPr lang="ar-IQ" sz="300" b="1" dirty="0" smtClean="0">
                <a:solidFill>
                  <a:srgbClr val="0000FF"/>
                </a:solidFill>
                <a:latin typeface="Times New Roman"/>
                <a:ea typeface="Times New Roman"/>
              </a:rPr>
              <a:t>ال </a:t>
            </a:r>
            <a:r>
              <a:rPr lang="ar-IQ" sz="2800" b="1" dirty="0" smtClean="0">
                <a:solidFill>
                  <a:srgbClr val="0000FF"/>
                </a:solidFill>
                <a:latin typeface="Times New Roman"/>
                <a:ea typeface="Times New Roman"/>
              </a:rPr>
              <a:t>– </a:t>
            </a:r>
            <a:r>
              <a:rPr lang="ar-IQ" sz="2800" b="1" dirty="0" smtClean="0">
                <a:solidFill>
                  <a:srgbClr val="FF0000"/>
                </a:solidFill>
                <a:latin typeface="Times New Roman"/>
                <a:ea typeface="Times New Roman"/>
              </a:rPr>
              <a:t>ثانيا : القوانين الثانوية :</a:t>
            </a:r>
            <a:endParaRPr lang="en-US" sz="1600" dirty="0">
              <a:solidFill>
                <a:srgbClr val="FF0000"/>
              </a:solidFill>
              <a:latin typeface="Times New Roman"/>
              <a:ea typeface="Times New Roman"/>
            </a:endParaRPr>
          </a:p>
          <a:p>
            <a:pPr>
              <a:spcBef>
                <a:spcPts val="1200"/>
              </a:spcBef>
            </a:pPr>
            <a:r>
              <a:rPr lang="ar-SA" sz="2400" b="1" dirty="0">
                <a:solidFill>
                  <a:srgbClr val="FF0000"/>
                </a:solidFill>
                <a:latin typeface="Times New Roman"/>
                <a:ea typeface="Times New Roman"/>
              </a:rPr>
              <a:t>1- قانون الاستجابات </a:t>
            </a:r>
            <a:r>
              <a:rPr lang="ar-SA" sz="2400" b="1" dirty="0" smtClean="0">
                <a:solidFill>
                  <a:srgbClr val="FF0000"/>
                </a:solidFill>
                <a:latin typeface="Times New Roman"/>
                <a:ea typeface="Times New Roman"/>
              </a:rPr>
              <a:t>المتعددة:  </a:t>
            </a:r>
            <a:r>
              <a:rPr lang="ar-SA" sz="2400" b="1" dirty="0">
                <a:latin typeface="Times New Roman"/>
                <a:ea typeface="Times New Roman"/>
              </a:rPr>
              <a:t>الكائن الحي مزود بقدرة على إجراء أساليب استجابات متعددة، وهذا ما يجعل التعلم ممكناً.</a:t>
            </a:r>
            <a:endParaRPr lang="en-US" sz="2400" dirty="0">
              <a:latin typeface="Times New Roman"/>
              <a:ea typeface="Times New Roman"/>
            </a:endParaRPr>
          </a:p>
          <a:p>
            <a:pPr>
              <a:spcBef>
                <a:spcPts val="1200"/>
              </a:spcBef>
            </a:pPr>
            <a:r>
              <a:rPr lang="ar-SA" sz="2400" b="1" dirty="0">
                <a:solidFill>
                  <a:srgbClr val="FF0000"/>
                </a:solidFill>
                <a:latin typeface="Times New Roman"/>
                <a:ea typeface="Times New Roman"/>
              </a:rPr>
              <a:t>2- قانون الاتجاه أو الموقف:  </a:t>
            </a:r>
            <a:r>
              <a:rPr lang="ar-SA" sz="2400" b="1" dirty="0">
                <a:latin typeface="Times New Roman"/>
                <a:ea typeface="Times New Roman"/>
              </a:rPr>
              <a:t>إن اتجاه الكائن الحي يؤثر في التعلم، حيث أن الصفات </a:t>
            </a:r>
            <a:r>
              <a:rPr lang="ar-SA" sz="2400" b="1" dirty="0" err="1">
                <a:latin typeface="Times New Roman"/>
                <a:ea typeface="Times New Roman"/>
              </a:rPr>
              <a:t>التكيفيه</a:t>
            </a:r>
            <a:r>
              <a:rPr lang="ar-SA" sz="2400" b="1" dirty="0">
                <a:latin typeface="Times New Roman"/>
                <a:ea typeface="Times New Roman"/>
              </a:rPr>
              <a:t> للأفراد نتيجة انتمائهم لحضارة معينة، وهكذا فالموقف لا يحدد ما يفعله الفرد فحسب، بل يحدد ما يرضى الفرد أو يزعجه.</a:t>
            </a:r>
            <a:endParaRPr lang="en-US" sz="2400" dirty="0">
              <a:latin typeface="Times New Roman"/>
              <a:ea typeface="Times New Roman"/>
            </a:endParaRPr>
          </a:p>
          <a:p>
            <a:pPr>
              <a:spcBef>
                <a:spcPts val="1200"/>
              </a:spcBef>
            </a:pPr>
            <a:r>
              <a:rPr lang="ar-SA" sz="2400" b="1" dirty="0">
                <a:solidFill>
                  <a:srgbClr val="FF0000"/>
                </a:solidFill>
                <a:latin typeface="Times New Roman"/>
                <a:ea typeface="Times New Roman"/>
              </a:rPr>
              <a:t>3- قانون الاستجابة بالمماثلة</a:t>
            </a:r>
            <a:r>
              <a:rPr lang="ar-SA" sz="2400" b="1" dirty="0">
                <a:solidFill>
                  <a:srgbClr val="3366FF"/>
                </a:solidFill>
                <a:latin typeface="Times New Roman"/>
                <a:ea typeface="Times New Roman"/>
              </a:rPr>
              <a:t>:</a:t>
            </a:r>
            <a:r>
              <a:rPr lang="ar-SA" sz="2400" b="1" dirty="0">
                <a:solidFill>
                  <a:srgbClr val="0000FF"/>
                </a:solidFill>
                <a:latin typeface="Times New Roman"/>
                <a:ea typeface="Times New Roman"/>
              </a:rPr>
              <a:t> </a:t>
            </a:r>
            <a:r>
              <a:rPr lang="ar-SA" sz="2400" b="1" dirty="0">
                <a:latin typeface="Times New Roman"/>
                <a:ea typeface="Times New Roman"/>
              </a:rPr>
              <a:t>إن الكائن الحي يستفيد من الخبرات السابقة ويستعين بها على حل المشكلات.</a:t>
            </a:r>
            <a:endParaRPr lang="en-US" sz="2400" dirty="0">
              <a:latin typeface="Times New Roman"/>
              <a:ea typeface="Times New Roman"/>
            </a:endParaRPr>
          </a:p>
          <a:p>
            <a:pPr>
              <a:spcBef>
                <a:spcPts val="1200"/>
              </a:spcBef>
            </a:pPr>
            <a:r>
              <a:rPr lang="ar-SA" sz="2400" b="1" dirty="0">
                <a:solidFill>
                  <a:srgbClr val="FF0000"/>
                </a:solidFill>
                <a:latin typeface="Times New Roman"/>
                <a:ea typeface="Times New Roman"/>
              </a:rPr>
              <a:t>4- قانون العناصر السائدة: </a:t>
            </a:r>
            <a:r>
              <a:rPr lang="ar-SA" sz="2400" b="1" dirty="0">
                <a:latin typeface="Times New Roman"/>
                <a:ea typeface="Times New Roman"/>
              </a:rPr>
              <a:t>الكائن الحي لدية القدرة على الاستجابة للعناصر السائدة في الموقف.</a:t>
            </a:r>
            <a:endParaRPr lang="en-US" sz="2400" dirty="0">
              <a:latin typeface="Times New Roman"/>
              <a:ea typeface="Times New Roman"/>
            </a:endParaRPr>
          </a:p>
          <a:p>
            <a:pPr algn="justLow">
              <a:spcBef>
                <a:spcPts val="1200"/>
              </a:spcBef>
            </a:pPr>
            <a:r>
              <a:rPr lang="ar-SA" sz="2400" b="1" dirty="0">
                <a:solidFill>
                  <a:srgbClr val="FF0000"/>
                </a:solidFill>
                <a:latin typeface="Times New Roman"/>
                <a:ea typeface="Times New Roman"/>
              </a:rPr>
              <a:t>5- نقل الارتباط:   </a:t>
            </a:r>
            <a:r>
              <a:rPr lang="ar-SA" sz="2400" b="1" dirty="0">
                <a:latin typeface="Times New Roman"/>
                <a:ea typeface="Times New Roman"/>
              </a:rPr>
              <a:t>يمكن الربط بين استجابة يستطيع الكائن تعلمها وموقف يستطيع أن يدركه أو يحسه. وكان ذلك مبدأ عند </a:t>
            </a:r>
            <a:r>
              <a:rPr lang="ar-SA" sz="2400" b="1" dirty="0" err="1">
                <a:latin typeface="Times New Roman"/>
                <a:ea typeface="Times New Roman"/>
              </a:rPr>
              <a:t>ثورنديك</a:t>
            </a:r>
            <a:r>
              <a:rPr lang="ar-SA" sz="2400" b="1" dirty="0">
                <a:latin typeface="Times New Roman"/>
                <a:ea typeface="Times New Roman"/>
              </a:rPr>
              <a:t> ثم ذكر أنه نوع آخر من التعلم يأتي في الدرجة الثانية بعد التعلم الخاص بنظريته: مثال القطة يعطيها طعام ويقول قفي ثم صارت تقف اذا قال قفي.</a:t>
            </a:r>
            <a:endParaRPr lang="en-US" sz="2400" dirty="0">
              <a:effectLst/>
              <a:latin typeface="Times New Roman"/>
              <a:ea typeface="Times New Roman"/>
            </a:endParaRPr>
          </a:p>
        </p:txBody>
      </p:sp>
    </p:spTree>
    <p:extLst>
      <p:ext uri="{BB962C8B-B14F-4D97-AF65-F5344CB8AC3E}">
        <p14:creationId xmlns:p14="http://schemas.microsoft.com/office/powerpoint/2010/main" val="24845589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535901"/>
            <a:ext cx="8280920" cy="4878259"/>
          </a:xfrm>
          <a:prstGeom prst="rect">
            <a:avLst/>
          </a:prstGeom>
        </p:spPr>
        <p:txBody>
          <a:bodyPr wrap="square">
            <a:spAutoFit/>
          </a:bodyPr>
          <a:lstStyle/>
          <a:p>
            <a:r>
              <a:rPr lang="ar-IQ" sz="3200" b="1" dirty="0" smtClean="0">
                <a:solidFill>
                  <a:srgbClr val="0000FF"/>
                </a:solidFill>
                <a:latin typeface="Times New Roman"/>
                <a:ea typeface="Times New Roman"/>
              </a:rPr>
              <a:t>- كيف يقاس التعلم على وفق نظرية </a:t>
            </a:r>
            <a:r>
              <a:rPr lang="ar-IQ" sz="3200" b="1" dirty="0" err="1" smtClean="0">
                <a:solidFill>
                  <a:srgbClr val="0000FF"/>
                </a:solidFill>
                <a:latin typeface="Times New Roman"/>
                <a:ea typeface="Times New Roman"/>
              </a:rPr>
              <a:t>ثورنديك</a:t>
            </a:r>
            <a:r>
              <a:rPr lang="ar-IQ" sz="3200" b="1" dirty="0" smtClean="0">
                <a:solidFill>
                  <a:srgbClr val="0000FF"/>
                </a:solidFill>
                <a:latin typeface="Times New Roman"/>
                <a:ea typeface="Times New Roman"/>
              </a:rPr>
              <a:t> :</a:t>
            </a:r>
            <a:r>
              <a:rPr lang="ar-SA" sz="300" b="1" dirty="0">
                <a:solidFill>
                  <a:srgbClr val="0000FF"/>
                </a:solidFill>
                <a:latin typeface="Times New Roman"/>
                <a:ea typeface="Times New Roman"/>
              </a:rPr>
              <a:t> </a:t>
            </a:r>
            <a:endParaRPr lang="en-US" sz="1600" dirty="0">
              <a:latin typeface="Times New Roman"/>
              <a:ea typeface="Times New Roman"/>
            </a:endParaRPr>
          </a:p>
          <a:p>
            <a:r>
              <a:rPr lang="ar-SA" sz="2400" b="1" dirty="0">
                <a:latin typeface="Times New Roman"/>
                <a:ea typeface="Times New Roman"/>
              </a:rPr>
              <a:t>     من خلال </a:t>
            </a:r>
            <a:r>
              <a:rPr lang="ar-IQ" sz="2400" b="1" dirty="0" smtClean="0">
                <a:latin typeface="Times New Roman"/>
                <a:ea typeface="Times New Roman"/>
              </a:rPr>
              <a:t>الاداء ،</a:t>
            </a:r>
            <a:r>
              <a:rPr lang="ar-SA" sz="2400" b="1" dirty="0" smtClean="0">
                <a:latin typeface="Times New Roman"/>
                <a:ea typeface="Times New Roman"/>
              </a:rPr>
              <a:t>حيث </a:t>
            </a:r>
            <a:r>
              <a:rPr lang="ar-SA" sz="2400" b="1" dirty="0">
                <a:latin typeface="Times New Roman"/>
                <a:ea typeface="Times New Roman"/>
              </a:rPr>
              <a:t>ركز </a:t>
            </a:r>
            <a:r>
              <a:rPr lang="ar-SA" sz="2400" b="1" dirty="0" err="1">
                <a:latin typeface="Times New Roman"/>
                <a:ea typeface="Times New Roman"/>
              </a:rPr>
              <a:t>ثورنديك</a:t>
            </a:r>
            <a:r>
              <a:rPr lang="ar-SA" sz="2400" b="1" dirty="0">
                <a:latin typeface="Times New Roman"/>
                <a:ea typeface="Times New Roman"/>
              </a:rPr>
              <a:t> على الأداء ويقاس التعلم من خلال: </a:t>
            </a:r>
            <a:endParaRPr lang="en-US" sz="2400" dirty="0">
              <a:latin typeface="Times New Roman"/>
              <a:ea typeface="Times New Roman"/>
            </a:endParaRPr>
          </a:p>
          <a:p>
            <a:r>
              <a:rPr lang="ar-SA" sz="2400" b="1" dirty="0">
                <a:latin typeface="Times New Roman"/>
                <a:ea typeface="Times New Roman"/>
              </a:rPr>
              <a:t>1- قلة الاستجابات الخاطئة.</a:t>
            </a:r>
            <a:endParaRPr lang="en-US" sz="2400" dirty="0">
              <a:latin typeface="Times New Roman"/>
              <a:ea typeface="Times New Roman"/>
            </a:endParaRPr>
          </a:p>
          <a:p>
            <a:r>
              <a:rPr lang="ar-SA" sz="2400" b="1" dirty="0">
                <a:latin typeface="Times New Roman"/>
                <a:ea typeface="Times New Roman"/>
              </a:rPr>
              <a:t> 2- تكرار الاستجابة </a:t>
            </a:r>
            <a:r>
              <a:rPr lang="ar-SA" sz="2400" b="1" dirty="0" smtClean="0">
                <a:latin typeface="Times New Roman"/>
                <a:ea typeface="Times New Roman"/>
              </a:rPr>
              <a:t>الصحيحة.</a:t>
            </a:r>
            <a:endParaRPr lang="ar-IQ" sz="2400" dirty="0" smtClean="0">
              <a:latin typeface="Times New Roman"/>
              <a:ea typeface="Times New Roman"/>
            </a:endParaRPr>
          </a:p>
          <a:p>
            <a:r>
              <a:rPr lang="ar-IQ" sz="2400" b="1" dirty="0" smtClean="0">
                <a:latin typeface="Times New Roman"/>
                <a:ea typeface="Times New Roman"/>
              </a:rPr>
              <a:t>3- </a:t>
            </a:r>
            <a:r>
              <a:rPr lang="ar-SA" sz="2400" b="1" dirty="0" smtClean="0">
                <a:latin typeface="Times New Roman"/>
                <a:ea typeface="Times New Roman"/>
              </a:rPr>
              <a:t>السرعة </a:t>
            </a:r>
            <a:r>
              <a:rPr lang="ar-SA" sz="2400" b="1" dirty="0">
                <a:latin typeface="Times New Roman"/>
                <a:ea typeface="Times New Roman"/>
              </a:rPr>
              <a:t>في الأداء، أي نقص الفترة الزمنية المستغرقة لأداء السلوك الصحيح</a:t>
            </a:r>
            <a:r>
              <a:rPr lang="ar-SA" sz="2400" b="1" dirty="0" smtClean="0">
                <a:latin typeface="Times New Roman"/>
                <a:ea typeface="Times New Roman"/>
              </a:rPr>
              <a:t>.</a:t>
            </a:r>
            <a:endParaRPr lang="en-US" sz="1600" dirty="0">
              <a:latin typeface="Times New Roman"/>
              <a:ea typeface="Times New Roman"/>
            </a:endParaRPr>
          </a:p>
          <a:p>
            <a:r>
              <a:rPr lang="ar-SA" sz="700" b="1" dirty="0">
                <a:latin typeface="Times New Roman"/>
                <a:ea typeface="Times New Roman"/>
              </a:rPr>
              <a:t> </a:t>
            </a:r>
            <a:endParaRPr lang="en-US" sz="1600" dirty="0">
              <a:latin typeface="Times New Roman"/>
              <a:ea typeface="Times New Roman"/>
            </a:endParaRPr>
          </a:p>
          <a:p>
            <a:pPr algn="just"/>
            <a:r>
              <a:rPr lang="ar-IQ" sz="3200" b="1" dirty="0" smtClean="0">
                <a:solidFill>
                  <a:srgbClr val="0000FF"/>
                </a:solidFill>
                <a:latin typeface="Times New Roman"/>
                <a:ea typeface="Times New Roman"/>
              </a:rPr>
              <a:t>- التطبيقات التربوية :</a:t>
            </a:r>
            <a:r>
              <a:rPr lang="ar-SA" sz="1100" b="1" dirty="0">
                <a:solidFill>
                  <a:srgbClr val="0000FF"/>
                </a:solidFill>
                <a:latin typeface="Times New Roman"/>
                <a:ea typeface="Times New Roman"/>
              </a:rPr>
              <a:t> </a:t>
            </a:r>
            <a:endParaRPr lang="en-US" sz="1600" dirty="0">
              <a:latin typeface="Times New Roman"/>
              <a:ea typeface="Times New Roman"/>
            </a:endParaRPr>
          </a:p>
          <a:p>
            <a:pPr algn="just"/>
            <a:r>
              <a:rPr lang="ar-SA" b="1" dirty="0" smtClean="0">
                <a:latin typeface="Times New Roman"/>
                <a:ea typeface="Times New Roman"/>
              </a:rPr>
              <a:t>     </a:t>
            </a:r>
            <a:r>
              <a:rPr lang="ar-SA" sz="2400" b="1" dirty="0" smtClean="0">
                <a:latin typeface="Times New Roman"/>
                <a:ea typeface="Times New Roman"/>
              </a:rPr>
              <a:t>ركز </a:t>
            </a:r>
            <a:r>
              <a:rPr lang="ar-SA" sz="2400" b="1" dirty="0" err="1" smtClean="0">
                <a:latin typeface="Times New Roman"/>
                <a:ea typeface="Times New Roman"/>
              </a:rPr>
              <a:t>ثورنديك</a:t>
            </a:r>
            <a:r>
              <a:rPr lang="ar-SA" sz="2400" b="1" dirty="0" smtClean="0">
                <a:latin typeface="Times New Roman"/>
                <a:ea typeface="Times New Roman"/>
              </a:rPr>
              <a:t> على </a:t>
            </a:r>
            <a:r>
              <a:rPr lang="ar-IQ" sz="2400" b="1" dirty="0" smtClean="0">
                <a:latin typeface="Times New Roman"/>
                <a:ea typeface="Times New Roman"/>
              </a:rPr>
              <a:t>الاداء ، </a:t>
            </a:r>
            <a:r>
              <a:rPr lang="ar-SA" sz="2400" b="1" dirty="0" smtClean="0">
                <a:latin typeface="Times New Roman"/>
                <a:ea typeface="Times New Roman"/>
              </a:rPr>
              <a:t>وهو يرى أن التعليم القائم على الأداء -التطبيق- أفضل من الإلقاء، وركز على أهمية الفروق الفردية في التأثير على اختيار الفرد لسلوك دون آخر، وأن لخبرات الفرد دور في زيادة الرابطة بين المثير واستجابة معينة أي أن الخبرات السابقة لها دور في اختلاف استجابات الأفراد.</a:t>
            </a:r>
            <a:r>
              <a:rPr lang="ar-SA" sz="2400" b="1" dirty="0">
                <a:latin typeface="Times New Roman"/>
                <a:ea typeface="Times New Roman"/>
              </a:rPr>
              <a:t> عندما يقال أن فلان عقله يجمع صح، وفلان الآخر عقله يجمع غلط -المقصود هنا في الحالة الأولى أن الفرد يربط جيداً بين المنبه والاستجابة المطلوبة.  </a:t>
            </a:r>
            <a:endParaRPr lang="en-US" sz="1600" dirty="0">
              <a:effectLst/>
              <a:latin typeface="Times New Roman"/>
              <a:ea typeface="Times New Roman"/>
            </a:endParaRPr>
          </a:p>
        </p:txBody>
      </p:sp>
    </p:spTree>
    <p:extLst>
      <p:ext uri="{BB962C8B-B14F-4D97-AF65-F5344CB8AC3E}">
        <p14:creationId xmlns:p14="http://schemas.microsoft.com/office/powerpoint/2010/main" val="336226722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52287" y="116632"/>
            <a:ext cx="8352928" cy="7294305"/>
          </a:xfrm>
          <a:prstGeom prst="rect">
            <a:avLst/>
          </a:prstGeom>
        </p:spPr>
        <p:txBody>
          <a:bodyPr wrap="square">
            <a:spAutoFit/>
          </a:bodyPr>
          <a:lstStyle/>
          <a:p>
            <a:pPr lvl="0" algn="just"/>
            <a:r>
              <a:rPr lang="ar-IQ" sz="2400" b="1" dirty="0" smtClean="0">
                <a:solidFill>
                  <a:prstClr val="black"/>
                </a:solidFill>
                <a:latin typeface="Times New Roman"/>
                <a:ea typeface="Times New Roman"/>
              </a:rPr>
              <a:t>وقد </a:t>
            </a:r>
            <a:r>
              <a:rPr lang="ar-SA" sz="2400" b="1" dirty="0" smtClean="0">
                <a:solidFill>
                  <a:prstClr val="black"/>
                </a:solidFill>
                <a:latin typeface="Times New Roman"/>
                <a:ea typeface="Times New Roman"/>
              </a:rPr>
              <a:t> ركز</a:t>
            </a:r>
            <a:r>
              <a:rPr lang="ar-IQ" sz="2400" b="1" dirty="0" err="1" smtClean="0">
                <a:solidFill>
                  <a:prstClr val="black"/>
                </a:solidFill>
                <a:latin typeface="Times New Roman"/>
                <a:ea typeface="Times New Roman"/>
              </a:rPr>
              <a:t>ثورنديك</a:t>
            </a:r>
            <a:r>
              <a:rPr lang="ar-IQ" sz="2400" b="1" dirty="0" smtClean="0">
                <a:solidFill>
                  <a:prstClr val="black"/>
                </a:solidFill>
                <a:latin typeface="Times New Roman"/>
                <a:ea typeface="Times New Roman"/>
              </a:rPr>
              <a:t> </a:t>
            </a:r>
            <a:r>
              <a:rPr lang="ar-SA" sz="2400" b="1" dirty="0" smtClean="0">
                <a:solidFill>
                  <a:prstClr val="black"/>
                </a:solidFill>
                <a:latin typeface="Times New Roman"/>
                <a:ea typeface="Times New Roman"/>
              </a:rPr>
              <a:t> </a:t>
            </a:r>
            <a:r>
              <a:rPr lang="ar-SA" sz="2400" b="1" dirty="0">
                <a:solidFill>
                  <a:prstClr val="black"/>
                </a:solidFill>
                <a:latin typeface="Times New Roman"/>
                <a:ea typeface="Times New Roman"/>
              </a:rPr>
              <a:t>على عدة أمور منها:</a:t>
            </a:r>
            <a:endParaRPr lang="en-US" sz="2000" dirty="0">
              <a:solidFill>
                <a:prstClr val="black"/>
              </a:solidFill>
              <a:latin typeface="Times New Roman"/>
              <a:ea typeface="Times New Roman"/>
            </a:endParaRPr>
          </a:p>
          <a:p>
            <a:pPr lvl="0" algn="just">
              <a:spcBef>
                <a:spcPts val="1200"/>
              </a:spcBef>
            </a:pPr>
            <a:r>
              <a:rPr lang="ar-SA" sz="2400" b="1" dirty="0">
                <a:solidFill>
                  <a:srgbClr val="FF0000"/>
                </a:solidFill>
                <a:latin typeface="Times New Roman"/>
                <a:ea typeface="Times New Roman"/>
              </a:rPr>
              <a:t>1- النشاط الذاتي: </a:t>
            </a:r>
            <a:r>
              <a:rPr lang="ar-SA" sz="2400" b="1" dirty="0">
                <a:solidFill>
                  <a:prstClr val="black"/>
                </a:solidFill>
                <a:latin typeface="Times New Roman"/>
                <a:ea typeface="Times New Roman"/>
              </a:rPr>
              <a:t>فالمتعلم يتعلم عن طريق العمل.  فالطفل يتعلم عن طريق التركيب، الرحلات. </a:t>
            </a:r>
            <a:endParaRPr lang="en-US" sz="2000" dirty="0">
              <a:solidFill>
                <a:prstClr val="black"/>
              </a:solidFill>
              <a:latin typeface="Times New Roman"/>
              <a:ea typeface="Times New Roman"/>
            </a:endParaRPr>
          </a:p>
          <a:p>
            <a:pPr lvl="0" algn="just">
              <a:spcBef>
                <a:spcPts val="1200"/>
              </a:spcBef>
            </a:pPr>
            <a:r>
              <a:rPr lang="ar-SA" sz="2400" b="1" dirty="0">
                <a:solidFill>
                  <a:srgbClr val="FF0000"/>
                </a:solidFill>
                <a:latin typeface="Times New Roman"/>
                <a:ea typeface="Times New Roman"/>
              </a:rPr>
              <a:t>2-الحرية: </a:t>
            </a:r>
            <a:r>
              <a:rPr lang="ar-SA" sz="2400" b="1" dirty="0">
                <a:solidFill>
                  <a:prstClr val="black"/>
                </a:solidFill>
                <a:latin typeface="Times New Roman"/>
                <a:ea typeface="Times New Roman"/>
              </a:rPr>
              <a:t>فعندما يتمتع الكائن بقدر من الحرية يصل لأهدافه.</a:t>
            </a:r>
            <a:endParaRPr lang="en-US" sz="2000" dirty="0">
              <a:solidFill>
                <a:prstClr val="black"/>
              </a:solidFill>
              <a:latin typeface="Times New Roman"/>
              <a:ea typeface="Times New Roman"/>
            </a:endParaRPr>
          </a:p>
          <a:p>
            <a:pPr lvl="0" algn="just">
              <a:spcBef>
                <a:spcPts val="1200"/>
              </a:spcBef>
            </a:pPr>
            <a:r>
              <a:rPr lang="ar-SA" sz="2400" b="1" dirty="0">
                <a:solidFill>
                  <a:srgbClr val="FF0000"/>
                </a:solidFill>
                <a:latin typeface="Times New Roman"/>
                <a:ea typeface="Times New Roman"/>
              </a:rPr>
              <a:t>3- الدافعية:</a:t>
            </a:r>
            <a:r>
              <a:rPr lang="ar-SA" sz="2400" b="1" dirty="0">
                <a:solidFill>
                  <a:srgbClr val="3366FF"/>
                </a:solidFill>
                <a:latin typeface="Times New Roman"/>
                <a:ea typeface="Times New Roman"/>
              </a:rPr>
              <a:t> </a:t>
            </a:r>
            <a:r>
              <a:rPr lang="ar-SA" sz="2400" b="1" dirty="0">
                <a:solidFill>
                  <a:prstClr val="black"/>
                </a:solidFill>
                <a:latin typeface="Times New Roman"/>
                <a:ea typeface="Times New Roman"/>
              </a:rPr>
              <a:t>إن وجود الدافع شرط من شروط التعلم.  إن تنمية الدافعية لدى الطلاب مهمة لحدوث التعلم.</a:t>
            </a:r>
            <a:endParaRPr lang="en-US" sz="2000" dirty="0">
              <a:solidFill>
                <a:prstClr val="black"/>
              </a:solidFill>
              <a:latin typeface="Times New Roman"/>
              <a:ea typeface="Times New Roman"/>
            </a:endParaRPr>
          </a:p>
          <a:p>
            <a:pPr algn="just"/>
            <a:r>
              <a:rPr lang="ar-SA" sz="2400" b="1" dirty="0">
                <a:solidFill>
                  <a:srgbClr val="3366FF"/>
                </a:solidFill>
                <a:latin typeface="Times New Roman"/>
                <a:ea typeface="Times New Roman"/>
              </a:rPr>
              <a:t>   </a:t>
            </a:r>
            <a:r>
              <a:rPr lang="ar-SA" sz="2400" b="1" dirty="0">
                <a:solidFill>
                  <a:srgbClr val="FF0000"/>
                </a:solidFill>
                <a:latin typeface="Times New Roman"/>
                <a:ea typeface="Times New Roman"/>
              </a:rPr>
              <a:t>4-التدرج من السهولة إلى الصعوبة: </a:t>
            </a:r>
            <a:r>
              <a:rPr lang="ar-SA" sz="2400" b="1" dirty="0">
                <a:solidFill>
                  <a:prstClr val="black"/>
                </a:solidFill>
                <a:latin typeface="Times New Roman"/>
                <a:ea typeface="Times New Roman"/>
              </a:rPr>
              <a:t>في التجارب عندما يتعرض الحيوان لمشكلات صعبة فإن الاستجابات العشوائية البعيدة والخاطئة تكون سبب في البعد عن الهدف، وعندما تقدم مشكلات سهلة تتدرج في الصعوبة كانت الحيوانات تحلها بسهولة.  عند التخطيط للتعليم المراحل الأولى متطلباتها أسهل وتتدرج في </a:t>
            </a:r>
            <a:r>
              <a:rPr lang="ar-SA" sz="2400" b="1" dirty="0" smtClean="0">
                <a:solidFill>
                  <a:prstClr val="black"/>
                </a:solidFill>
                <a:latin typeface="Times New Roman"/>
                <a:ea typeface="Times New Roman"/>
              </a:rPr>
              <a:t>الصعوبة</a:t>
            </a:r>
            <a:r>
              <a:rPr lang="ar-IQ" sz="2400" b="1" dirty="0" smtClean="0">
                <a:solidFill>
                  <a:prstClr val="black"/>
                </a:solidFill>
                <a:latin typeface="Times New Roman"/>
                <a:ea typeface="Times New Roman"/>
              </a:rPr>
              <a:t>.</a:t>
            </a:r>
          </a:p>
          <a:p>
            <a:pPr algn="just"/>
            <a:r>
              <a:rPr lang="ar-IQ" sz="2400" b="1" dirty="0" smtClean="0">
                <a:solidFill>
                  <a:prstClr val="black"/>
                </a:solidFill>
                <a:latin typeface="Times New Roman"/>
                <a:ea typeface="Times New Roman"/>
              </a:rPr>
              <a:t>- خصائص نظرية المحاولة والخطأ: </a:t>
            </a:r>
          </a:p>
          <a:p>
            <a:pPr algn="just"/>
            <a:r>
              <a:rPr lang="ar-IQ" sz="2400" b="1" dirty="0" smtClean="0">
                <a:solidFill>
                  <a:prstClr val="black"/>
                </a:solidFill>
                <a:latin typeface="Times New Roman"/>
                <a:ea typeface="Times New Roman"/>
              </a:rPr>
              <a:t>1- </a:t>
            </a:r>
            <a:r>
              <a:rPr lang="ar-SA" sz="2000" b="1" dirty="0" smtClean="0">
                <a:latin typeface="Times New Roman"/>
                <a:ea typeface="Times New Roman"/>
              </a:rPr>
              <a:t>يمكن </a:t>
            </a:r>
            <a:r>
              <a:rPr lang="ar-SA" sz="2000" b="1" dirty="0">
                <a:latin typeface="Times New Roman"/>
                <a:ea typeface="Times New Roman"/>
              </a:rPr>
              <a:t>استخدامه مع الحيوانات الدنيا، والأطفال الصغار  الذين لم تنم عندهم القدرة على </a:t>
            </a:r>
            <a:r>
              <a:rPr lang="ar-SA" sz="2000" b="1" dirty="0" smtClean="0">
                <a:latin typeface="Times New Roman"/>
                <a:ea typeface="Times New Roman"/>
              </a:rPr>
              <a:t>التفكير.</a:t>
            </a:r>
            <a:r>
              <a:rPr lang="ar-IQ" sz="2000" dirty="0" smtClean="0">
                <a:latin typeface="Times New Roman"/>
                <a:ea typeface="Times New Roman"/>
              </a:rPr>
              <a:t> 2- </a:t>
            </a:r>
            <a:r>
              <a:rPr lang="ar-SA" sz="2000" b="1" dirty="0" smtClean="0">
                <a:latin typeface="Times New Roman"/>
                <a:ea typeface="Times New Roman"/>
              </a:rPr>
              <a:t>يتعلم </a:t>
            </a:r>
            <a:r>
              <a:rPr lang="ar-SA" sz="2000" b="1" dirty="0">
                <a:latin typeface="Times New Roman"/>
                <a:ea typeface="Times New Roman"/>
              </a:rPr>
              <a:t>الفرد من خلال المحاولة والخطأ لانعدام عامل الخبرة أو عدم توفر القدر الكافي من الذكاء لحل المشكلات.</a:t>
            </a:r>
            <a:endParaRPr lang="en-US" sz="2000" dirty="0">
              <a:latin typeface="Times New Roman"/>
              <a:ea typeface="Times New Roman"/>
            </a:endParaRPr>
          </a:p>
          <a:p>
            <a:pPr lvl="0" algn="just">
              <a:spcBef>
                <a:spcPts val="1200"/>
              </a:spcBef>
              <a:tabLst>
                <a:tab pos="-640715" algn="l"/>
              </a:tabLst>
            </a:pPr>
            <a:r>
              <a:rPr lang="ar-IQ" sz="2000" b="1" dirty="0" smtClean="0">
                <a:latin typeface="Times New Roman"/>
                <a:ea typeface="Times New Roman"/>
              </a:rPr>
              <a:t>3- </a:t>
            </a:r>
            <a:r>
              <a:rPr lang="ar-SA" sz="2000" b="1" dirty="0" smtClean="0">
                <a:latin typeface="Times New Roman"/>
                <a:ea typeface="Times New Roman"/>
              </a:rPr>
              <a:t>من </a:t>
            </a:r>
            <a:r>
              <a:rPr lang="ar-SA" sz="2000" b="1" dirty="0">
                <a:latin typeface="Times New Roman"/>
                <a:ea typeface="Times New Roman"/>
              </a:rPr>
              <a:t>الممكن اكتساب بعض العادات والمهارات الحركية  مثل السباحة إذا حاول الفرد تعلمها دون إشراف مدرب.</a:t>
            </a:r>
            <a:endParaRPr lang="en-US" sz="2000" dirty="0">
              <a:latin typeface="Times New Roman"/>
              <a:ea typeface="Times New Roman"/>
            </a:endParaRPr>
          </a:p>
          <a:p>
            <a:pPr algn="just">
              <a:spcBef>
                <a:spcPts val="1200"/>
              </a:spcBef>
            </a:pPr>
            <a:r>
              <a:rPr lang="ar-SA" sz="2000" b="1" dirty="0">
                <a:latin typeface="Times New Roman"/>
                <a:ea typeface="Times New Roman"/>
              </a:rPr>
              <a:t> </a:t>
            </a:r>
            <a:endParaRPr lang="en-US" sz="2000" dirty="0">
              <a:latin typeface="Times New Roman"/>
              <a:ea typeface="Times New Roman"/>
            </a:endParaRPr>
          </a:p>
          <a:p>
            <a:pPr lvl="0" algn="just">
              <a:spcBef>
                <a:spcPts val="1200"/>
              </a:spcBef>
            </a:pPr>
            <a:endParaRPr lang="en-US" sz="2000" dirty="0">
              <a:solidFill>
                <a:prstClr val="black"/>
              </a:solidFill>
              <a:latin typeface="Times New Roman"/>
              <a:ea typeface="Times New Roman"/>
            </a:endParaRPr>
          </a:p>
        </p:txBody>
      </p:sp>
    </p:spTree>
    <p:extLst>
      <p:ext uri="{BB962C8B-B14F-4D97-AF65-F5344CB8AC3E}">
        <p14:creationId xmlns:p14="http://schemas.microsoft.com/office/powerpoint/2010/main" val="40136796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74345"/>
            <a:ext cx="8568952" cy="6370975"/>
          </a:xfrm>
          <a:prstGeom prst="rect">
            <a:avLst/>
          </a:prstGeom>
        </p:spPr>
        <p:txBody>
          <a:bodyPr wrap="square">
            <a:spAutoFit/>
          </a:bodyPr>
          <a:lstStyle/>
          <a:p>
            <a:pPr marL="342900" indent="-342900">
              <a:buFontTx/>
              <a:buChar char="-"/>
            </a:pPr>
            <a:r>
              <a:rPr lang="ar-IQ" sz="2400" b="1" dirty="0" smtClean="0">
                <a:solidFill>
                  <a:srgbClr val="FF0000"/>
                </a:solidFill>
              </a:rPr>
              <a:t>مساهمات </a:t>
            </a:r>
            <a:r>
              <a:rPr lang="ar-IQ" sz="2400" b="1" dirty="0" err="1">
                <a:solidFill>
                  <a:srgbClr val="FF0000"/>
                </a:solidFill>
              </a:rPr>
              <a:t>ثورنديك</a:t>
            </a:r>
            <a:r>
              <a:rPr lang="ar-IQ" sz="2400" b="1" dirty="0">
                <a:solidFill>
                  <a:srgbClr val="FF0000"/>
                </a:solidFill>
              </a:rPr>
              <a:t> في مجال نظريات التعلم : </a:t>
            </a:r>
            <a:endParaRPr lang="ar-IQ" sz="2400" b="1" dirty="0" smtClean="0">
              <a:solidFill>
                <a:srgbClr val="FF0000"/>
              </a:solidFill>
            </a:endParaRPr>
          </a:p>
          <a:p>
            <a:r>
              <a:rPr lang="ar-IQ" sz="2400" b="1" dirty="0" smtClean="0"/>
              <a:t> لقد </a:t>
            </a:r>
            <a:r>
              <a:rPr lang="ar-IQ" sz="2400" b="1" dirty="0"/>
              <a:t>قدم </a:t>
            </a:r>
            <a:r>
              <a:rPr lang="ar-IQ" sz="2400" b="1" dirty="0" err="1"/>
              <a:t>ثورنديك</a:t>
            </a:r>
            <a:r>
              <a:rPr lang="ar-IQ" sz="2400" b="1" dirty="0"/>
              <a:t> </a:t>
            </a:r>
            <a:r>
              <a:rPr lang="ar-IQ" sz="2400" b="1" dirty="0" smtClean="0"/>
              <a:t>مساهمات </a:t>
            </a:r>
            <a:r>
              <a:rPr lang="ar-IQ" sz="2400" b="1" dirty="0"/>
              <a:t>هامة في مجال التعلم </a:t>
            </a:r>
            <a:r>
              <a:rPr lang="ar-IQ" sz="2400" b="1" dirty="0" smtClean="0"/>
              <a:t>الإنساني والحيواني </a:t>
            </a:r>
            <a:r>
              <a:rPr lang="ar-IQ" sz="2400" b="1" dirty="0"/>
              <a:t>على السواء بحيث لا </a:t>
            </a:r>
            <a:r>
              <a:rPr lang="ar-IQ" sz="2400" b="1" dirty="0" smtClean="0"/>
              <a:t>يمكن </a:t>
            </a:r>
            <a:r>
              <a:rPr lang="ar-IQ" sz="2400" b="1" dirty="0"/>
              <a:t>إنكارها أو تجاهلها بأي شكل من الأشكال، وقد تأثر العديد من المنظرين في مجال التعلم بأفكاره ومناهج البحث التي اتبعها، ومن هؤلاء جون واطسون وكلارك هل، وأدوين </a:t>
            </a:r>
            <a:r>
              <a:rPr lang="ar-IQ" sz="2400" b="1" dirty="0" err="1" smtClean="0"/>
              <a:t>جثري</a:t>
            </a:r>
            <a:r>
              <a:rPr lang="ar-IQ" sz="2400" b="1" dirty="0"/>
              <a:t>، و </a:t>
            </a:r>
            <a:r>
              <a:rPr lang="ar-IQ" sz="2400" b="1" dirty="0" err="1" smtClean="0"/>
              <a:t>سكنر</a:t>
            </a:r>
            <a:r>
              <a:rPr lang="ar-IQ" sz="2400" b="1" dirty="0" smtClean="0"/>
              <a:t> </a:t>
            </a:r>
            <a:r>
              <a:rPr lang="ar-IQ" sz="2400" b="1" dirty="0" err="1"/>
              <a:t>واستس</a:t>
            </a:r>
            <a:r>
              <a:rPr lang="ar-IQ" sz="2400" b="1" dirty="0"/>
              <a:t> وغريهم. </a:t>
            </a:r>
            <a:r>
              <a:rPr lang="ar-IQ" sz="2400" b="1" dirty="0" smtClean="0"/>
              <a:t>ويمكن </a:t>
            </a:r>
            <a:r>
              <a:rPr lang="ar-IQ" sz="2400" b="1" dirty="0"/>
              <a:t>إيجاز أهم </a:t>
            </a:r>
            <a:r>
              <a:rPr lang="ar-IQ" sz="2400" b="1" dirty="0" smtClean="0"/>
              <a:t>مساهمات </a:t>
            </a:r>
            <a:r>
              <a:rPr lang="ar-IQ" sz="2400" b="1" dirty="0" err="1"/>
              <a:t>ثورنديك</a:t>
            </a:r>
            <a:r>
              <a:rPr lang="ar-IQ" sz="2400" b="1" dirty="0"/>
              <a:t> على النحو </a:t>
            </a:r>
            <a:r>
              <a:rPr lang="ar-IQ" sz="2400" b="1" dirty="0" smtClean="0"/>
              <a:t>التالي:</a:t>
            </a:r>
          </a:p>
          <a:p>
            <a:r>
              <a:rPr lang="ar-IQ" sz="2400" b="1" dirty="0" smtClean="0"/>
              <a:t>1-  </a:t>
            </a:r>
            <a:r>
              <a:rPr lang="en-US" sz="2400" b="1" dirty="0" smtClean="0"/>
              <a:t> </a:t>
            </a:r>
            <a:r>
              <a:rPr lang="ar-IQ" sz="2400" b="1" dirty="0"/>
              <a:t>لقد نبه </a:t>
            </a:r>
            <a:r>
              <a:rPr lang="ar-IQ" sz="2400" b="1" dirty="0" err="1"/>
              <a:t>ثورنديك</a:t>
            </a:r>
            <a:r>
              <a:rPr lang="ar-IQ" sz="2400" b="1" dirty="0"/>
              <a:t> على نحو مبكر إلى الدور الذي </a:t>
            </a:r>
            <a:r>
              <a:rPr lang="ar-IQ" sz="2400" b="1" dirty="0" smtClean="0"/>
              <a:t>يمكن </a:t>
            </a:r>
            <a:r>
              <a:rPr lang="ar-IQ" sz="2400" b="1" dirty="0"/>
              <a:t>أن يسهم فيه حقل علم النفس في مجال التربية من حيث تخطيطها وتنفيذها وتقوميها، وقد أوضح الكيفية التي من خلالها </a:t>
            </a:r>
            <a:r>
              <a:rPr lang="ar-IQ" sz="2400" b="1" dirty="0" smtClean="0"/>
              <a:t>يمكن </a:t>
            </a:r>
            <a:r>
              <a:rPr lang="ar-IQ" sz="2400" b="1" dirty="0"/>
              <a:t>تحسني عملية التعلم والتعليم لدى </a:t>
            </a:r>
            <a:r>
              <a:rPr lang="ar-IQ" sz="2400" b="1" dirty="0" smtClean="0"/>
              <a:t>المتعلمين </a:t>
            </a:r>
            <a:r>
              <a:rPr lang="ar-IQ" sz="2400" b="1" dirty="0"/>
              <a:t>بالاستفادة من المبادئ </a:t>
            </a:r>
            <a:r>
              <a:rPr lang="ar-IQ" sz="2400" b="1" dirty="0" smtClean="0"/>
              <a:t>والقوانين النفسية</a:t>
            </a:r>
            <a:r>
              <a:rPr lang="ar-IQ" sz="2400" b="1" dirty="0"/>
              <a:t>، </a:t>
            </a:r>
            <a:r>
              <a:rPr lang="ar-IQ" sz="2400" b="1" dirty="0">
                <a:solidFill>
                  <a:srgbClr val="FF0000"/>
                </a:solidFill>
              </a:rPr>
              <a:t>ففي مجال التعلم المدرسي أكد </a:t>
            </a:r>
            <a:r>
              <a:rPr lang="ar-IQ" sz="2400" b="1" dirty="0" err="1">
                <a:solidFill>
                  <a:srgbClr val="FF0000"/>
                </a:solidFill>
              </a:rPr>
              <a:t>ثورنديك</a:t>
            </a:r>
            <a:r>
              <a:rPr lang="ar-IQ" sz="2400" b="1" dirty="0">
                <a:solidFill>
                  <a:srgbClr val="FF0000"/>
                </a:solidFill>
              </a:rPr>
              <a:t> ضرورة توفر عددا من الشروط</a:t>
            </a:r>
            <a:r>
              <a:rPr lang="ar-IQ" sz="2400" b="1" dirty="0"/>
              <a:t> </a:t>
            </a:r>
            <a:r>
              <a:rPr lang="ar-IQ" sz="2400" b="1" dirty="0" smtClean="0"/>
              <a:t>:</a:t>
            </a:r>
          </a:p>
          <a:p>
            <a:r>
              <a:rPr lang="ar-IQ" sz="2400" b="1" dirty="0"/>
              <a:t>أ</a:t>
            </a:r>
            <a:r>
              <a:rPr lang="ar-IQ" sz="2400" b="1" dirty="0" smtClean="0"/>
              <a:t> - </a:t>
            </a:r>
            <a:r>
              <a:rPr lang="ar-IQ" sz="2400" b="1" dirty="0"/>
              <a:t>تحديد نوعية الاستجابات التي يجب أن ترتبط </a:t>
            </a:r>
            <a:r>
              <a:rPr lang="ar-IQ" sz="2400" b="1" dirty="0" smtClean="0"/>
              <a:t>بالمثيرات </a:t>
            </a:r>
            <a:r>
              <a:rPr lang="ar-IQ" sz="2400" b="1" dirty="0"/>
              <a:t>والعمل على تقويتها . ب- تحديد الظروف التي تؤدي إلى حالة الرضا والارتياح لدى </a:t>
            </a:r>
            <a:r>
              <a:rPr lang="ar-IQ" sz="2400" b="1" dirty="0" smtClean="0"/>
              <a:t>المتعلمين </a:t>
            </a:r>
            <a:r>
              <a:rPr lang="ar-IQ" sz="2400" b="1" dirty="0"/>
              <a:t>وذلك لتدعيم المحاولات الصحيحة . </a:t>
            </a:r>
            <a:endParaRPr lang="ar-IQ" sz="2400" b="1" dirty="0" smtClean="0"/>
          </a:p>
          <a:p>
            <a:r>
              <a:rPr lang="ar-IQ" sz="2400" b="1" dirty="0" smtClean="0"/>
              <a:t>ج - توفري </a:t>
            </a:r>
            <a:r>
              <a:rPr lang="ar-IQ" sz="2400" b="1" dirty="0"/>
              <a:t>حالات الرضا وعدم الرضا من أجل التحكم بسلوك </a:t>
            </a:r>
            <a:r>
              <a:rPr lang="ar-IQ" sz="2400" b="1" dirty="0" smtClean="0"/>
              <a:t>المعلمين </a:t>
            </a:r>
            <a:r>
              <a:rPr lang="ar-IQ" sz="2400" b="1" dirty="0"/>
              <a:t>. </a:t>
            </a:r>
          </a:p>
          <a:p>
            <a:r>
              <a:rPr lang="ar-IQ" sz="2400" b="1" dirty="0" smtClean="0"/>
              <a:t>د-  </a:t>
            </a:r>
            <a:r>
              <a:rPr lang="ar-IQ" sz="2400" b="1" dirty="0"/>
              <a:t>توفري فرص الاكتشاف وتصميم مواقف التعلم لتبدو على أنها مواقف اشكالية للمتعلم واتاحة الفرص له في إبداء المحاولات السلوكية حيالها.</a:t>
            </a:r>
            <a:endParaRPr lang="en-US" sz="2400" b="1" dirty="0"/>
          </a:p>
        </p:txBody>
      </p:sp>
    </p:spTree>
    <p:extLst>
      <p:ext uri="{BB962C8B-B14F-4D97-AF65-F5344CB8AC3E}">
        <p14:creationId xmlns:p14="http://schemas.microsoft.com/office/powerpoint/2010/main" val="27188529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6632"/>
            <a:ext cx="8856984" cy="6740307"/>
          </a:xfrm>
          <a:prstGeom prst="rect">
            <a:avLst/>
          </a:prstGeom>
        </p:spPr>
        <p:txBody>
          <a:bodyPr wrap="square">
            <a:spAutoFit/>
          </a:bodyPr>
          <a:lstStyle/>
          <a:p>
            <a:pPr algn="just"/>
            <a:r>
              <a:rPr lang="ar-IQ" b="1" dirty="0" smtClean="0"/>
              <a:t>٢</a:t>
            </a:r>
            <a:r>
              <a:rPr lang="ar-IQ" sz="2400" b="1" dirty="0" smtClean="0"/>
              <a:t>- لقد </a:t>
            </a:r>
            <a:r>
              <a:rPr lang="ar-IQ" sz="2400" b="1" dirty="0"/>
              <a:t>أسهم </a:t>
            </a:r>
            <a:r>
              <a:rPr lang="ar-IQ" sz="2400" b="1" dirty="0" err="1"/>
              <a:t>ثورنديك</a:t>
            </a:r>
            <a:r>
              <a:rPr lang="ar-IQ" sz="2400" b="1" dirty="0"/>
              <a:t> في تطوير أفكار نظريات التعزيز التي ظهرت </a:t>
            </a:r>
            <a:r>
              <a:rPr lang="ar-IQ" sz="2400" b="1" dirty="0" smtClean="0"/>
              <a:t>فيما </a:t>
            </a:r>
            <a:r>
              <a:rPr lang="ar-IQ" sz="2400" b="1" dirty="0"/>
              <a:t>بعد وذلك من خلال صياغته لقانون الأثر. وبالرغم من أن </a:t>
            </a:r>
            <a:r>
              <a:rPr lang="ar-IQ" sz="2400" b="1" dirty="0" err="1"/>
              <a:t>ثورنديك</a:t>
            </a:r>
            <a:r>
              <a:rPr lang="ar-IQ" sz="2400" b="1" dirty="0"/>
              <a:t> مل يستخدم مصطلحات مثل التعزيز أو العقاب عند حديثه عن قانون الأثر، إلا أن العديد من </a:t>
            </a:r>
            <a:r>
              <a:rPr lang="ar-IQ" sz="2400" b="1" dirty="0" smtClean="0"/>
              <a:t>علماء </a:t>
            </a:r>
            <a:r>
              <a:rPr lang="ar-IQ" sz="2400" b="1" dirty="0"/>
              <a:t>النفس أمثال سكرن وغريهم استخدم مثل هذه المصطلحات كتوابع للسلوك وبذلك شكل التعزيز المفهوم الأساسي في التعلم . </a:t>
            </a:r>
            <a:endParaRPr lang="ar-IQ" sz="2400" b="1" dirty="0" smtClean="0"/>
          </a:p>
          <a:p>
            <a:pPr algn="just"/>
            <a:r>
              <a:rPr lang="ar-IQ" sz="2400" b="1" dirty="0" smtClean="0"/>
              <a:t>٣- </a:t>
            </a:r>
            <a:r>
              <a:rPr lang="ar-IQ" sz="2400" b="1" dirty="0"/>
              <a:t>ساهم </a:t>
            </a:r>
            <a:r>
              <a:rPr lang="ar-IQ" sz="2400" b="1" dirty="0" err="1"/>
              <a:t>ثورنديك</a:t>
            </a:r>
            <a:r>
              <a:rPr lang="ar-IQ" sz="2400" b="1" dirty="0"/>
              <a:t> في ادخال طرق علمية في دراسة التعلم تقوم على المشاهدة والتجريب والتحليل </a:t>
            </a:r>
            <a:r>
              <a:rPr lang="ar-IQ" sz="2400" b="1" dirty="0" smtClean="0"/>
              <a:t>الإحصائي، </a:t>
            </a:r>
            <a:r>
              <a:rPr lang="ar-IQ" sz="2400" b="1" dirty="0"/>
              <a:t>كام أنه طور أساليب المتاهات وحل المشكلات والاقفاص في تجاربه ، ومثل هذه الأساليب تم </a:t>
            </a:r>
            <a:r>
              <a:rPr lang="ar-IQ" sz="2400" b="1" dirty="0" smtClean="0"/>
              <a:t>اعتمادها </a:t>
            </a:r>
            <a:r>
              <a:rPr lang="ar-IQ" sz="2400" b="1" dirty="0"/>
              <a:t>من قبل العديد من </a:t>
            </a:r>
            <a:r>
              <a:rPr lang="ar-IQ" sz="2400" b="1" dirty="0" smtClean="0"/>
              <a:t>علماء </a:t>
            </a:r>
            <a:r>
              <a:rPr lang="ar-IQ" sz="2400" b="1" dirty="0"/>
              <a:t>النفس لدراسة عمليات التعلم </a:t>
            </a:r>
            <a:r>
              <a:rPr lang="ar-IQ" sz="2400" b="1" dirty="0" smtClean="0"/>
              <a:t>.</a:t>
            </a:r>
          </a:p>
          <a:p>
            <a:pPr algn="just"/>
            <a:r>
              <a:rPr lang="ar-IQ" sz="2400" b="1" dirty="0" smtClean="0"/>
              <a:t> ٤-  </a:t>
            </a:r>
            <a:r>
              <a:rPr lang="ar-IQ" sz="2400" b="1" dirty="0"/>
              <a:t>أكد </a:t>
            </a:r>
            <a:r>
              <a:rPr lang="ar-IQ" sz="2400" b="1" dirty="0" err="1"/>
              <a:t>ثورنديك</a:t>
            </a:r>
            <a:r>
              <a:rPr lang="ar-IQ" sz="2400" b="1" dirty="0"/>
              <a:t> فكرة أن السلوك محكوم بوظيفة معينة، أي أن السلوك الذي يصدر عن الكائن الحي يخدم وظيفة معينة وهو ليس مجرد رد فعل </a:t>
            </a:r>
            <a:r>
              <a:rPr lang="ar-IQ" sz="2400" b="1" dirty="0" smtClean="0"/>
              <a:t>تلقائي </a:t>
            </a:r>
            <a:r>
              <a:rPr lang="ar-IQ" sz="2400" b="1" dirty="0"/>
              <a:t>. </a:t>
            </a:r>
            <a:endParaRPr lang="ar-IQ" sz="2400" b="1" dirty="0" smtClean="0"/>
          </a:p>
          <a:p>
            <a:pPr algn="just"/>
            <a:r>
              <a:rPr lang="ar-IQ" sz="2400" b="1" dirty="0" smtClean="0"/>
              <a:t>-</a:t>
            </a:r>
            <a:r>
              <a:rPr lang="ar-IQ" sz="2400" b="1" dirty="0"/>
              <a:t>٥ تأثرت العديد من النظريات النفسية بأفكار </a:t>
            </a:r>
            <a:r>
              <a:rPr lang="ar-IQ" sz="2400" b="1" dirty="0" err="1"/>
              <a:t>ثورنديك</a:t>
            </a:r>
            <a:r>
              <a:rPr lang="ar-IQ" sz="2400" b="1" dirty="0"/>
              <a:t> في التعلم، حيث يقول تولمان بهذا الصدد ( </a:t>
            </a:r>
            <a:r>
              <a:rPr lang="ar-IQ" sz="2400" b="1" dirty="0" smtClean="0"/>
              <a:t>كعلماء </a:t>
            </a:r>
            <a:r>
              <a:rPr lang="ar-IQ" sz="2400" b="1" dirty="0"/>
              <a:t>نفس لقد اتخذنا من نظرية </a:t>
            </a:r>
            <a:r>
              <a:rPr lang="ar-IQ" sz="2400" b="1" dirty="0" err="1"/>
              <a:t>ثورنديك</a:t>
            </a:r>
            <a:r>
              <a:rPr lang="ar-IQ" sz="2400" b="1" dirty="0"/>
              <a:t> بطريقة ظاهرة أو خفية نقطة بداية في دراسة علم نفس التعلم. وأخريا تعد نظرية </a:t>
            </a:r>
            <a:r>
              <a:rPr lang="ar-IQ" sz="2400" b="1" dirty="0" err="1"/>
              <a:t>ثورنديك</a:t>
            </a:r>
            <a:r>
              <a:rPr lang="ar-IQ" sz="2400" b="1" dirty="0"/>
              <a:t> من النظريات الهامة في مجال التعلم بالرغم من عدم وضوح بعض مفاهيمها ولا سيام مصطلحات حالة الرضا وعدم الرضا. </a:t>
            </a:r>
            <a:r>
              <a:rPr lang="ar-IQ" sz="2400" b="1" dirty="0" smtClean="0"/>
              <a:t>ويمكن </a:t>
            </a:r>
            <a:r>
              <a:rPr lang="ar-IQ" sz="2400" b="1" dirty="0"/>
              <a:t>لهذه النظرية أن تفسر لنا العديد من </a:t>
            </a:r>
            <a:r>
              <a:rPr lang="ar-IQ" sz="2400" b="1" dirty="0" smtClean="0"/>
              <a:t>السلوكيات </a:t>
            </a:r>
            <a:r>
              <a:rPr lang="ar-IQ" sz="2400" b="1" dirty="0"/>
              <a:t>المتعلمة من حيث كيفية حدوثها ولماذا يتم الاحتفاظ بها في مجالات متعددة، سواء </a:t>
            </a:r>
            <a:r>
              <a:rPr lang="ar-IQ" sz="2400" b="1" dirty="0" smtClean="0"/>
              <a:t>السلوكيات </a:t>
            </a:r>
            <a:r>
              <a:rPr lang="ar-IQ" sz="2400" b="1" dirty="0"/>
              <a:t>العقلية أو </a:t>
            </a:r>
            <a:r>
              <a:rPr lang="ar-IQ" sz="2400" b="1" dirty="0" smtClean="0"/>
              <a:t>الاجتماعية </a:t>
            </a:r>
            <a:r>
              <a:rPr lang="ar-IQ" sz="2400" b="1" dirty="0"/>
              <a:t>أو الحركية بالإضافة إلى </a:t>
            </a:r>
            <a:r>
              <a:rPr lang="ar-IQ" sz="2400" b="1" dirty="0" smtClean="0"/>
              <a:t>الأنماط </a:t>
            </a:r>
            <a:r>
              <a:rPr lang="ar-IQ" sz="2400" b="1" dirty="0"/>
              <a:t>السلوكية المتعلقة بكيفية التعامل مع الانفعالات المتعددة التي </a:t>
            </a:r>
            <a:r>
              <a:rPr lang="ar-IQ" sz="2400" b="1" dirty="0" err="1"/>
              <a:t>نواجهها</a:t>
            </a:r>
            <a:r>
              <a:rPr lang="ar-IQ" sz="2400" b="1" dirty="0"/>
              <a:t> </a:t>
            </a:r>
            <a:r>
              <a:rPr lang="ar-IQ" sz="2400" b="1" dirty="0" smtClean="0"/>
              <a:t>.</a:t>
            </a:r>
            <a:endParaRPr lang="en-US" sz="2400" b="1" dirty="0"/>
          </a:p>
        </p:txBody>
      </p:sp>
    </p:spTree>
    <p:extLst>
      <p:ext uri="{BB962C8B-B14F-4D97-AF65-F5344CB8AC3E}">
        <p14:creationId xmlns:p14="http://schemas.microsoft.com/office/powerpoint/2010/main" val="749257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205041"/>
            <a:ext cx="8208912" cy="6401753"/>
          </a:xfrm>
          <a:prstGeom prst="rect">
            <a:avLst/>
          </a:prstGeom>
        </p:spPr>
        <p:txBody>
          <a:bodyPr wrap="square">
            <a:spAutoFit/>
          </a:bodyPr>
          <a:lstStyle/>
          <a:p>
            <a:pPr indent="783590"/>
            <a:r>
              <a:rPr lang="ar-IQ" sz="3600" b="1" dirty="0" smtClean="0">
                <a:solidFill>
                  <a:srgbClr val="FF0000"/>
                </a:solidFill>
                <a:latin typeface="Times New Roman"/>
                <a:ea typeface="Times New Roman"/>
              </a:rPr>
              <a:t>نقد نظرية المحاولة والخطأ ( </a:t>
            </a:r>
            <a:r>
              <a:rPr lang="ar-IQ" sz="3600" b="1" dirty="0" err="1" smtClean="0">
                <a:solidFill>
                  <a:srgbClr val="FF0000"/>
                </a:solidFill>
                <a:latin typeface="Times New Roman"/>
                <a:ea typeface="Times New Roman"/>
              </a:rPr>
              <a:t>لثورنديك</a:t>
            </a:r>
            <a:r>
              <a:rPr lang="ar-IQ" sz="3600" b="1" dirty="0" smtClean="0">
                <a:solidFill>
                  <a:srgbClr val="FF0000"/>
                </a:solidFill>
                <a:latin typeface="Times New Roman"/>
                <a:ea typeface="Times New Roman"/>
              </a:rPr>
              <a:t> )</a:t>
            </a:r>
            <a:r>
              <a:rPr lang="ar-SA" sz="3600" b="1" dirty="0">
                <a:solidFill>
                  <a:srgbClr val="FF0000"/>
                </a:solidFill>
                <a:latin typeface="Times New Roman"/>
                <a:ea typeface="Times New Roman"/>
              </a:rPr>
              <a:t> </a:t>
            </a:r>
            <a:endParaRPr lang="en-US" sz="3600" dirty="0">
              <a:solidFill>
                <a:srgbClr val="FF0000"/>
              </a:solidFill>
              <a:latin typeface="Times New Roman"/>
              <a:ea typeface="Times New Roman"/>
            </a:endParaRPr>
          </a:p>
          <a:p>
            <a:pPr marL="342900" lvl="0" indent="-342900">
              <a:spcBef>
                <a:spcPts val="1200"/>
              </a:spcBef>
              <a:buFont typeface="+mj-lt"/>
              <a:buAutoNum type="arabicPeriod"/>
              <a:tabLst>
                <a:tab pos="-554990" algn="l"/>
              </a:tabLst>
            </a:pPr>
            <a:r>
              <a:rPr lang="ar-SA" sz="2400" b="1" dirty="0">
                <a:latin typeface="Times New Roman"/>
                <a:ea typeface="Times New Roman"/>
              </a:rPr>
              <a:t>استخدام المنهج التجريبي الذي يتميز بالموضوعية.</a:t>
            </a:r>
            <a:endParaRPr lang="en-US" sz="2400" b="1" dirty="0">
              <a:latin typeface="Times New Roman"/>
              <a:ea typeface="Times New Roman"/>
            </a:endParaRPr>
          </a:p>
          <a:p>
            <a:pPr marL="342900" lvl="0" indent="-342900">
              <a:spcBef>
                <a:spcPts val="1200"/>
              </a:spcBef>
              <a:buFont typeface="+mj-lt"/>
              <a:buAutoNum type="arabicPeriod"/>
              <a:tabLst>
                <a:tab pos="-554990" algn="l"/>
              </a:tabLst>
            </a:pPr>
            <a:r>
              <a:rPr lang="ar-SA" sz="2400" b="1" dirty="0">
                <a:latin typeface="Times New Roman"/>
                <a:ea typeface="Times New Roman"/>
              </a:rPr>
              <a:t>ساهم </a:t>
            </a:r>
            <a:r>
              <a:rPr lang="ar-SA" sz="2400" b="1" dirty="0" err="1">
                <a:latin typeface="Times New Roman"/>
                <a:ea typeface="Times New Roman"/>
              </a:rPr>
              <a:t>ثورندايك</a:t>
            </a:r>
            <a:r>
              <a:rPr lang="ar-SA" sz="2400" b="1" dirty="0">
                <a:latin typeface="Times New Roman"/>
                <a:ea typeface="Times New Roman"/>
              </a:rPr>
              <a:t> لما عرف باسم نظرية التعزيز أو التدعيم.</a:t>
            </a:r>
            <a:endParaRPr lang="en-US" sz="2400" b="1" dirty="0">
              <a:latin typeface="Times New Roman"/>
              <a:ea typeface="Times New Roman"/>
            </a:endParaRPr>
          </a:p>
          <a:p>
            <a:pPr marL="342900" lvl="0" indent="-342900">
              <a:spcBef>
                <a:spcPts val="1200"/>
              </a:spcBef>
              <a:buFont typeface="+mj-lt"/>
              <a:buAutoNum type="arabicPeriod"/>
              <a:tabLst>
                <a:tab pos="-554990" algn="l"/>
              </a:tabLst>
            </a:pPr>
            <a:r>
              <a:rPr lang="ar-SA" sz="2400" b="1" dirty="0">
                <a:latin typeface="Times New Roman"/>
                <a:ea typeface="Times New Roman"/>
              </a:rPr>
              <a:t> ينسب له الفضل في إدخال المتاهة ، وصندوق المشاكل وهي أساليب علم النفس المعاصر المتبعة.</a:t>
            </a:r>
            <a:endParaRPr lang="en-US" sz="2400" b="1" dirty="0">
              <a:latin typeface="Times New Roman"/>
              <a:ea typeface="Times New Roman"/>
            </a:endParaRPr>
          </a:p>
          <a:p>
            <a:pPr marL="342900" lvl="0" indent="-342900">
              <a:spcBef>
                <a:spcPts val="1200"/>
              </a:spcBef>
              <a:buFont typeface="+mj-lt"/>
              <a:buAutoNum type="arabicPeriod"/>
              <a:tabLst>
                <a:tab pos="-554990" algn="l"/>
              </a:tabLst>
            </a:pPr>
            <a:r>
              <a:rPr lang="ar-SA" sz="2400" b="1" dirty="0">
                <a:latin typeface="Times New Roman"/>
                <a:ea typeface="Times New Roman"/>
              </a:rPr>
              <a:t> تميز </a:t>
            </a:r>
            <a:r>
              <a:rPr lang="ar-SA" sz="2400" b="1" dirty="0" err="1">
                <a:latin typeface="Times New Roman"/>
                <a:ea typeface="Times New Roman"/>
              </a:rPr>
              <a:t>ثورنديك</a:t>
            </a:r>
            <a:r>
              <a:rPr lang="ar-SA" sz="2400" b="1" dirty="0">
                <a:latin typeface="Times New Roman"/>
                <a:ea typeface="Times New Roman"/>
              </a:rPr>
              <a:t> بالمرونة حيث قام بتعديل النظرية وفقاً للانتقادات.</a:t>
            </a:r>
            <a:endParaRPr lang="en-US" sz="2400" b="1" dirty="0">
              <a:latin typeface="Times New Roman"/>
              <a:ea typeface="Times New Roman"/>
            </a:endParaRPr>
          </a:p>
          <a:p>
            <a:pPr marL="342900" lvl="0" indent="-342900">
              <a:spcBef>
                <a:spcPts val="1200"/>
              </a:spcBef>
              <a:buFont typeface="+mj-lt"/>
              <a:buAutoNum type="arabicPeriod"/>
              <a:tabLst>
                <a:tab pos="-554990" algn="l"/>
              </a:tabLst>
            </a:pPr>
            <a:r>
              <a:rPr lang="ar-SA" sz="2400" b="1" dirty="0">
                <a:latin typeface="Times New Roman"/>
                <a:ea typeface="Times New Roman"/>
              </a:rPr>
              <a:t>اعتمد في تفسيره للتعلم على تفسير فسيولوجي لا يعد مقبولاً اليوم حيث ذكر أن المحاولات تتطبع في الخلايا العصبية.</a:t>
            </a:r>
            <a:endParaRPr lang="en-US" sz="2400" b="1" dirty="0">
              <a:latin typeface="Times New Roman"/>
              <a:ea typeface="Times New Roman"/>
            </a:endParaRPr>
          </a:p>
          <a:p>
            <a:pPr marL="342900" lvl="0" indent="-342900">
              <a:spcBef>
                <a:spcPts val="1200"/>
              </a:spcBef>
              <a:buFont typeface="+mj-lt"/>
              <a:buAutoNum type="arabicPeriod"/>
              <a:tabLst>
                <a:tab pos="-554990" algn="l"/>
              </a:tabLst>
            </a:pPr>
            <a:r>
              <a:rPr lang="ar-SA" sz="2400" b="1" dirty="0">
                <a:latin typeface="Times New Roman"/>
                <a:ea typeface="Times New Roman"/>
              </a:rPr>
              <a:t>أهمل أهمية البيئة في التعلم وقصرها على علاقات بين مثيرات واستجابات موروثة.</a:t>
            </a:r>
            <a:endParaRPr lang="en-US" sz="2400" b="1" dirty="0">
              <a:latin typeface="Times New Roman"/>
              <a:ea typeface="Times New Roman"/>
            </a:endParaRPr>
          </a:p>
          <a:p>
            <a:pPr marL="342900" lvl="0" indent="-342900">
              <a:spcBef>
                <a:spcPts val="1200"/>
              </a:spcBef>
              <a:buFont typeface="+mj-lt"/>
              <a:buAutoNum type="arabicPeriod"/>
              <a:tabLst>
                <a:tab pos="-554990" algn="l"/>
              </a:tabLst>
            </a:pPr>
            <a:r>
              <a:rPr lang="ar-SA" sz="2400" b="1" dirty="0">
                <a:latin typeface="Times New Roman"/>
                <a:ea typeface="Times New Roman"/>
              </a:rPr>
              <a:t> إن التعلم بالمحاولة والخطأ لا يشمل جميع الموضوعات فمنها  ما يحتاج إلى عمليات عقلية عليا كالفهم.                                                                                                      </a:t>
            </a:r>
            <a:endParaRPr lang="en-US" sz="2400" b="1" dirty="0">
              <a:latin typeface="Times New Roman"/>
              <a:ea typeface="Times New Roman"/>
            </a:endParaRPr>
          </a:p>
          <a:p>
            <a:pPr marL="228600" algn="justLow"/>
            <a:r>
              <a:rPr lang="ar-SA" sz="2000" b="1" dirty="0">
                <a:solidFill>
                  <a:srgbClr val="3366FF"/>
                </a:solidFill>
                <a:latin typeface="Times New Roman"/>
                <a:ea typeface="Times New Roman"/>
              </a:rPr>
              <a:t> </a:t>
            </a:r>
            <a:endParaRPr lang="en-US" sz="1600" dirty="0">
              <a:latin typeface="Times New Roman"/>
              <a:ea typeface="Times New Roman"/>
            </a:endParaRPr>
          </a:p>
          <a:p>
            <a:pPr marL="228600" algn="justLow"/>
            <a:r>
              <a:rPr lang="ar-SA" sz="2000" b="1" dirty="0">
                <a:solidFill>
                  <a:srgbClr val="3366FF"/>
                </a:solidFill>
                <a:latin typeface="Times New Roman"/>
                <a:ea typeface="Times New Roman"/>
              </a:rPr>
              <a:t> </a:t>
            </a:r>
            <a:endParaRPr lang="en-US" sz="1600" dirty="0">
              <a:effectLst/>
              <a:latin typeface="Times New Roman"/>
              <a:ea typeface="Times New Roman"/>
            </a:endParaRPr>
          </a:p>
        </p:txBody>
      </p:sp>
    </p:spTree>
    <p:extLst>
      <p:ext uri="{BB962C8B-B14F-4D97-AF65-F5344CB8AC3E}">
        <p14:creationId xmlns:p14="http://schemas.microsoft.com/office/powerpoint/2010/main" val="32844018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1420" y="476672"/>
            <a:ext cx="8784976" cy="2427331"/>
          </a:xfrm>
          <a:prstGeom prst="rect">
            <a:avLst/>
          </a:prstGeom>
        </p:spPr>
        <p:txBody>
          <a:bodyPr wrap="square">
            <a:spAutoFit/>
          </a:bodyPr>
          <a:lstStyle/>
          <a:p>
            <a:pPr>
              <a:lnSpc>
                <a:spcPct val="115000"/>
              </a:lnSpc>
              <a:spcAft>
                <a:spcPts val="1000"/>
              </a:spcAft>
            </a:pPr>
            <a:r>
              <a:rPr lang="ar-SA" sz="3600" b="1" dirty="0">
                <a:solidFill>
                  <a:srgbClr val="FF0000"/>
                </a:solidFill>
                <a:latin typeface="Calibri"/>
                <a:ea typeface="Calibri"/>
                <a:cs typeface="Arial"/>
              </a:rPr>
              <a:t>_ علاقة نظرية </a:t>
            </a:r>
            <a:r>
              <a:rPr lang="ar-SA" sz="3600" b="1" dirty="0" err="1">
                <a:solidFill>
                  <a:srgbClr val="FF0000"/>
                </a:solidFill>
                <a:latin typeface="Calibri"/>
                <a:ea typeface="Calibri"/>
                <a:cs typeface="Arial"/>
              </a:rPr>
              <a:t>ثورانديك</a:t>
            </a:r>
            <a:r>
              <a:rPr lang="ar-SA" sz="3600" b="1" dirty="0">
                <a:solidFill>
                  <a:srgbClr val="FF0000"/>
                </a:solidFill>
                <a:latin typeface="Calibri"/>
                <a:ea typeface="Calibri"/>
                <a:cs typeface="Arial"/>
              </a:rPr>
              <a:t> ونظرية </a:t>
            </a:r>
            <a:r>
              <a:rPr lang="ar-SA" sz="3600" b="1" dirty="0" err="1">
                <a:solidFill>
                  <a:srgbClr val="FF0000"/>
                </a:solidFill>
                <a:latin typeface="Calibri"/>
                <a:ea typeface="Calibri"/>
                <a:cs typeface="Arial"/>
              </a:rPr>
              <a:t>الجشتالت</a:t>
            </a:r>
            <a:r>
              <a:rPr lang="ar-SA" sz="3600" b="1" dirty="0">
                <a:solidFill>
                  <a:srgbClr val="FF0000"/>
                </a:solidFill>
                <a:latin typeface="Calibri"/>
                <a:ea typeface="Calibri"/>
                <a:cs typeface="Arial"/>
              </a:rPr>
              <a:t> :</a:t>
            </a:r>
            <a:endParaRPr lang="en-US" sz="3600" b="1" dirty="0">
              <a:solidFill>
                <a:srgbClr val="FF0000"/>
              </a:solidFill>
              <a:latin typeface="Calibri"/>
              <a:ea typeface="Calibri"/>
              <a:cs typeface="Arial"/>
            </a:endParaRPr>
          </a:p>
          <a:p>
            <a:r>
              <a:rPr lang="ar-SA" sz="2800" b="1" dirty="0">
                <a:latin typeface="Calibri"/>
                <a:ea typeface="Calibri"/>
                <a:cs typeface="Arial"/>
              </a:rPr>
              <a:t>اذا كان هناك توافق واختلاف بين </a:t>
            </a:r>
            <a:r>
              <a:rPr lang="ar-SA" sz="2800" b="1" dirty="0" err="1">
                <a:latin typeface="Calibri"/>
                <a:ea typeface="Calibri"/>
                <a:cs typeface="Arial"/>
              </a:rPr>
              <a:t>ثورانديك</a:t>
            </a:r>
            <a:r>
              <a:rPr lang="ar-SA" sz="2800" b="1" dirty="0">
                <a:latin typeface="Calibri"/>
                <a:ea typeface="Calibri"/>
                <a:cs typeface="Arial"/>
              </a:rPr>
              <a:t> وعلماء المدرسة </a:t>
            </a:r>
            <a:r>
              <a:rPr lang="ar-SA" sz="2800" b="1" dirty="0" err="1">
                <a:latin typeface="Calibri"/>
                <a:ea typeface="Calibri"/>
                <a:cs typeface="Arial"/>
              </a:rPr>
              <a:t>الجشتالتية</a:t>
            </a:r>
            <a:r>
              <a:rPr lang="ar-SA" sz="2800" b="1" dirty="0">
                <a:latin typeface="Calibri"/>
                <a:ea typeface="Calibri"/>
                <a:cs typeface="Arial"/>
              </a:rPr>
              <a:t> السلوكية هذا </a:t>
            </a:r>
            <a:r>
              <a:rPr lang="ar-SA" sz="2800" b="1" dirty="0" err="1">
                <a:latin typeface="Calibri"/>
                <a:ea typeface="Calibri"/>
                <a:cs typeface="Arial"/>
              </a:rPr>
              <a:t>لانه</a:t>
            </a:r>
            <a:r>
              <a:rPr lang="ar-SA" sz="2800" b="1" dirty="0">
                <a:latin typeface="Calibri"/>
                <a:ea typeface="Calibri"/>
                <a:cs typeface="Arial"/>
              </a:rPr>
              <a:t> من انصار نفس المدرسة ، اما علاقة المدرسة </a:t>
            </a:r>
            <a:r>
              <a:rPr lang="ar-SA" sz="2800" b="1" dirty="0" err="1">
                <a:latin typeface="Calibri"/>
                <a:ea typeface="Calibri"/>
                <a:cs typeface="Arial"/>
              </a:rPr>
              <a:t>الجشتالتية</a:t>
            </a:r>
            <a:r>
              <a:rPr lang="ar-SA" sz="2800" b="1" dirty="0">
                <a:latin typeface="Calibri"/>
                <a:ea typeface="Calibri"/>
                <a:cs typeface="Arial"/>
              </a:rPr>
              <a:t> فالأمر مختلف ويمكن ان يوضح هذا الجدول الاختلافات في الجدول ادناه </a:t>
            </a:r>
            <a:r>
              <a:rPr lang="ar-IQ" sz="2800" b="1" dirty="0" smtClean="0">
                <a:latin typeface="Calibri"/>
                <a:ea typeface="Calibri"/>
                <a:cs typeface="Arial"/>
              </a:rPr>
              <a:t>:</a:t>
            </a:r>
          </a:p>
          <a:p>
            <a:endParaRPr lang="en-US" dirty="0"/>
          </a:p>
        </p:txBody>
      </p:sp>
      <p:graphicFrame>
        <p:nvGraphicFramePr>
          <p:cNvPr id="3" name="جدول 2"/>
          <p:cNvGraphicFramePr>
            <a:graphicFrameLocks noGrp="1"/>
          </p:cNvGraphicFramePr>
          <p:nvPr>
            <p:extLst>
              <p:ext uri="{D42A27DB-BD31-4B8C-83A1-F6EECF244321}">
                <p14:modId xmlns:p14="http://schemas.microsoft.com/office/powerpoint/2010/main" val="3010632610"/>
              </p:ext>
            </p:extLst>
          </p:nvPr>
        </p:nvGraphicFramePr>
        <p:xfrm>
          <a:off x="171420" y="2904003"/>
          <a:ext cx="8784977" cy="3364992"/>
        </p:xfrm>
        <a:graphic>
          <a:graphicData uri="http://schemas.openxmlformats.org/drawingml/2006/table">
            <a:tbl>
              <a:tblPr firstRow="1" firstCol="1" bandRow="1">
                <a:tableStyleId>{8799B23B-EC83-4686-B30A-512413B5E67A}</a:tableStyleId>
              </a:tblPr>
              <a:tblGrid>
                <a:gridCol w="4410836"/>
                <a:gridCol w="3944800"/>
                <a:gridCol w="429341"/>
              </a:tblGrid>
              <a:tr h="264160">
                <a:tc>
                  <a:txBody>
                    <a:bodyPr/>
                    <a:lstStyle/>
                    <a:p>
                      <a:pPr algn="ctr">
                        <a:lnSpc>
                          <a:spcPct val="115000"/>
                        </a:lnSpc>
                        <a:spcAft>
                          <a:spcPts val="0"/>
                        </a:spcAft>
                      </a:pPr>
                      <a:r>
                        <a:rPr lang="ar-SA" sz="2400" dirty="0">
                          <a:effectLst/>
                        </a:rPr>
                        <a:t>نظرية </a:t>
                      </a:r>
                      <a:r>
                        <a:rPr lang="ar-SA" sz="2400" dirty="0" err="1">
                          <a:effectLst/>
                        </a:rPr>
                        <a:t>الجشتالت</a:t>
                      </a:r>
                      <a:endParaRPr lang="en-US" sz="2400" dirty="0">
                        <a:effectLst/>
                        <a:latin typeface="Calibri"/>
                        <a:ea typeface="Calibri"/>
                        <a:cs typeface="Arial"/>
                      </a:endParaRPr>
                    </a:p>
                  </a:txBody>
                  <a:tcPr marL="68580" marR="68580" marT="0" marB="0"/>
                </a:tc>
                <a:tc>
                  <a:txBody>
                    <a:bodyPr/>
                    <a:lstStyle/>
                    <a:p>
                      <a:pPr algn="ctr">
                        <a:lnSpc>
                          <a:spcPct val="115000"/>
                        </a:lnSpc>
                        <a:spcAft>
                          <a:spcPts val="0"/>
                        </a:spcAft>
                      </a:pPr>
                      <a:r>
                        <a:rPr lang="ar-SA" sz="2400" dirty="0">
                          <a:effectLst/>
                        </a:rPr>
                        <a:t>نظرية </a:t>
                      </a:r>
                      <a:r>
                        <a:rPr lang="ar-SA" sz="2400" dirty="0" err="1">
                          <a:effectLst/>
                        </a:rPr>
                        <a:t>ثورانديك</a:t>
                      </a:r>
                      <a:endParaRPr lang="en-US" sz="2400" dirty="0">
                        <a:effectLst/>
                        <a:latin typeface="Calibri"/>
                        <a:ea typeface="Calibri"/>
                        <a:cs typeface="Arial"/>
                      </a:endParaRPr>
                    </a:p>
                  </a:txBody>
                  <a:tcPr marL="68580" marR="68580" marT="0" marB="0"/>
                </a:tc>
                <a:tc>
                  <a:txBody>
                    <a:bodyPr/>
                    <a:lstStyle/>
                    <a:p>
                      <a:pPr algn="l">
                        <a:lnSpc>
                          <a:spcPct val="115000"/>
                        </a:lnSpc>
                        <a:spcAft>
                          <a:spcPts val="0"/>
                        </a:spcAft>
                      </a:pPr>
                      <a:r>
                        <a:rPr lang="ar-SA" sz="2400" dirty="0">
                          <a:effectLst/>
                        </a:rPr>
                        <a:t>ت</a:t>
                      </a:r>
                      <a:endParaRPr lang="en-US" sz="2400" dirty="0">
                        <a:effectLst/>
                        <a:latin typeface="Calibri"/>
                        <a:ea typeface="Calibri"/>
                        <a:cs typeface="Arial"/>
                      </a:endParaRPr>
                    </a:p>
                  </a:txBody>
                  <a:tcPr marL="68580" marR="68580" marT="0" marB="0"/>
                </a:tc>
              </a:tr>
              <a:tr h="0">
                <a:tc>
                  <a:txBody>
                    <a:bodyPr/>
                    <a:lstStyle/>
                    <a:p>
                      <a:pPr algn="r">
                        <a:lnSpc>
                          <a:spcPct val="115000"/>
                        </a:lnSpc>
                        <a:spcAft>
                          <a:spcPts val="0"/>
                        </a:spcAft>
                      </a:pPr>
                      <a:r>
                        <a:rPr lang="ar-SA" sz="2400">
                          <a:effectLst/>
                        </a:rPr>
                        <a:t>يفسر التعلم على اساس ادراكي </a:t>
                      </a:r>
                      <a:endParaRPr lang="en-US" sz="2400">
                        <a:effectLst/>
                        <a:latin typeface="Calibri"/>
                        <a:ea typeface="Calibri"/>
                        <a:cs typeface="Arial"/>
                      </a:endParaRPr>
                    </a:p>
                  </a:txBody>
                  <a:tcPr marL="68580" marR="68580" marT="0" marB="0"/>
                </a:tc>
                <a:tc>
                  <a:txBody>
                    <a:bodyPr/>
                    <a:lstStyle/>
                    <a:p>
                      <a:pPr algn="l">
                        <a:lnSpc>
                          <a:spcPct val="115000"/>
                        </a:lnSpc>
                        <a:spcAft>
                          <a:spcPts val="0"/>
                        </a:spcAft>
                      </a:pPr>
                      <a:r>
                        <a:rPr lang="ar-SA" sz="2400" b="1" dirty="0">
                          <a:effectLst/>
                        </a:rPr>
                        <a:t>يفسر  عملية التعلم على اساس عصبي </a:t>
                      </a:r>
                      <a:endParaRPr lang="en-US" sz="2400" b="1" dirty="0">
                        <a:effectLst/>
                        <a:latin typeface="Calibri"/>
                        <a:ea typeface="Calibri"/>
                        <a:cs typeface="Arial"/>
                      </a:endParaRPr>
                    </a:p>
                  </a:txBody>
                  <a:tcPr marL="68580" marR="68580" marT="0" marB="0"/>
                </a:tc>
                <a:tc>
                  <a:txBody>
                    <a:bodyPr/>
                    <a:lstStyle/>
                    <a:p>
                      <a:pPr algn="l" rtl="1">
                        <a:lnSpc>
                          <a:spcPct val="115000"/>
                        </a:lnSpc>
                        <a:spcAft>
                          <a:spcPts val="0"/>
                        </a:spcAft>
                      </a:pPr>
                      <a:r>
                        <a:rPr lang="ar-SA" sz="2400" dirty="0">
                          <a:effectLst/>
                        </a:rPr>
                        <a:t>1</a:t>
                      </a:r>
                      <a:endParaRPr lang="en-US" sz="2400" dirty="0">
                        <a:effectLst/>
                        <a:latin typeface="Calibri"/>
                        <a:ea typeface="Calibri"/>
                        <a:cs typeface="Arial"/>
                      </a:endParaRPr>
                    </a:p>
                  </a:txBody>
                  <a:tcPr marL="68580" marR="68580" marT="0" marB="0"/>
                </a:tc>
              </a:tr>
              <a:tr h="0">
                <a:tc>
                  <a:txBody>
                    <a:bodyPr/>
                    <a:lstStyle/>
                    <a:p>
                      <a:pPr algn="r">
                        <a:lnSpc>
                          <a:spcPct val="115000"/>
                        </a:lnSpc>
                        <a:spcAft>
                          <a:spcPts val="0"/>
                        </a:spcAft>
                      </a:pPr>
                      <a:r>
                        <a:rPr lang="ar-SA" sz="2400">
                          <a:effectLst/>
                        </a:rPr>
                        <a:t>ان عملية التعلم هي فهم وتنظيم وادراك كلي للعلاقة الموجودة بين العناصر .</a:t>
                      </a:r>
                      <a:endParaRPr lang="en-US" sz="2400">
                        <a:effectLst/>
                        <a:latin typeface="Calibri"/>
                        <a:ea typeface="Calibri"/>
                        <a:cs typeface="Arial"/>
                      </a:endParaRPr>
                    </a:p>
                  </a:txBody>
                  <a:tcPr marL="68580" marR="68580" marT="0" marB="0"/>
                </a:tc>
                <a:tc>
                  <a:txBody>
                    <a:bodyPr/>
                    <a:lstStyle/>
                    <a:p>
                      <a:pPr algn="r">
                        <a:lnSpc>
                          <a:spcPct val="115000"/>
                        </a:lnSpc>
                        <a:spcAft>
                          <a:spcPts val="0"/>
                        </a:spcAft>
                      </a:pPr>
                      <a:r>
                        <a:rPr lang="ar-SA" sz="2400" b="1" dirty="0">
                          <a:effectLst/>
                        </a:rPr>
                        <a:t>تلخص عملية التعلم في تقوية الروابط بين المثيرات  والاستجابات </a:t>
                      </a:r>
                      <a:endParaRPr lang="en-US" sz="2400" b="1" dirty="0">
                        <a:effectLst/>
                        <a:latin typeface="Calibri"/>
                        <a:ea typeface="Calibri"/>
                        <a:cs typeface="Arial"/>
                      </a:endParaRPr>
                    </a:p>
                  </a:txBody>
                  <a:tcPr marL="68580" marR="68580" marT="0" marB="0"/>
                </a:tc>
                <a:tc>
                  <a:txBody>
                    <a:bodyPr/>
                    <a:lstStyle/>
                    <a:p>
                      <a:pPr algn="l" rtl="1">
                        <a:lnSpc>
                          <a:spcPct val="115000"/>
                        </a:lnSpc>
                        <a:spcAft>
                          <a:spcPts val="0"/>
                        </a:spcAft>
                      </a:pPr>
                      <a:r>
                        <a:rPr lang="ar-SA" sz="2400" dirty="0">
                          <a:effectLst/>
                        </a:rPr>
                        <a:t>2 </a:t>
                      </a:r>
                      <a:endParaRPr lang="en-US" sz="2400" dirty="0">
                        <a:effectLst/>
                        <a:latin typeface="Calibri"/>
                        <a:ea typeface="Calibri"/>
                        <a:cs typeface="Arial"/>
                      </a:endParaRPr>
                    </a:p>
                  </a:txBody>
                  <a:tcPr marL="68580" marR="68580" marT="0" marB="0"/>
                </a:tc>
              </a:tr>
              <a:tr h="0">
                <a:tc>
                  <a:txBody>
                    <a:bodyPr/>
                    <a:lstStyle/>
                    <a:p>
                      <a:pPr algn="r">
                        <a:lnSpc>
                          <a:spcPct val="115000"/>
                        </a:lnSpc>
                        <a:spcAft>
                          <a:spcPts val="0"/>
                        </a:spcAft>
                      </a:pPr>
                      <a:r>
                        <a:rPr lang="ar-SA" sz="2400">
                          <a:effectLst/>
                        </a:rPr>
                        <a:t>يتم التعلم من خلال فهم وتنظيم المواقف .</a:t>
                      </a:r>
                      <a:endParaRPr lang="en-US" sz="2400">
                        <a:effectLst/>
                        <a:latin typeface="Calibri"/>
                        <a:ea typeface="Calibri"/>
                        <a:cs typeface="Arial"/>
                      </a:endParaRPr>
                    </a:p>
                  </a:txBody>
                  <a:tcPr marL="68580" marR="68580" marT="0" marB="0"/>
                </a:tc>
                <a:tc>
                  <a:txBody>
                    <a:bodyPr/>
                    <a:lstStyle/>
                    <a:p>
                      <a:pPr algn="r">
                        <a:lnSpc>
                          <a:spcPct val="115000"/>
                        </a:lnSpc>
                        <a:spcAft>
                          <a:spcPts val="0"/>
                        </a:spcAft>
                      </a:pPr>
                      <a:r>
                        <a:rPr lang="ar-SA" sz="2400" b="1" dirty="0">
                          <a:effectLst/>
                        </a:rPr>
                        <a:t>يتم التعلم عن طريق المحاولة والخطأ </a:t>
                      </a:r>
                      <a:endParaRPr lang="en-US" sz="2400" b="1" dirty="0">
                        <a:effectLst/>
                        <a:latin typeface="Calibri"/>
                        <a:ea typeface="Calibri"/>
                        <a:cs typeface="Arial"/>
                      </a:endParaRPr>
                    </a:p>
                  </a:txBody>
                  <a:tcPr marL="68580" marR="68580" marT="0" marB="0"/>
                </a:tc>
                <a:tc>
                  <a:txBody>
                    <a:bodyPr/>
                    <a:lstStyle/>
                    <a:p>
                      <a:pPr algn="l" rtl="1">
                        <a:lnSpc>
                          <a:spcPct val="115000"/>
                        </a:lnSpc>
                        <a:spcAft>
                          <a:spcPts val="0"/>
                        </a:spcAft>
                      </a:pPr>
                      <a:r>
                        <a:rPr lang="ar-SA" sz="2400" dirty="0">
                          <a:effectLst/>
                        </a:rPr>
                        <a:t>3</a:t>
                      </a:r>
                      <a:endParaRPr lang="en-US" sz="2400" dirty="0">
                        <a:effectLst/>
                        <a:latin typeface="Calibri"/>
                        <a:ea typeface="Calibri"/>
                        <a:cs typeface="Arial"/>
                      </a:endParaRPr>
                    </a:p>
                  </a:txBody>
                  <a:tcPr marL="68580" marR="68580" marT="0" marB="0"/>
                </a:tc>
              </a:tr>
              <a:tr h="0">
                <a:tc>
                  <a:txBody>
                    <a:bodyPr/>
                    <a:lstStyle/>
                    <a:p>
                      <a:pPr algn="r">
                        <a:lnSpc>
                          <a:spcPct val="115000"/>
                        </a:lnSpc>
                        <a:spcAft>
                          <a:spcPts val="0"/>
                        </a:spcAft>
                      </a:pPr>
                      <a:r>
                        <a:rPr lang="ar-SA" sz="2400">
                          <a:effectLst/>
                        </a:rPr>
                        <a:t>يتم الحل عن طريق الاستبصار .</a:t>
                      </a:r>
                      <a:endParaRPr lang="en-US" sz="2400">
                        <a:effectLst/>
                        <a:latin typeface="Calibri"/>
                        <a:ea typeface="Calibri"/>
                        <a:cs typeface="Arial"/>
                      </a:endParaRPr>
                    </a:p>
                  </a:txBody>
                  <a:tcPr marL="68580" marR="68580" marT="0" marB="0"/>
                </a:tc>
                <a:tc>
                  <a:txBody>
                    <a:bodyPr/>
                    <a:lstStyle/>
                    <a:p>
                      <a:pPr algn="r">
                        <a:lnSpc>
                          <a:spcPct val="115000"/>
                        </a:lnSpc>
                        <a:spcAft>
                          <a:spcPts val="0"/>
                        </a:spcAft>
                      </a:pPr>
                      <a:r>
                        <a:rPr lang="ar-SA" sz="2400" b="1" dirty="0">
                          <a:effectLst/>
                        </a:rPr>
                        <a:t>يرجع </a:t>
                      </a:r>
                      <a:r>
                        <a:rPr lang="ar-SA" sz="2400" b="1" dirty="0" err="1">
                          <a:effectLst/>
                        </a:rPr>
                        <a:t>ثورانديك</a:t>
                      </a:r>
                      <a:r>
                        <a:rPr lang="ar-SA" sz="2400" b="1" dirty="0">
                          <a:effectLst/>
                        </a:rPr>
                        <a:t> الحل المفاجئ الى الصدفة . </a:t>
                      </a:r>
                      <a:endParaRPr lang="en-US" sz="2400" b="1" dirty="0">
                        <a:effectLst/>
                        <a:latin typeface="Calibri"/>
                        <a:ea typeface="Calibri"/>
                        <a:cs typeface="Arial"/>
                      </a:endParaRPr>
                    </a:p>
                  </a:txBody>
                  <a:tcPr marL="68580" marR="68580" marT="0" marB="0"/>
                </a:tc>
                <a:tc>
                  <a:txBody>
                    <a:bodyPr/>
                    <a:lstStyle/>
                    <a:p>
                      <a:pPr algn="l" rtl="1">
                        <a:lnSpc>
                          <a:spcPct val="115000"/>
                        </a:lnSpc>
                        <a:spcAft>
                          <a:spcPts val="0"/>
                        </a:spcAft>
                      </a:pPr>
                      <a:r>
                        <a:rPr lang="ar-SA" sz="2400" dirty="0">
                          <a:effectLst/>
                        </a:rPr>
                        <a:t>4</a:t>
                      </a:r>
                      <a:endParaRPr lang="en-US" sz="2400" dirty="0">
                        <a:effectLst/>
                        <a:latin typeface="Calibri"/>
                        <a:ea typeface="Calibri"/>
                        <a:cs typeface="Arial"/>
                      </a:endParaRPr>
                    </a:p>
                  </a:txBody>
                  <a:tcPr marL="68580" marR="68580" marT="0" marB="0"/>
                </a:tc>
              </a:tr>
              <a:tr h="0">
                <a:tc>
                  <a:txBody>
                    <a:bodyPr/>
                    <a:lstStyle/>
                    <a:p>
                      <a:pPr algn="r">
                        <a:lnSpc>
                          <a:spcPct val="115000"/>
                        </a:lnSpc>
                        <a:spcAft>
                          <a:spcPts val="0"/>
                        </a:spcAft>
                      </a:pPr>
                      <a:r>
                        <a:rPr lang="ar-SA" sz="2400">
                          <a:effectLst/>
                        </a:rPr>
                        <a:t>يهتم بالعوامل الوراثية </a:t>
                      </a:r>
                      <a:endParaRPr lang="en-US" sz="2400">
                        <a:effectLst/>
                        <a:latin typeface="Calibri"/>
                        <a:ea typeface="Calibri"/>
                        <a:cs typeface="Arial"/>
                      </a:endParaRPr>
                    </a:p>
                  </a:txBody>
                  <a:tcPr marL="68580" marR="68580" marT="0" marB="0"/>
                </a:tc>
                <a:tc>
                  <a:txBody>
                    <a:bodyPr/>
                    <a:lstStyle/>
                    <a:p>
                      <a:pPr algn="r">
                        <a:lnSpc>
                          <a:spcPct val="115000"/>
                        </a:lnSpc>
                        <a:spcAft>
                          <a:spcPts val="0"/>
                        </a:spcAft>
                      </a:pPr>
                      <a:r>
                        <a:rPr lang="ar-SA" sz="2400" b="1" dirty="0">
                          <a:effectLst/>
                        </a:rPr>
                        <a:t>يهتم بالبيئة .</a:t>
                      </a:r>
                      <a:endParaRPr lang="en-US" sz="2400" b="1" dirty="0">
                        <a:effectLst/>
                        <a:latin typeface="Calibri"/>
                        <a:ea typeface="Calibri"/>
                        <a:cs typeface="Arial"/>
                      </a:endParaRPr>
                    </a:p>
                  </a:txBody>
                  <a:tcPr marL="68580" marR="68580" marT="0" marB="0"/>
                </a:tc>
                <a:tc>
                  <a:txBody>
                    <a:bodyPr/>
                    <a:lstStyle/>
                    <a:p>
                      <a:pPr algn="l" rtl="1">
                        <a:lnSpc>
                          <a:spcPct val="115000"/>
                        </a:lnSpc>
                        <a:spcAft>
                          <a:spcPts val="0"/>
                        </a:spcAft>
                      </a:pPr>
                      <a:r>
                        <a:rPr lang="ar-SA" sz="2400" dirty="0">
                          <a:effectLst/>
                        </a:rPr>
                        <a:t>5</a:t>
                      </a:r>
                      <a:endParaRPr lang="en-US" sz="2400" dirty="0">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val="3186442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0" y="0"/>
            <a:ext cx="0" cy="0"/>
          </a:xfrm>
          <a:prstGeom prst="rect">
            <a:avLst/>
          </a:prstGeom>
          <a:solidFill>
            <a:srgbClr val="E9E9E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300" b="0" i="0" u="none" strike="noStrike" cap="none" normalizeH="0" baseline="0" smtClean="0">
                <a:ln>
                  <a:noFill/>
                </a:ln>
                <a:solidFill>
                  <a:srgbClr val="FF9900"/>
                </a:solidFill>
                <a:effectLst/>
                <a:latin typeface="ff2"/>
                <a:cs typeface="Arial" pitchFamily="34" charset="0"/>
              </a:rPr>
              <a:t>.</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r>
              <a:rPr kumimoji="0" lang="en-US" sz="59700" b="0" i="0" u="none" strike="noStrike" cap="none" normalizeH="0" baseline="0" smtClean="0">
                <a:ln>
                  <a:noFill/>
                </a:ln>
                <a:solidFill>
                  <a:srgbClr val="000000"/>
                </a:solidFill>
                <a:effectLst/>
                <a:latin typeface="Roboto"/>
                <a:cs typeface="Arial" pitchFamily="34" charset="0"/>
              </a:rPr>
              <a:t> </a:t>
            </a:r>
            <a:r>
              <a:rPr kumimoji="0" lang="en-US" sz="1200" b="0" i="0" u="none" strike="noStrike" cap="none" normalizeH="0" baseline="0" smtClean="0">
                <a:ln>
                  <a:noFill/>
                </a:ln>
                <a:solidFill>
                  <a:srgbClr val="000000"/>
                </a:solidFill>
                <a:effectLst/>
                <a:latin typeface="Roboto"/>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Roboto"/>
                <a:cs typeface="Arial" pitchFamily="34" charset="0"/>
              </a:rPr>
              <a:t/>
            </a:r>
            <a:br>
              <a:rPr kumimoji="0" lang="en-US" sz="1200" b="0" i="0" u="none" strike="noStrike" cap="none" normalizeH="0" baseline="0" smtClean="0">
                <a:ln>
                  <a:noFill/>
                </a:ln>
                <a:solidFill>
                  <a:srgbClr val="000000"/>
                </a:solidFill>
                <a:effectLst/>
                <a:latin typeface="Roboto"/>
                <a:cs typeface="Arial" pitchFamily="34" charset="0"/>
              </a:rPr>
            </a:br>
            <a:endParaRPr kumimoji="0" lang="en-US" sz="1200" b="0" i="0" u="none" strike="noStrike" cap="none" normalizeH="0" baseline="0" smtClean="0">
              <a:ln>
                <a:noFill/>
              </a:ln>
              <a:solidFill>
                <a:srgbClr val="000000"/>
              </a:solidFill>
              <a:effectLst/>
              <a:latin typeface="Roboto"/>
              <a:cs typeface="Arial" pitchFamily="34" charset="0"/>
            </a:endParaRPr>
          </a:p>
        </p:txBody>
      </p:sp>
      <p:pic>
        <p:nvPicPr>
          <p:cNvPr id="1030" name="Picture 6" descr="https://html.scribdassets.com/730tdxui9s69u3zj/images/7-be2d4e38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3" y="-63112650"/>
            <a:ext cx="8610600" cy="94869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https://html.scribdassets.com/730tdxui9s69u3zj/images/7-be2d4e38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3" y="-54014688"/>
            <a:ext cx="8610600" cy="94869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html.scribdassets.com/730tdxui9s69u3zj/images/7-be2d4e38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4838" y="-54014688"/>
            <a:ext cx="8610600" cy="948690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https://html.scribdassets.com/730tdxui9s69u3zj/images/7-be2d4e38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4688" y="-44916725"/>
            <a:ext cx="8610600" cy="94869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html.scribdassets.com/730tdxui9s69u3zj/images/7-be2d4e38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36663" y="-44916725"/>
            <a:ext cx="8610600" cy="948690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https://html.scribdassets.com/730tdxui9s69u3zj/images/7-be2d4e38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6513" y="-35818763"/>
            <a:ext cx="8610600" cy="94869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s://html.scribdassets.com/730tdxui9s69u3zj/images/7-be2d4e38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3" y="-26720800"/>
            <a:ext cx="8610600" cy="9486900"/>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https://html.scribdassets.com/730tdxui9s69u3zj/images/7-be2d4e38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4838" y="-26720800"/>
            <a:ext cx="8610600" cy="94869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https://html.scribdassets.com/730tdxui9s69u3zj/images/7-be2d4e38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4688" y="-17622838"/>
            <a:ext cx="8610600" cy="948690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https://html.scribdassets.com/730tdxui9s69u3zj/images/7-be2d4e38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36663" y="-17622838"/>
            <a:ext cx="8610600" cy="9486900"/>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https://html.scribdassets.com/730tdxui9s69u3zj/images/7-be2d4e38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08488" y="-8524875"/>
            <a:ext cx="8610600" cy="9486900"/>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https://html.scribdassets.com/730tdxui9s69u3zj/images/7-be2d4e38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3" y="9853613"/>
            <a:ext cx="8610600" cy="94869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ttps://html.scribdassets.com/730tdxui9s69u3zj/images/7-be2d4e38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3" y="18951575"/>
            <a:ext cx="8610600" cy="9486900"/>
          </a:xfrm>
          <a:prstGeom prst="rect">
            <a:avLst/>
          </a:prstGeom>
          <a:noFill/>
          <a:extLst>
            <a:ext uri="{909E8E84-426E-40DD-AFC4-6F175D3DCCD1}">
              <a14:hiddenFill xmlns:a14="http://schemas.microsoft.com/office/drawing/2010/main">
                <a:solidFill>
                  <a:srgbClr val="FFFFFF"/>
                </a:solidFill>
              </a14:hiddenFill>
            </a:ext>
          </a:extLst>
        </p:spPr>
      </p:pic>
      <p:pic>
        <p:nvPicPr>
          <p:cNvPr id="1045" name="Picture 21" descr="https://html.scribdassets.com/730tdxui9s69u3zj/images/7-be2d4e38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4838" y="18951575"/>
            <a:ext cx="8610600" cy="948690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https://html.scribdassets.com/730tdxui9s69u3zj/images/7-be2d4e38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4688" y="28049538"/>
            <a:ext cx="8610600" cy="9486900"/>
          </a:xfrm>
          <a:prstGeom prst="rect">
            <a:avLst/>
          </a:prstGeom>
          <a:noFill/>
          <a:extLst>
            <a:ext uri="{909E8E84-426E-40DD-AFC4-6F175D3DCCD1}">
              <a14:hiddenFill xmlns:a14="http://schemas.microsoft.com/office/drawing/2010/main">
                <a:solidFill>
                  <a:srgbClr val="FFFFFF"/>
                </a:solidFill>
              </a14:hiddenFill>
            </a:ext>
          </a:extLst>
        </p:spPr>
      </p:pic>
      <p:pic>
        <p:nvPicPr>
          <p:cNvPr id="1047" name="Picture 23" descr="https://html.scribdassets.com/730tdxui9s69u3zj/images/7-be2d4e38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36663" y="28049538"/>
            <a:ext cx="8610600" cy="9486900"/>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https://html.scribdassets.com/730tdxui9s69u3zj/images/7-be2d4e38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6513" y="37147500"/>
            <a:ext cx="8610600" cy="9486900"/>
          </a:xfrm>
          <a:prstGeom prst="rect">
            <a:avLst/>
          </a:prstGeom>
          <a:noFill/>
          <a:extLst>
            <a:ext uri="{909E8E84-426E-40DD-AFC4-6F175D3DCCD1}">
              <a14:hiddenFill xmlns:a14="http://schemas.microsoft.com/office/drawing/2010/main">
                <a:solidFill>
                  <a:srgbClr val="FFFFFF"/>
                </a:solidFill>
              </a14:hiddenFill>
            </a:ext>
          </a:extLst>
        </p:spPr>
      </p:pic>
      <p:pic>
        <p:nvPicPr>
          <p:cNvPr id="1049" name="Picture 25" descr="https://html.scribdassets.com/730tdxui9s69u3zj/images/7-be2d4e38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08488" y="37147500"/>
            <a:ext cx="8610600" cy="9486900"/>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https://html.scribdassets.com/730tdxui9s69u3zj/images/7-be2d4e38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3" y="55343425"/>
            <a:ext cx="8610600" cy="9486900"/>
          </a:xfrm>
          <a:prstGeom prst="rect">
            <a:avLst/>
          </a:prstGeom>
          <a:noFill/>
          <a:extLst>
            <a:ext uri="{909E8E84-426E-40DD-AFC4-6F175D3DCCD1}">
              <a14:hiddenFill xmlns:a14="http://schemas.microsoft.com/office/drawing/2010/main">
                <a:solidFill>
                  <a:srgbClr val="FFFFFF"/>
                </a:solidFill>
              </a14:hiddenFill>
            </a:ext>
          </a:extLst>
        </p:spPr>
      </p:pic>
      <p:pic>
        <p:nvPicPr>
          <p:cNvPr id="1051" name="Picture 27" descr="https://html.scribdassets.com/730tdxui9s69u3zj/images/7-be2d4e38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4838" y="55343425"/>
            <a:ext cx="8610600" cy="94869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251520" y="476672"/>
            <a:ext cx="8280920" cy="6157070"/>
          </a:xfrm>
          <a:prstGeom prst="rect">
            <a:avLst/>
          </a:prstGeom>
        </p:spPr>
        <p:txBody>
          <a:bodyPr wrap="square">
            <a:spAutoFit/>
          </a:bodyPr>
          <a:lstStyle/>
          <a:p>
            <a:pPr marL="74930" algn="just">
              <a:lnSpc>
                <a:spcPct val="115000"/>
              </a:lnSpc>
              <a:spcAft>
                <a:spcPts val="300"/>
              </a:spcAft>
              <a:tabLst>
                <a:tab pos="74930" algn="l"/>
                <a:tab pos="2345055" algn="l"/>
              </a:tabLst>
            </a:pPr>
            <a:r>
              <a:rPr lang="ar-SA" sz="3600" b="1" u="sng" dirty="0">
                <a:solidFill>
                  <a:srgbClr val="C00000"/>
                </a:solidFill>
                <a:latin typeface="Simplified Arabic"/>
                <a:ea typeface="Times New Roman"/>
                <a:cs typeface="AL-Mohanad"/>
              </a:rPr>
              <a:t>تعريف التعلم من وجهة نظر </a:t>
            </a:r>
            <a:r>
              <a:rPr lang="ar-SA" sz="3600" b="1" u="sng" dirty="0" err="1">
                <a:solidFill>
                  <a:srgbClr val="C00000"/>
                </a:solidFill>
                <a:latin typeface="Simplified Arabic"/>
                <a:ea typeface="Times New Roman"/>
                <a:cs typeface="AL-Mohanad"/>
              </a:rPr>
              <a:t>جثري</a:t>
            </a:r>
            <a:r>
              <a:rPr lang="ar-SA" sz="3600" b="1" u="sng" dirty="0">
                <a:solidFill>
                  <a:srgbClr val="C00000"/>
                </a:solidFill>
                <a:latin typeface="Simplified Arabic"/>
                <a:ea typeface="Times New Roman"/>
                <a:cs typeface="AL-Mohanad"/>
              </a:rPr>
              <a:t>:</a:t>
            </a:r>
            <a:endParaRPr lang="en-US" sz="3600" dirty="0">
              <a:ea typeface="Calibri"/>
              <a:cs typeface="Arial"/>
            </a:endParaRPr>
          </a:p>
          <a:p>
            <a:pPr marL="74930" algn="just">
              <a:lnSpc>
                <a:spcPct val="115000"/>
              </a:lnSpc>
              <a:spcAft>
                <a:spcPts val="300"/>
              </a:spcAft>
              <a:tabLst>
                <a:tab pos="-15240" algn="l"/>
                <a:tab pos="2345055" algn="l"/>
              </a:tabLst>
            </a:pPr>
            <a:r>
              <a:rPr lang="ar-SA" sz="2800" b="1" dirty="0">
                <a:latin typeface="Simplified Arabic"/>
                <a:ea typeface="Times New Roman"/>
                <a:cs typeface="AL-Mohanad"/>
              </a:rPr>
              <a:t>قام </a:t>
            </a:r>
            <a:r>
              <a:rPr lang="ar-SA" sz="2800" b="1" dirty="0" err="1">
                <a:latin typeface="Simplified Arabic"/>
                <a:ea typeface="Times New Roman"/>
                <a:cs typeface="AL-Mohanad"/>
              </a:rPr>
              <a:t>جثري</a:t>
            </a:r>
            <a:r>
              <a:rPr lang="ar-SA" sz="2800" b="1" dirty="0">
                <a:latin typeface="Simplified Arabic"/>
                <a:ea typeface="Times New Roman"/>
                <a:cs typeface="AL-Mohanad"/>
              </a:rPr>
              <a:t> 1886- 1959 في الثلاثينات من هذا القرن بتعريف التعلم من وجهة النظر القائلة </a:t>
            </a:r>
            <a:endParaRPr lang="en-US" sz="2800" b="1" dirty="0">
              <a:ea typeface="Calibri"/>
              <a:cs typeface="Arial"/>
            </a:endParaRPr>
          </a:p>
          <a:p>
            <a:pPr lvl="0" algn="just">
              <a:lnSpc>
                <a:spcPct val="115000"/>
              </a:lnSpc>
              <a:spcAft>
                <a:spcPts val="300"/>
              </a:spcAft>
              <a:tabLst>
                <a:tab pos="-15240" algn="l"/>
                <a:tab pos="457200" algn="l"/>
                <a:tab pos="2345055" algn="l"/>
              </a:tabLst>
            </a:pPr>
            <a:r>
              <a:rPr lang="ar-IQ" sz="2800" b="1" dirty="0" smtClean="0">
                <a:latin typeface="Simplified Arabic"/>
                <a:ea typeface="Times New Roman"/>
                <a:cs typeface="AL-Mohanad"/>
              </a:rPr>
              <a:t>* </a:t>
            </a:r>
            <a:r>
              <a:rPr lang="ar-SA" sz="2800" b="1" dirty="0" smtClean="0">
                <a:latin typeface="Simplified Arabic"/>
                <a:ea typeface="Times New Roman"/>
                <a:cs typeface="AL-Mohanad"/>
              </a:rPr>
              <a:t>أن </a:t>
            </a:r>
            <a:r>
              <a:rPr lang="ar-SA" sz="2800" b="1" dirty="0">
                <a:latin typeface="Simplified Arabic"/>
                <a:ea typeface="Times New Roman"/>
                <a:cs typeface="AL-Mohanad"/>
              </a:rPr>
              <a:t>التعلم هو القدرة على الاستجابة بصورة مختلفة في موقف ما سبب استجابة سابقة للموقف وهذه القدرة هي التي تميز تلك الكائنات الحياة التي وهبت الإدراك العام أو الحكم السليم.</a:t>
            </a:r>
            <a:endParaRPr lang="en-US" sz="2800" b="1" dirty="0">
              <a:ea typeface="Calibri"/>
              <a:cs typeface="Arial"/>
            </a:endParaRPr>
          </a:p>
          <a:p>
            <a:pPr lvl="0" algn="just">
              <a:lnSpc>
                <a:spcPct val="115000"/>
              </a:lnSpc>
              <a:spcAft>
                <a:spcPts val="300"/>
              </a:spcAft>
              <a:tabLst>
                <a:tab pos="-15240" algn="l"/>
                <a:tab pos="457200" algn="l"/>
                <a:tab pos="2345055" algn="l"/>
              </a:tabLst>
            </a:pPr>
            <a:r>
              <a:rPr lang="ar-IQ" sz="2800" b="1" dirty="0" smtClean="0">
                <a:latin typeface="Simplified Arabic"/>
                <a:ea typeface="Times New Roman"/>
                <a:cs typeface="AL-Mohanad"/>
              </a:rPr>
              <a:t>*  </a:t>
            </a:r>
            <a:r>
              <a:rPr lang="ar-SA" sz="2800" b="1" dirty="0" smtClean="0">
                <a:latin typeface="Simplified Arabic"/>
                <a:ea typeface="Times New Roman"/>
                <a:cs typeface="AL-Mohanad"/>
              </a:rPr>
              <a:t>أن </a:t>
            </a:r>
            <a:r>
              <a:rPr lang="ar-SA" sz="2800" b="1" dirty="0">
                <a:latin typeface="Simplified Arabic"/>
                <a:ea typeface="Times New Roman"/>
                <a:cs typeface="AL-Mohanad"/>
              </a:rPr>
              <a:t>التعلم هو مجرد تغير سلوكي وهو لا يعني تحسنا بالضرورة قد تتعلم الاستجابات التي تؤدي إلى التلاؤم السيئ أو التلاؤم الجيد وهي الحقيقة التي أمدت </a:t>
            </a:r>
            <a:r>
              <a:rPr lang="ar-SA" sz="2800" b="1" dirty="0" err="1">
                <a:latin typeface="Simplified Arabic"/>
                <a:ea typeface="Times New Roman"/>
                <a:cs typeface="AL-Mohanad"/>
              </a:rPr>
              <a:t>جثري</a:t>
            </a:r>
            <a:r>
              <a:rPr lang="ar-SA" sz="2800" b="1" dirty="0">
                <a:latin typeface="Simplified Arabic"/>
                <a:ea typeface="Times New Roman"/>
                <a:cs typeface="AL-Mohanad"/>
              </a:rPr>
              <a:t> فيما بعد بمادة كثيرة لتحليل الصراع الإنساني, ويرى </a:t>
            </a:r>
            <a:r>
              <a:rPr lang="ar-SA" sz="2800" b="1" dirty="0" err="1">
                <a:latin typeface="Simplified Arabic"/>
                <a:ea typeface="Times New Roman"/>
                <a:cs typeface="AL-Mohanad"/>
              </a:rPr>
              <a:t>جثري</a:t>
            </a:r>
            <a:r>
              <a:rPr lang="ar-SA" sz="2800" b="1" dirty="0">
                <a:latin typeface="Simplified Arabic"/>
                <a:ea typeface="Times New Roman"/>
                <a:cs typeface="AL-Mohanad"/>
              </a:rPr>
              <a:t> أنه يمكن تفسير جميع أنواع السلوك وفقا لمفهوم المنبه والاستجابة .</a:t>
            </a:r>
            <a:endParaRPr lang="en-US" sz="2800" b="1" dirty="0">
              <a:ea typeface="Calibri"/>
              <a:cs typeface="Arial"/>
            </a:endParaRPr>
          </a:p>
          <a:p>
            <a:pPr marL="74930" algn="just">
              <a:lnSpc>
                <a:spcPct val="115000"/>
              </a:lnSpc>
              <a:spcAft>
                <a:spcPts val="300"/>
              </a:spcAft>
              <a:tabLst>
                <a:tab pos="-15240" algn="l"/>
                <a:tab pos="2345055" algn="l"/>
              </a:tabLst>
            </a:pPr>
            <a:r>
              <a:rPr lang="ar-SA" b="1" dirty="0">
                <a:latin typeface="Simplified Arabic"/>
                <a:ea typeface="Times New Roman"/>
                <a:cs typeface="AL-Mohanad"/>
              </a:rPr>
              <a:t> </a:t>
            </a:r>
            <a:endParaRPr lang="en-US" sz="1200" dirty="0">
              <a:ea typeface="Calibri"/>
              <a:cs typeface="Arial"/>
            </a:endParaRPr>
          </a:p>
        </p:txBody>
      </p:sp>
    </p:spTree>
    <p:extLst>
      <p:ext uri="{BB962C8B-B14F-4D97-AF65-F5344CB8AC3E}">
        <p14:creationId xmlns:p14="http://schemas.microsoft.com/office/powerpoint/2010/main" val="297591781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7584" y="2397949"/>
            <a:ext cx="7992888" cy="2369880"/>
          </a:xfrm>
          <a:prstGeom prst="rect">
            <a:avLst/>
          </a:prstGeom>
        </p:spPr>
        <p:txBody>
          <a:bodyPr wrap="square">
            <a:spAutoFit/>
          </a:bodyPr>
          <a:lstStyle/>
          <a:p>
            <a:pPr marL="457200" hangingPunct="0">
              <a:spcBef>
                <a:spcPts val="1200"/>
              </a:spcBef>
            </a:pPr>
            <a:r>
              <a:rPr lang="ar-SA" b="1" dirty="0">
                <a:solidFill>
                  <a:srgbClr val="000000"/>
                </a:solidFill>
                <a:latin typeface="Times New Roman"/>
                <a:ea typeface="Times New Roman"/>
                <a:cs typeface="Simplified Arabic"/>
              </a:rPr>
              <a:t>المصادر :</a:t>
            </a:r>
            <a:endParaRPr lang="en-US" sz="1600" dirty="0">
              <a:latin typeface="Times New Roman"/>
              <a:ea typeface="Times New Roman"/>
            </a:endParaRPr>
          </a:p>
          <a:p>
            <a:pPr marL="457200" hangingPunct="0">
              <a:spcBef>
                <a:spcPts val="1200"/>
              </a:spcBef>
            </a:pPr>
            <a:r>
              <a:rPr lang="ar-SA" b="1" dirty="0">
                <a:solidFill>
                  <a:srgbClr val="000000"/>
                </a:solidFill>
                <a:latin typeface="Times New Roman"/>
                <a:ea typeface="Times New Roman"/>
                <a:cs typeface="Simplified Arabic"/>
              </a:rPr>
              <a:t>1_ الخفاف ، ايمان الخفاف ، نظريات التعلم والتعليم ، ط1، دار المناهج للنشر والتوزيع ، عمان ، </a:t>
            </a:r>
            <a:r>
              <a:rPr lang="ar-SA" b="1" dirty="0" smtClean="0">
                <a:solidFill>
                  <a:srgbClr val="000000"/>
                </a:solidFill>
                <a:latin typeface="Times New Roman"/>
                <a:ea typeface="Times New Roman"/>
                <a:cs typeface="Simplified Arabic"/>
              </a:rPr>
              <a:t>2013م.</a:t>
            </a:r>
            <a:endParaRPr lang="ar-IQ" sz="1600" dirty="0" smtClean="0">
              <a:latin typeface="Times New Roman"/>
              <a:ea typeface="Times New Roman"/>
            </a:endParaRPr>
          </a:p>
          <a:p>
            <a:pPr marL="457200" hangingPunct="0">
              <a:spcBef>
                <a:spcPts val="1200"/>
              </a:spcBef>
            </a:pPr>
            <a:r>
              <a:rPr lang="ar-IQ" sz="1600" b="1" dirty="0" smtClean="0">
                <a:solidFill>
                  <a:srgbClr val="000000"/>
                </a:solidFill>
                <a:latin typeface="Times New Roman"/>
                <a:ea typeface="Times New Roman"/>
                <a:cs typeface="Simplified Arabic"/>
              </a:rPr>
              <a:t>2- </a:t>
            </a:r>
            <a:r>
              <a:rPr lang="ar-SA" b="1" dirty="0" err="1" smtClean="0">
                <a:solidFill>
                  <a:srgbClr val="000000"/>
                </a:solidFill>
                <a:latin typeface="Times New Roman"/>
                <a:ea typeface="Times New Roman"/>
                <a:cs typeface="Simplified Arabic"/>
              </a:rPr>
              <a:t>الزغول</a:t>
            </a:r>
            <a:r>
              <a:rPr lang="ar-SA" b="1" dirty="0" smtClean="0">
                <a:solidFill>
                  <a:srgbClr val="000000"/>
                </a:solidFill>
                <a:latin typeface="Times New Roman"/>
                <a:ea typeface="Times New Roman"/>
                <a:cs typeface="Simplified Arabic"/>
              </a:rPr>
              <a:t> </a:t>
            </a:r>
            <a:r>
              <a:rPr lang="ar-SA" b="1" dirty="0">
                <a:solidFill>
                  <a:srgbClr val="000000"/>
                </a:solidFill>
                <a:latin typeface="Times New Roman"/>
                <a:ea typeface="Times New Roman"/>
                <a:cs typeface="Simplified Arabic"/>
              </a:rPr>
              <a:t>،عماد عبد الرحيم ، نظريات التعلم , دار الشرق للنشر والتوزيع ، </a:t>
            </a:r>
            <a:r>
              <a:rPr lang="ar-SA" b="1" dirty="0" smtClean="0">
                <a:solidFill>
                  <a:srgbClr val="000000"/>
                </a:solidFill>
                <a:latin typeface="Times New Roman"/>
                <a:ea typeface="Times New Roman"/>
                <a:cs typeface="Simplified Arabic"/>
              </a:rPr>
              <a:t>2010م.</a:t>
            </a:r>
            <a:endParaRPr lang="ar-IQ" b="1" dirty="0">
              <a:solidFill>
                <a:srgbClr val="000000"/>
              </a:solidFill>
              <a:latin typeface="Times New Roman"/>
              <a:ea typeface="Times New Roman"/>
              <a:cs typeface="Simplified Arabic"/>
            </a:endParaRPr>
          </a:p>
          <a:p>
            <a:pPr marL="457200" hangingPunct="0">
              <a:spcBef>
                <a:spcPts val="1200"/>
              </a:spcBef>
            </a:pPr>
            <a:r>
              <a:rPr lang="ar-IQ" b="1" dirty="0" smtClean="0">
                <a:solidFill>
                  <a:srgbClr val="000000"/>
                </a:solidFill>
                <a:latin typeface="Times New Roman"/>
                <a:ea typeface="Times New Roman"/>
                <a:cs typeface="Simplified Arabic"/>
              </a:rPr>
              <a:t>3- مقال </a:t>
            </a:r>
            <a:endParaRPr lang="ar-IQ" b="1" dirty="0">
              <a:solidFill>
                <a:srgbClr val="000000"/>
              </a:solidFill>
              <a:latin typeface="Times New Roman"/>
              <a:ea typeface="Times New Roman"/>
              <a:cs typeface="Simplified Arabic"/>
            </a:endParaRPr>
          </a:p>
          <a:p>
            <a:pPr marL="342900" lvl="0" indent="-342900" hangingPunct="0">
              <a:spcBef>
                <a:spcPts val="1200"/>
              </a:spcBef>
              <a:buFont typeface="+mj-lt"/>
              <a:buAutoNum type="arabicPeriod"/>
            </a:pPr>
            <a:r>
              <a:rPr lang="en-US" b="1" dirty="0" smtClean="0">
                <a:solidFill>
                  <a:srgbClr val="000000"/>
                </a:solidFill>
                <a:latin typeface="Times New Roman"/>
                <a:ea typeface="Times New Roman"/>
                <a:cs typeface="Simplified Arabic"/>
              </a:rPr>
              <a:t> </a:t>
            </a:r>
            <a:r>
              <a:rPr lang="en-US" b="1" dirty="0">
                <a:solidFill>
                  <a:srgbClr val="000000"/>
                </a:solidFill>
                <a:latin typeface="Times New Roman"/>
                <a:ea typeface="Times New Roman"/>
                <a:cs typeface="Simplified Arabic"/>
                <a:hlinkClick r:id="rId2"/>
              </a:rPr>
              <a:t>https://</a:t>
            </a:r>
            <a:r>
              <a:rPr lang="en-US" b="1" dirty="0" smtClean="0">
                <a:solidFill>
                  <a:srgbClr val="000000"/>
                </a:solidFill>
                <a:latin typeface="Times New Roman"/>
                <a:ea typeface="Times New Roman"/>
                <a:cs typeface="Simplified Arabic"/>
                <a:hlinkClick r:id="rId2"/>
              </a:rPr>
              <a:t>www.almrsal.com/post/838104</a:t>
            </a:r>
            <a:r>
              <a:rPr lang="ar-IQ" b="1" dirty="0" smtClean="0">
                <a:solidFill>
                  <a:srgbClr val="000000"/>
                </a:solidFill>
                <a:latin typeface="Times New Roman"/>
                <a:ea typeface="Times New Roman"/>
                <a:cs typeface="Simplified Arabic"/>
              </a:rPr>
              <a:t>       </a:t>
            </a:r>
            <a:r>
              <a:rPr lang="ar-IQ" sz="1600" b="1" dirty="0" smtClean="0">
                <a:solidFill>
                  <a:srgbClr val="000000"/>
                </a:solidFill>
                <a:effectLst/>
                <a:latin typeface="Times New Roman"/>
                <a:ea typeface="Times New Roman"/>
                <a:cs typeface="Simplified Arabic"/>
              </a:rPr>
              <a:t> </a:t>
            </a:r>
            <a:endParaRPr lang="en-US" sz="1600" dirty="0">
              <a:effectLst/>
              <a:latin typeface="Times New Roman"/>
              <a:ea typeface="Times New Roman"/>
            </a:endParaRPr>
          </a:p>
        </p:txBody>
      </p:sp>
    </p:spTree>
    <p:extLst>
      <p:ext uri="{BB962C8B-B14F-4D97-AF65-F5344CB8AC3E}">
        <p14:creationId xmlns:p14="http://schemas.microsoft.com/office/powerpoint/2010/main" val="3873817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14966" y="332656"/>
            <a:ext cx="8712968" cy="6157070"/>
          </a:xfrm>
          <a:prstGeom prst="rect">
            <a:avLst/>
          </a:prstGeom>
        </p:spPr>
        <p:txBody>
          <a:bodyPr wrap="square">
            <a:spAutoFit/>
          </a:bodyPr>
          <a:lstStyle/>
          <a:p>
            <a:pPr marL="74930" algn="just">
              <a:lnSpc>
                <a:spcPct val="115000"/>
              </a:lnSpc>
              <a:spcAft>
                <a:spcPts val="300"/>
              </a:spcAft>
              <a:tabLst>
                <a:tab pos="-15240" algn="l"/>
                <a:tab pos="2345055" algn="l"/>
              </a:tabLst>
            </a:pPr>
            <a:r>
              <a:rPr lang="ar-SA" b="1" dirty="0">
                <a:latin typeface="Simplified Arabic"/>
                <a:ea typeface="Times New Roman"/>
                <a:cs typeface="AL-Mohanad"/>
              </a:rPr>
              <a:t> </a:t>
            </a:r>
            <a:endParaRPr lang="en-US" sz="1200" dirty="0">
              <a:ea typeface="Calibri"/>
              <a:cs typeface="Arial"/>
            </a:endParaRPr>
          </a:p>
          <a:p>
            <a:pPr marL="74930" algn="just">
              <a:lnSpc>
                <a:spcPct val="115000"/>
              </a:lnSpc>
              <a:spcAft>
                <a:spcPts val="300"/>
              </a:spcAft>
              <a:tabLst>
                <a:tab pos="-15240" algn="l"/>
                <a:tab pos="2345055" algn="l"/>
              </a:tabLst>
            </a:pPr>
            <a:r>
              <a:rPr lang="ar-SA" sz="3600" b="1" u="sng" dirty="0">
                <a:solidFill>
                  <a:srgbClr val="C00000"/>
                </a:solidFill>
                <a:latin typeface="Simplified Arabic"/>
                <a:ea typeface="Times New Roman"/>
                <a:cs typeface="AL-Mohanad"/>
              </a:rPr>
              <a:t>تفسير التعلم </a:t>
            </a:r>
            <a:endParaRPr lang="en-US" sz="3600" dirty="0">
              <a:ea typeface="Calibri"/>
              <a:cs typeface="Arial"/>
            </a:endParaRPr>
          </a:p>
          <a:p>
            <a:pPr marL="74930" algn="just">
              <a:lnSpc>
                <a:spcPct val="115000"/>
              </a:lnSpc>
              <a:spcAft>
                <a:spcPts val="300"/>
              </a:spcAft>
              <a:tabLst>
                <a:tab pos="-15240" algn="l"/>
                <a:tab pos="2345055" algn="l"/>
              </a:tabLst>
            </a:pPr>
            <a:r>
              <a:rPr lang="ar-SA" sz="2800" b="1" dirty="0">
                <a:latin typeface="Simplified Arabic"/>
                <a:ea typeface="Times New Roman"/>
                <a:cs typeface="AL-Mohanad"/>
              </a:rPr>
              <a:t>إذا اقترن مثير باستجابة فإنه غالباً ما يصبح مطرد الارتباط بهذهِ الاستجابة والمقصود بالارتباط هنا أن الاستثارة أصبحت باعثاً </a:t>
            </a:r>
            <a:r>
              <a:rPr lang="ar-SA" sz="2800" b="1" dirty="0" smtClean="0">
                <a:latin typeface="Simplified Arabic"/>
                <a:ea typeface="Times New Roman"/>
                <a:cs typeface="AL-Mohanad"/>
              </a:rPr>
              <a:t>للاستجابة</a:t>
            </a:r>
            <a:endParaRPr lang="ar-IQ" sz="2800" b="1" dirty="0" smtClean="0">
              <a:latin typeface="Simplified Arabic"/>
              <a:ea typeface="Times New Roman"/>
              <a:cs typeface="AL-Mohanad"/>
            </a:endParaRPr>
          </a:p>
          <a:p>
            <a:pPr marL="532130" indent="-457200" algn="just">
              <a:lnSpc>
                <a:spcPct val="115000"/>
              </a:lnSpc>
              <a:spcAft>
                <a:spcPts val="300"/>
              </a:spcAft>
              <a:buFontTx/>
              <a:buChar char="-"/>
              <a:tabLst>
                <a:tab pos="-15240" algn="l"/>
                <a:tab pos="2345055" algn="l"/>
              </a:tabLst>
            </a:pPr>
            <a:r>
              <a:rPr lang="ar-SA" sz="2800" b="1" dirty="0" smtClean="0">
                <a:latin typeface="Simplified Arabic"/>
                <a:ea typeface="Times New Roman"/>
                <a:cs typeface="AL-Mohanad"/>
              </a:rPr>
              <a:t>يعتمد </a:t>
            </a:r>
            <a:r>
              <a:rPr lang="ar-SA" sz="2800" b="1" dirty="0" err="1">
                <a:latin typeface="Simplified Arabic"/>
                <a:ea typeface="Times New Roman"/>
                <a:cs typeface="AL-Mohanad"/>
              </a:rPr>
              <a:t>جثري</a:t>
            </a:r>
            <a:r>
              <a:rPr lang="ar-SA" sz="2800" b="1" dirty="0">
                <a:latin typeface="Simplified Arabic"/>
                <a:ea typeface="Times New Roman"/>
                <a:cs typeface="AL-Mohanad"/>
              </a:rPr>
              <a:t> في تفسيره للتعلم على مبدأ رئيسي على مبدأ الاقتران وينص على ”عندما تصاحب مجموعة من المثيرات حركة، فان هذه المثيرات عند تكرارها سوف تميل الى ان تعقبها هذه الحركة </a:t>
            </a:r>
            <a:r>
              <a:rPr lang="ar-SA" sz="2800" b="1" dirty="0" smtClean="0">
                <a:latin typeface="Simplified Arabic"/>
                <a:ea typeface="Times New Roman"/>
                <a:cs typeface="AL-Mohanad"/>
              </a:rPr>
              <a:t>”</a:t>
            </a:r>
            <a:endParaRPr lang="ar-IQ" sz="2800" dirty="0" smtClean="0">
              <a:ea typeface="Times New Roman"/>
              <a:cs typeface="Arial"/>
            </a:endParaRPr>
          </a:p>
          <a:p>
            <a:pPr marL="532130" indent="-457200" algn="just">
              <a:lnSpc>
                <a:spcPct val="115000"/>
              </a:lnSpc>
              <a:spcAft>
                <a:spcPts val="300"/>
              </a:spcAft>
              <a:buFontTx/>
              <a:buChar char="-"/>
              <a:tabLst>
                <a:tab pos="-15240" algn="l"/>
                <a:tab pos="2345055" algn="l"/>
              </a:tabLst>
            </a:pPr>
            <a:r>
              <a:rPr lang="ar-SA" sz="2800" b="1" dirty="0" smtClean="0">
                <a:latin typeface="Simplified Arabic"/>
                <a:ea typeface="Times New Roman"/>
                <a:cs typeface="AL-Mohanad"/>
              </a:rPr>
              <a:t>ويفسر </a:t>
            </a:r>
            <a:r>
              <a:rPr lang="ar-SA" sz="2800" b="1" dirty="0" err="1">
                <a:latin typeface="Simplified Arabic"/>
                <a:ea typeface="Times New Roman"/>
                <a:cs typeface="AL-Mohanad"/>
              </a:rPr>
              <a:t>جثرى</a:t>
            </a:r>
            <a:r>
              <a:rPr lang="ar-SA" sz="2800" b="1" dirty="0">
                <a:latin typeface="Simplified Arabic"/>
                <a:ea typeface="Times New Roman"/>
                <a:cs typeface="AL-Mohanad"/>
              </a:rPr>
              <a:t> هذا المبدأ على النحو التالي ”اذا كنت تعمل شيئا </a:t>
            </a:r>
            <a:r>
              <a:rPr lang="ar-SA" sz="2800" b="1" dirty="0" err="1">
                <a:latin typeface="Simplified Arabic"/>
                <a:ea typeface="Times New Roman"/>
                <a:cs typeface="AL-Mohanad"/>
              </a:rPr>
              <a:t>فى</a:t>
            </a:r>
            <a:r>
              <a:rPr lang="ar-SA" sz="2800" b="1" dirty="0">
                <a:latin typeface="Simplified Arabic"/>
                <a:ea typeface="Times New Roman"/>
                <a:cs typeface="AL-Mohanad"/>
              </a:rPr>
              <a:t> موقف معين ،فأنت تميل الى عمل نفس هذا </a:t>
            </a:r>
            <a:r>
              <a:rPr lang="ar-SA" sz="2800" b="1" dirty="0" err="1">
                <a:latin typeface="Simplified Arabic"/>
                <a:ea typeface="Times New Roman"/>
                <a:cs typeface="AL-Mohanad"/>
              </a:rPr>
              <a:t>الشىء</a:t>
            </a:r>
            <a:r>
              <a:rPr lang="ar-SA" sz="2800" b="1" dirty="0">
                <a:latin typeface="Simplified Arabic"/>
                <a:ea typeface="Times New Roman"/>
                <a:cs typeface="AL-Mohanad"/>
              </a:rPr>
              <a:t> اذا وجدت مرة أخرى في نفس الموقف </a:t>
            </a:r>
            <a:r>
              <a:rPr lang="ar-SA" sz="2800" b="1" dirty="0" err="1">
                <a:latin typeface="Simplified Arabic"/>
                <a:ea typeface="Times New Roman"/>
                <a:cs typeface="AL-Mohanad"/>
              </a:rPr>
              <a:t>السابق“أي</a:t>
            </a:r>
            <a:r>
              <a:rPr lang="ar-SA" sz="2800" b="1" dirty="0">
                <a:latin typeface="Simplified Arabic"/>
                <a:ea typeface="Times New Roman"/>
                <a:cs typeface="AL-Mohanad"/>
              </a:rPr>
              <a:t> أنه من المحتمل أن تستدعي هذه الاستجابة بواسطة هذا المثير مرة أخرى إذا اقترنت به ولو مرة واحدة, أي أنه ارتباط المثير باستجابة معينة مرة واحدة يكفي لتعلهما . </a:t>
            </a:r>
            <a:endParaRPr lang="en-US" sz="2800" dirty="0">
              <a:ea typeface="Calibri"/>
              <a:cs typeface="Arial"/>
            </a:endParaRPr>
          </a:p>
        </p:txBody>
      </p:sp>
    </p:spTree>
    <p:extLst>
      <p:ext uri="{BB962C8B-B14F-4D97-AF65-F5344CB8AC3E}">
        <p14:creationId xmlns:p14="http://schemas.microsoft.com/office/powerpoint/2010/main" val="1736984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63174"/>
            <a:ext cx="8496944" cy="6295570"/>
          </a:xfrm>
          <a:prstGeom prst="rect">
            <a:avLst/>
          </a:prstGeom>
        </p:spPr>
        <p:txBody>
          <a:bodyPr wrap="square">
            <a:spAutoFit/>
          </a:bodyPr>
          <a:lstStyle/>
          <a:p>
            <a:pPr>
              <a:lnSpc>
                <a:spcPct val="115000"/>
              </a:lnSpc>
              <a:spcAft>
                <a:spcPts val="300"/>
              </a:spcAft>
              <a:tabLst>
                <a:tab pos="-105410" algn="l"/>
                <a:tab pos="2345055" algn="l"/>
              </a:tabLst>
            </a:pPr>
            <a:r>
              <a:rPr lang="ar-SA" sz="3200" b="1" u="sng" dirty="0">
                <a:solidFill>
                  <a:srgbClr val="FF0000"/>
                </a:solidFill>
                <a:latin typeface="Simplified Arabic"/>
                <a:ea typeface="Times New Roman"/>
                <a:cs typeface="AL-Mohanad"/>
              </a:rPr>
              <a:t>والصعوبة الأساسية في مبدأ الاقتران عند </a:t>
            </a:r>
            <a:r>
              <a:rPr lang="ar-SA" sz="3200" b="1" u="sng" dirty="0" err="1">
                <a:solidFill>
                  <a:srgbClr val="FF0000"/>
                </a:solidFill>
                <a:latin typeface="Simplified Arabic"/>
                <a:ea typeface="Times New Roman"/>
                <a:cs typeface="AL-Mohanad"/>
              </a:rPr>
              <a:t>جثري</a:t>
            </a:r>
            <a:r>
              <a:rPr lang="ar-SA" sz="3200" b="1" u="sng" dirty="0">
                <a:solidFill>
                  <a:srgbClr val="FF0000"/>
                </a:solidFill>
                <a:latin typeface="Simplified Arabic"/>
                <a:ea typeface="Times New Roman"/>
                <a:cs typeface="AL-Mohanad"/>
              </a:rPr>
              <a:t> : أن الإنسان يبذل في العادة عدداً كبيراً من الاستجابات في الموقف الواحد. </a:t>
            </a:r>
            <a:endParaRPr lang="ar-IQ" sz="3200" b="1" dirty="0" smtClean="0">
              <a:solidFill>
                <a:srgbClr val="FF0000"/>
              </a:solidFill>
              <a:ea typeface="Times New Roman"/>
              <a:cs typeface="Arial"/>
            </a:endParaRPr>
          </a:p>
          <a:p>
            <a:pPr marL="285750" indent="-285750">
              <a:lnSpc>
                <a:spcPct val="115000"/>
              </a:lnSpc>
              <a:spcAft>
                <a:spcPts val="300"/>
              </a:spcAft>
              <a:buFontTx/>
              <a:buChar char="-"/>
              <a:tabLst>
                <a:tab pos="-105410" algn="l"/>
                <a:tab pos="2345055" algn="l"/>
              </a:tabLst>
            </a:pPr>
            <a:r>
              <a:rPr lang="ar-SA" sz="2800" b="1" dirty="0" smtClean="0">
                <a:latin typeface="Simplified Arabic"/>
                <a:ea typeface="Times New Roman"/>
                <a:cs typeface="AL-Mohanad"/>
              </a:rPr>
              <a:t>ويتخلص </a:t>
            </a:r>
            <a:r>
              <a:rPr lang="ar-SA" sz="2800" b="1" dirty="0" err="1">
                <a:latin typeface="Simplified Arabic"/>
                <a:ea typeface="Times New Roman"/>
                <a:cs typeface="AL-Mohanad"/>
              </a:rPr>
              <a:t>جثري</a:t>
            </a:r>
            <a:r>
              <a:rPr lang="ar-SA" sz="2800" b="1" dirty="0">
                <a:latin typeface="Simplified Arabic"/>
                <a:ea typeface="Times New Roman"/>
                <a:cs typeface="AL-Mohanad"/>
              </a:rPr>
              <a:t> من هذه الصعوبة بقوله: أن الاستجابة التي ستتكرر هي الاستجابة الأخيرة, وفي أغلب الأحوال تكون الاستجابة الأخيرة هي التي تنهي الموقف. </a:t>
            </a:r>
            <a:endParaRPr lang="ar-IQ" sz="2800" dirty="0" smtClean="0">
              <a:ea typeface="Times New Roman"/>
              <a:cs typeface="Arial"/>
            </a:endParaRPr>
          </a:p>
          <a:p>
            <a:pPr marL="285750" indent="-285750">
              <a:lnSpc>
                <a:spcPct val="115000"/>
              </a:lnSpc>
              <a:spcAft>
                <a:spcPts val="300"/>
              </a:spcAft>
              <a:buFontTx/>
              <a:buChar char="-"/>
              <a:tabLst>
                <a:tab pos="-105410" algn="l"/>
                <a:tab pos="2345055" algn="l"/>
              </a:tabLst>
            </a:pPr>
            <a:r>
              <a:rPr lang="ar-SA" sz="2800" b="1" dirty="0" smtClean="0">
                <a:latin typeface="Simplified Arabic"/>
                <a:ea typeface="Times New Roman"/>
                <a:cs typeface="AL-Mohanad"/>
              </a:rPr>
              <a:t>التلميذ </a:t>
            </a:r>
            <a:r>
              <a:rPr lang="ar-SA" sz="2800" b="1" dirty="0">
                <a:latin typeface="Simplified Arabic"/>
                <a:ea typeface="Times New Roman"/>
                <a:cs typeface="AL-Mohanad"/>
              </a:rPr>
              <a:t>مثلاً الذي يحاول عدداً من الطرق لحل مسألة رياضية، لن تظهر كل الطرق التي استخدمها في أول الأمر لحل المسألة إذا تكرر الموقف وتعرض لحل مسألة أخرى من نفس النوع، وإنما تظهر فقط الطريقة التي أنهت الموقف الأول وتوصل التلميذ عن طريقها إلى حل </a:t>
            </a:r>
            <a:r>
              <a:rPr lang="ar-SA" sz="2800" b="1" dirty="0" smtClean="0">
                <a:latin typeface="Simplified Arabic"/>
                <a:ea typeface="Times New Roman"/>
                <a:cs typeface="AL-Mohanad"/>
              </a:rPr>
              <a:t>المسألة.</a:t>
            </a:r>
            <a:endParaRPr lang="ar-IQ" sz="2800" b="1" dirty="0" smtClean="0">
              <a:latin typeface="Simplified Arabic"/>
              <a:ea typeface="Times New Roman"/>
              <a:cs typeface="AL-Mohanad"/>
            </a:endParaRPr>
          </a:p>
          <a:p>
            <a:pPr marL="285750" indent="-285750">
              <a:lnSpc>
                <a:spcPct val="115000"/>
              </a:lnSpc>
              <a:spcAft>
                <a:spcPts val="300"/>
              </a:spcAft>
              <a:buFontTx/>
              <a:buChar char="-"/>
              <a:tabLst>
                <a:tab pos="-105410" algn="l"/>
                <a:tab pos="2345055" algn="l"/>
              </a:tabLst>
            </a:pPr>
            <a:r>
              <a:rPr lang="ar-SA" sz="2800" b="1" dirty="0" smtClean="0">
                <a:latin typeface="Simplified Arabic"/>
                <a:ea typeface="Times New Roman"/>
                <a:cs typeface="AL-Mohanad"/>
              </a:rPr>
              <a:t>إذا </a:t>
            </a:r>
            <a:r>
              <a:rPr lang="ar-SA" sz="2800" b="1" dirty="0">
                <a:latin typeface="Simplified Arabic"/>
                <a:ea typeface="Times New Roman"/>
                <a:cs typeface="AL-Mohanad"/>
              </a:rPr>
              <a:t>اقترن مثير باستجابة فإنه غالبا ما يصبح مطرد الارتباط بهذهِ الاستجابة والمقصود بالارتباط هنا أن الاستثارة أصبحت باعثا للاستجابة .</a:t>
            </a:r>
            <a:endParaRPr lang="en-US" sz="2800" dirty="0">
              <a:ea typeface="Calibri"/>
              <a:cs typeface="Arial"/>
            </a:endParaRPr>
          </a:p>
        </p:txBody>
      </p:sp>
    </p:spTree>
    <p:extLst>
      <p:ext uri="{BB962C8B-B14F-4D97-AF65-F5344CB8AC3E}">
        <p14:creationId xmlns:p14="http://schemas.microsoft.com/office/powerpoint/2010/main" val="2141329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8267" y="188640"/>
            <a:ext cx="8784976" cy="6372514"/>
          </a:xfrm>
          <a:prstGeom prst="rect">
            <a:avLst/>
          </a:prstGeom>
        </p:spPr>
        <p:txBody>
          <a:bodyPr wrap="square">
            <a:spAutoFit/>
          </a:bodyPr>
          <a:lstStyle/>
          <a:p>
            <a:pPr marL="228600">
              <a:lnSpc>
                <a:spcPct val="115000"/>
              </a:lnSpc>
              <a:spcAft>
                <a:spcPts val="300"/>
              </a:spcAft>
              <a:tabLst>
                <a:tab pos="-105410" algn="l"/>
                <a:tab pos="2345055" algn="l"/>
              </a:tabLst>
            </a:pPr>
            <a:r>
              <a:rPr lang="ar-SA" sz="3200" b="1" u="sng" dirty="0">
                <a:solidFill>
                  <a:srgbClr val="CC0099"/>
                </a:solidFill>
                <a:latin typeface="Simplified Arabic"/>
                <a:ea typeface="Times New Roman"/>
                <a:cs typeface="AL-Mohanad"/>
              </a:rPr>
              <a:t>المفاهيم الأساسية </a:t>
            </a:r>
            <a:r>
              <a:rPr lang="en-US" sz="3200" b="1" u="sng" dirty="0">
                <a:solidFill>
                  <a:srgbClr val="CC0099"/>
                </a:solidFill>
                <a:latin typeface="Simplified Arabic"/>
                <a:ea typeface="Times New Roman"/>
                <a:cs typeface="AL-Mohanad"/>
              </a:rPr>
              <a:t>Basic </a:t>
            </a:r>
            <a:r>
              <a:rPr lang="en-US" sz="3200" b="1" u="sng" dirty="0" err="1">
                <a:solidFill>
                  <a:srgbClr val="CC0099"/>
                </a:solidFill>
                <a:latin typeface="Simplified Arabic"/>
                <a:ea typeface="Times New Roman"/>
                <a:cs typeface="AL-Mohanad"/>
              </a:rPr>
              <a:t>concepters</a:t>
            </a:r>
            <a:endParaRPr lang="en-US" sz="3200" dirty="0">
              <a:ea typeface="Calibri"/>
              <a:cs typeface="Arial"/>
            </a:endParaRPr>
          </a:p>
          <a:p>
            <a:pPr>
              <a:lnSpc>
                <a:spcPct val="115000"/>
              </a:lnSpc>
              <a:spcAft>
                <a:spcPts val="300"/>
              </a:spcAft>
              <a:tabLst>
                <a:tab pos="-105410" algn="l"/>
                <a:tab pos="2345055" algn="l"/>
              </a:tabLst>
            </a:pPr>
            <a:r>
              <a:rPr lang="ar-SA" sz="2400" b="1" dirty="0">
                <a:latin typeface="Simplified Arabic"/>
                <a:ea typeface="Times New Roman"/>
                <a:cs typeface="AL-Mohanad"/>
              </a:rPr>
              <a:t>أدخل </a:t>
            </a:r>
            <a:r>
              <a:rPr lang="ar-SA" sz="2400" b="1" dirty="0" err="1">
                <a:latin typeface="Simplified Arabic"/>
                <a:ea typeface="Times New Roman"/>
                <a:cs typeface="AL-Mohanad"/>
              </a:rPr>
              <a:t>جثري</a:t>
            </a:r>
            <a:r>
              <a:rPr lang="ar-SA" sz="2400" b="1" dirty="0">
                <a:latin typeface="Simplified Arabic"/>
                <a:ea typeface="Times New Roman"/>
                <a:cs typeface="AL-Mohanad"/>
              </a:rPr>
              <a:t> القليل من العبارات أو المصطلحات الجديدة في نظريته إلى جانب المصطلحات المستعملة من قبل الكثير من المنظرين في ذلك الوقت.</a:t>
            </a:r>
            <a:endParaRPr lang="en-US" sz="2400" dirty="0">
              <a:ea typeface="Calibri"/>
              <a:cs typeface="Arial"/>
            </a:endParaRPr>
          </a:p>
          <a:p>
            <a:pPr marL="342900" lvl="0" indent="-342900">
              <a:lnSpc>
                <a:spcPct val="115000"/>
              </a:lnSpc>
              <a:spcAft>
                <a:spcPts val="300"/>
              </a:spcAft>
              <a:buFont typeface="Wingdings"/>
              <a:buChar char=""/>
              <a:tabLst>
                <a:tab pos="-105410" algn="l"/>
                <a:tab pos="74930" algn="l"/>
                <a:tab pos="2345055" algn="l"/>
              </a:tabLst>
            </a:pPr>
            <a:r>
              <a:rPr lang="ar-SA" sz="2400" b="1" dirty="0">
                <a:solidFill>
                  <a:srgbClr val="FF0000"/>
                </a:solidFill>
                <a:latin typeface="Simplified Arabic"/>
                <a:ea typeface="Times New Roman"/>
                <a:cs typeface="AL-Mohanad"/>
              </a:rPr>
              <a:t>النضج : </a:t>
            </a:r>
            <a:r>
              <a:rPr lang="en-US" sz="2400" b="1" dirty="0">
                <a:solidFill>
                  <a:srgbClr val="FF0000"/>
                </a:solidFill>
                <a:latin typeface="Simplified Arabic"/>
                <a:ea typeface="Times New Roman"/>
                <a:cs typeface="AL-Mohanad"/>
              </a:rPr>
              <a:t>Maturity</a:t>
            </a:r>
            <a:endParaRPr lang="en-US" sz="2400" dirty="0">
              <a:solidFill>
                <a:srgbClr val="FF0000"/>
              </a:solidFill>
              <a:ea typeface="Calibri"/>
              <a:cs typeface="Arial"/>
            </a:endParaRPr>
          </a:p>
          <a:p>
            <a:pPr>
              <a:lnSpc>
                <a:spcPct val="115000"/>
              </a:lnSpc>
              <a:spcAft>
                <a:spcPts val="300"/>
              </a:spcAft>
              <a:tabLst>
                <a:tab pos="-105410" algn="l"/>
                <a:tab pos="2345055" algn="l"/>
              </a:tabLst>
            </a:pPr>
            <a:r>
              <a:rPr lang="ar-SA" sz="2400" b="1" dirty="0">
                <a:latin typeface="Simplified Arabic"/>
                <a:ea typeface="Times New Roman"/>
                <a:cs typeface="AL-Mohanad"/>
              </a:rPr>
              <a:t>في الوقت الذي قلل فيه علماء التعلم أمثال هل </a:t>
            </a:r>
            <a:r>
              <a:rPr lang="ar-SA" sz="2400" b="1" dirty="0" err="1">
                <a:latin typeface="Simplified Arabic"/>
                <a:ea typeface="Times New Roman"/>
                <a:cs typeface="AL-Mohanad"/>
              </a:rPr>
              <a:t>وسكنر</a:t>
            </a:r>
            <a:r>
              <a:rPr lang="ar-SA" sz="2400" b="1" dirty="0">
                <a:latin typeface="Simplified Arabic"/>
                <a:ea typeface="Times New Roman"/>
                <a:cs typeface="AL-Mohanad"/>
              </a:rPr>
              <a:t> </a:t>
            </a:r>
            <a:r>
              <a:rPr lang="ar-SA" sz="2400" b="1" dirty="0" err="1">
                <a:latin typeface="Simplified Arabic"/>
                <a:ea typeface="Times New Roman"/>
                <a:cs typeface="AL-Mohanad"/>
              </a:rPr>
              <a:t>وثورنديك</a:t>
            </a:r>
            <a:r>
              <a:rPr lang="ar-SA" sz="2400" b="1" dirty="0">
                <a:latin typeface="Simplified Arabic"/>
                <a:ea typeface="Times New Roman"/>
                <a:cs typeface="AL-Mohanad"/>
              </a:rPr>
              <a:t> من شأن عوامل التكـوين والنضج في عمليات التعلم ، نجد أن </a:t>
            </a:r>
            <a:r>
              <a:rPr lang="ar-SA" sz="2400" b="1" dirty="0" err="1">
                <a:latin typeface="Simplified Arabic"/>
                <a:ea typeface="Times New Roman"/>
                <a:cs typeface="AL-Mohanad"/>
              </a:rPr>
              <a:t>جثري</a:t>
            </a:r>
            <a:r>
              <a:rPr lang="ar-SA" sz="2400" b="1" dirty="0">
                <a:latin typeface="Simplified Arabic"/>
                <a:ea typeface="Times New Roman"/>
                <a:cs typeface="AL-Mohanad"/>
              </a:rPr>
              <a:t> أولى هذا العامل أهمية بالغة ، إذ يرى أن النضج الحسي والعصبي والعضلي ضروري لتعلم العديد من الأنماط السلوكية , وتحديداً فهو يرى أن نضج الجهاز العصبي هو المحدد الرئيسي لتعلم الكثير من الاستجابات .</a:t>
            </a:r>
            <a:endParaRPr lang="en-US" sz="2400" dirty="0">
              <a:ea typeface="Calibri"/>
              <a:cs typeface="Arial"/>
            </a:endParaRPr>
          </a:p>
          <a:p>
            <a:pPr>
              <a:lnSpc>
                <a:spcPct val="115000"/>
              </a:lnSpc>
              <a:spcAft>
                <a:spcPts val="300"/>
              </a:spcAft>
              <a:tabLst>
                <a:tab pos="-105410" algn="l"/>
                <a:tab pos="2345055" algn="l"/>
              </a:tabLst>
            </a:pPr>
            <a:r>
              <a:rPr lang="ar-SA" sz="2400" b="1" u="sng" dirty="0">
                <a:solidFill>
                  <a:srgbClr val="CC0099"/>
                </a:solidFill>
                <a:latin typeface="Simplified Arabic"/>
                <a:ea typeface="Times New Roman"/>
                <a:cs typeface="AL-Mohanad"/>
              </a:rPr>
              <a:t>- </a:t>
            </a:r>
            <a:r>
              <a:rPr lang="ar-SA" sz="2400" b="1" u="sng" dirty="0">
                <a:solidFill>
                  <a:srgbClr val="FF0000"/>
                </a:solidFill>
                <a:latin typeface="Simplified Arabic"/>
                <a:ea typeface="Times New Roman"/>
                <a:cs typeface="AL-Mohanad"/>
              </a:rPr>
              <a:t>الارتباط </a:t>
            </a:r>
            <a:r>
              <a:rPr lang="en-US" sz="2400" b="1" u="sng" dirty="0">
                <a:solidFill>
                  <a:srgbClr val="FF0000"/>
                </a:solidFill>
                <a:latin typeface="Simplified Arabic"/>
                <a:ea typeface="Times New Roman"/>
                <a:cs typeface="AL-Mohanad"/>
              </a:rPr>
              <a:t>Association</a:t>
            </a:r>
            <a:r>
              <a:rPr lang="ar-SA" sz="2400" b="1" u="sng" dirty="0">
                <a:solidFill>
                  <a:srgbClr val="FF0000"/>
                </a:solidFill>
                <a:latin typeface="Simplified Arabic"/>
                <a:ea typeface="Times New Roman"/>
                <a:cs typeface="AL-Mohanad"/>
              </a:rPr>
              <a:t>  :</a:t>
            </a:r>
            <a:endParaRPr lang="en-US" sz="2400" dirty="0">
              <a:solidFill>
                <a:srgbClr val="FF0000"/>
              </a:solidFill>
              <a:ea typeface="Calibri"/>
              <a:cs typeface="Arial"/>
            </a:endParaRPr>
          </a:p>
          <a:p>
            <a:pPr>
              <a:lnSpc>
                <a:spcPct val="115000"/>
              </a:lnSpc>
              <a:spcAft>
                <a:spcPts val="300"/>
              </a:spcAft>
              <a:tabLst>
                <a:tab pos="-105410" algn="l"/>
                <a:tab pos="2345055" algn="l"/>
              </a:tabLst>
            </a:pPr>
            <a:r>
              <a:rPr lang="ar-SA" sz="2400" b="1" dirty="0">
                <a:latin typeface="Simplified Arabic"/>
                <a:ea typeface="Times New Roman"/>
                <a:cs typeface="AL-Mohanad"/>
              </a:rPr>
              <a:t>إن الأساس في نظرية </a:t>
            </a:r>
            <a:r>
              <a:rPr lang="ar-SA" sz="2400" b="1" dirty="0" err="1">
                <a:latin typeface="Simplified Arabic"/>
                <a:ea typeface="Times New Roman"/>
                <a:cs typeface="AL-Mohanad"/>
              </a:rPr>
              <a:t>جثري</a:t>
            </a:r>
            <a:r>
              <a:rPr lang="ar-SA" sz="2400" b="1" dirty="0">
                <a:latin typeface="Simplified Arabic"/>
                <a:ea typeface="Times New Roman"/>
                <a:cs typeface="AL-Mohanad"/>
              </a:rPr>
              <a:t> للتعلم (</a:t>
            </a:r>
            <a:r>
              <a:rPr lang="ar-SA" sz="2400" b="1" dirty="0" err="1">
                <a:latin typeface="Simplified Arabic"/>
                <a:ea typeface="Times New Roman"/>
                <a:cs typeface="AL-Mohanad"/>
              </a:rPr>
              <a:t>الإشراط</a:t>
            </a:r>
            <a:r>
              <a:rPr lang="ar-SA" sz="2400" b="1" dirty="0">
                <a:latin typeface="Simplified Arabic"/>
                <a:ea typeface="Times New Roman"/>
                <a:cs typeface="AL-Mohanad"/>
              </a:rPr>
              <a:t>) هو تشكيل علاقة ارتباط </a:t>
            </a:r>
            <a:r>
              <a:rPr lang="ar-SA" sz="2400" b="1" dirty="0" err="1">
                <a:latin typeface="Simplified Arabic"/>
                <a:ea typeface="Times New Roman"/>
                <a:cs typeface="AL-Mohanad"/>
              </a:rPr>
              <a:t>مابين</a:t>
            </a:r>
            <a:r>
              <a:rPr lang="ar-SA" sz="2400" b="1" dirty="0">
                <a:latin typeface="Simplified Arabic"/>
                <a:ea typeface="Times New Roman"/>
                <a:cs typeface="AL-Mohanad"/>
              </a:rPr>
              <a:t> المثير والاستجابة ويفهم الارتباط على أنه ميل حدوث استجابة ما لمثير ما عندما تكون الاستجابة قد حدثت من قبل في حضور ذلك المثير (وبذلك فإن الاستجابة تصبح مرتبطة بذلك المثير.)</a:t>
            </a:r>
            <a:endParaRPr lang="en-US" sz="2400" dirty="0">
              <a:ea typeface="Calibri"/>
              <a:cs typeface="Arial"/>
            </a:endParaRPr>
          </a:p>
        </p:txBody>
      </p:sp>
    </p:spTree>
    <p:extLst>
      <p:ext uri="{BB962C8B-B14F-4D97-AF65-F5344CB8AC3E}">
        <p14:creationId xmlns:p14="http://schemas.microsoft.com/office/powerpoint/2010/main" val="5603477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769</TotalTime>
  <Words>6723</Words>
  <Application>Microsoft Office PowerPoint</Application>
  <PresentationFormat>عرض على الشاشة (3:4)‏</PresentationFormat>
  <Paragraphs>248</Paragraphs>
  <Slides>60</Slides>
  <Notes>2</Notes>
  <HiddenSlides>0</HiddenSlides>
  <MMClips>0</MMClips>
  <ScaleCrop>false</ScaleCrop>
  <HeadingPairs>
    <vt:vector size="4" baseType="variant">
      <vt:variant>
        <vt:lpstr>نسق</vt:lpstr>
      </vt:variant>
      <vt:variant>
        <vt:i4>1</vt:i4>
      </vt:variant>
      <vt:variant>
        <vt:lpstr>عناوين الشرائح</vt:lpstr>
      </vt:variant>
      <vt:variant>
        <vt:i4>60</vt:i4>
      </vt:variant>
    </vt:vector>
  </HeadingPairs>
  <TitlesOfParts>
    <vt:vector size="61" baseType="lpstr">
      <vt:lpstr>تدفق</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DR.Ahmed Saker 2O11</cp:lastModifiedBy>
  <cp:revision>53</cp:revision>
  <dcterms:created xsi:type="dcterms:W3CDTF">2021-10-05T13:05:16Z</dcterms:created>
  <dcterms:modified xsi:type="dcterms:W3CDTF">2021-10-11T14:19:44Z</dcterms:modified>
</cp:coreProperties>
</file>