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8" r:id="rId3"/>
    <p:sldId id="264" r:id="rId4"/>
    <p:sldId id="259" r:id="rId5"/>
    <p:sldId id="260" r:id="rId6"/>
    <p:sldId id="261" r:id="rId7"/>
    <p:sldId id="262" r:id="rId8"/>
    <p:sldId id="265" r:id="rId9"/>
    <p:sldId id="266" r:id="rId10"/>
    <p:sldId id="267" r:id="rId11"/>
    <p:sldId id="268" r:id="rId12"/>
    <p:sldId id="269" r:id="rId13"/>
    <p:sldId id="270" r:id="rId14"/>
    <p:sldId id="271" r:id="rId15"/>
    <p:sldId id="272" r:id="rId16"/>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60" d="100"/>
          <a:sy n="60" d="100"/>
        </p:scale>
        <p:origin x="-1656" y="-27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26/02/1443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26/02/1443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26/02/1443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26/02/1443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26/02/1443</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26/02/1443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26/02/1443</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26/02/1443</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26/02/1443</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26/02/1443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26/02/1443</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26/02/1443</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55576" y="404664"/>
            <a:ext cx="7772400" cy="3384376"/>
          </a:xfrm>
        </p:spPr>
        <p:style>
          <a:lnRef idx="1">
            <a:schemeClr val="accent5"/>
          </a:lnRef>
          <a:fillRef idx="2">
            <a:schemeClr val="accent5"/>
          </a:fillRef>
          <a:effectRef idx="1">
            <a:schemeClr val="accent5"/>
          </a:effectRef>
          <a:fontRef idx="minor">
            <a:schemeClr val="dk1"/>
          </a:fontRef>
        </p:style>
        <p:txBody>
          <a:bodyPr>
            <a:normAutofit fontScale="90000"/>
          </a:bodyPr>
          <a:lstStyle/>
          <a:p>
            <a:r>
              <a:rPr lang="ar-IQ" dirty="0" smtClean="0">
                <a:ea typeface="Calibri"/>
                <a:cs typeface="Arial"/>
              </a:rPr>
              <a:t/>
            </a:r>
            <a:br>
              <a:rPr lang="ar-IQ" dirty="0" smtClean="0">
                <a:ea typeface="Calibri"/>
                <a:cs typeface="Arial"/>
              </a:rPr>
            </a:br>
            <a:r>
              <a:rPr lang="ar-IQ" b="1" dirty="0" smtClean="0">
                <a:ea typeface="Calibri"/>
                <a:cs typeface="Arial"/>
              </a:rPr>
              <a:t>المحاضرة الثانية </a:t>
            </a:r>
            <a:br>
              <a:rPr lang="ar-IQ" b="1" dirty="0" smtClean="0">
                <a:ea typeface="Calibri"/>
                <a:cs typeface="Arial"/>
              </a:rPr>
            </a:br>
            <a:r>
              <a:rPr lang="ar-IQ" b="1" dirty="0" smtClean="0">
                <a:ea typeface="Calibri"/>
                <a:cs typeface="Arial"/>
              </a:rPr>
              <a:t>(مفهوم </a:t>
            </a:r>
            <a:r>
              <a:rPr lang="ar-IQ" b="1" dirty="0">
                <a:ea typeface="Calibri"/>
                <a:cs typeface="Arial"/>
              </a:rPr>
              <a:t>التعليم والتعلم  ، مقارنة بين التعليم والتعلم ، الفرق بين النضج والتعلم ، شروط التعلم ، تجارب لتعلم نتائج التعلم ) </a:t>
            </a:r>
            <a:r>
              <a:rPr lang="ar-IQ" dirty="0" smtClean="0">
                <a:ea typeface="Calibri"/>
                <a:cs typeface="Arial"/>
              </a:rPr>
              <a:t/>
            </a:r>
            <a:br>
              <a:rPr lang="ar-IQ" dirty="0" smtClean="0">
                <a:ea typeface="Calibri"/>
                <a:cs typeface="Arial"/>
              </a:rPr>
            </a:br>
            <a:r>
              <a:rPr lang="ar-IQ" dirty="0">
                <a:ea typeface="Calibri"/>
                <a:cs typeface="Arial"/>
              </a:rPr>
              <a:t/>
            </a:r>
            <a:br>
              <a:rPr lang="ar-IQ" dirty="0">
                <a:ea typeface="Calibri"/>
                <a:cs typeface="Arial"/>
              </a:rPr>
            </a:br>
            <a:endParaRPr lang="en-US" dirty="0"/>
          </a:p>
        </p:txBody>
      </p:sp>
      <p:sp>
        <p:nvSpPr>
          <p:cNvPr id="3" name="عنوان فرعي 2"/>
          <p:cNvSpPr>
            <a:spLocks noGrp="1"/>
          </p:cNvSpPr>
          <p:nvPr>
            <p:ph type="subTitle" idx="1"/>
          </p:nvPr>
        </p:nvSpPr>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endParaRPr lang="ar-IQ" dirty="0" smtClean="0"/>
          </a:p>
          <a:p>
            <a:r>
              <a:rPr lang="ar-IQ" b="1" dirty="0" smtClean="0">
                <a:solidFill>
                  <a:srgbClr val="FF0000"/>
                </a:solidFill>
              </a:rPr>
              <a:t>طلبة ط .ت. التربية الفنية ماجستير للعام الدراسي 2021-2022</a:t>
            </a:r>
          </a:p>
          <a:p>
            <a:r>
              <a:rPr lang="ar-IQ" b="1" dirty="0" smtClean="0">
                <a:solidFill>
                  <a:srgbClr val="FF0000"/>
                </a:solidFill>
              </a:rPr>
              <a:t>اعداد </a:t>
            </a:r>
          </a:p>
          <a:p>
            <a:r>
              <a:rPr lang="ar-IQ" b="1" dirty="0" smtClean="0">
                <a:solidFill>
                  <a:srgbClr val="FF0000"/>
                </a:solidFill>
              </a:rPr>
              <a:t>الدكتور عطية الدليمي </a:t>
            </a:r>
            <a:endParaRPr lang="en-US" b="1" dirty="0">
              <a:solidFill>
                <a:srgbClr val="FF0000"/>
              </a:solidFill>
            </a:endParaRPr>
          </a:p>
        </p:txBody>
      </p:sp>
    </p:spTree>
    <p:extLst>
      <p:ext uri="{BB962C8B-B14F-4D97-AF65-F5344CB8AC3E}">
        <p14:creationId xmlns:p14="http://schemas.microsoft.com/office/powerpoint/2010/main" val="24208207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49213"/>
            <a:ext cx="8892480"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803228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196752"/>
            <a:ext cx="7920880" cy="51125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743759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156176" y="260648"/>
            <a:ext cx="1872208" cy="50405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ar-IQ" sz="2800" b="1" dirty="0" smtClean="0">
                <a:solidFill>
                  <a:srgbClr val="FF0000"/>
                </a:solidFill>
              </a:rPr>
              <a:t>شروط التعلم :</a:t>
            </a:r>
            <a:endParaRPr lang="en-US" sz="2800" b="1" dirty="0">
              <a:solidFill>
                <a:srgbClr val="FF0000"/>
              </a:solidFill>
            </a:endParaRPr>
          </a:p>
        </p:txBody>
      </p:sp>
      <p:sp>
        <p:nvSpPr>
          <p:cNvPr id="5" name="مستطيل 4"/>
          <p:cNvSpPr/>
          <p:nvPr/>
        </p:nvSpPr>
        <p:spPr>
          <a:xfrm>
            <a:off x="2348930" y="908720"/>
            <a:ext cx="6480720" cy="50405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IQ" b="1" dirty="0" smtClean="0"/>
              <a:t>لا يمكن ان يتحقق التعلم بشكل سليم حتى يتحقق شروط اساسية اهمها: </a:t>
            </a:r>
            <a:endParaRPr lang="en-US" b="1" dirty="0"/>
          </a:p>
        </p:txBody>
      </p:sp>
      <p:sp>
        <p:nvSpPr>
          <p:cNvPr id="4" name="شكل بيضاوي 3"/>
          <p:cNvSpPr/>
          <p:nvPr/>
        </p:nvSpPr>
        <p:spPr>
          <a:xfrm>
            <a:off x="7380312" y="1563291"/>
            <a:ext cx="1080120" cy="698376"/>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IQ" b="1" dirty="0" smtClean="0">
                <a:solidFill>
                  <a:srgbClr val="FF0000"/>
                </a:solidFill>
              </a:rPr>
              <a:t>1- النضج</a:t>
            </a:r>
            <a:endParaRPr lang="en-US" b="1" dirty="0">
              <a:solidFill>
                <a:srgbClr val="FF0000"/>
              </a:solidFill>
            </a:endParaRPr>
          </a:p>
        </p:txBody>
      </p:sp>
      <p:sp>
        <p:nvSpPr>
          <p:cNvPr id="9" name="شكل بيضاوي 8"/>
          <p:cNvSpPr/>
          <p:nvPr/>
        </p:nvSpPr>
        <p:spPr>
          <a:xfrm>
            <a:off x="1548458" y="1526357"/>
            <a:ext cx="1224136" cy="698376"/>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IQ" b="1" dirty="0" smtClean="0">
                <a:solidFill>
                  <a:srgbClr val="FF0000"/>
                </a:solidFill>
              </a:rPr>
              <a:t>3- الممارسة </a:t>
            </a:r>
            <a:endParaRPr lang="en-US" b="1" dirty="0">
              <a:solidFill>
                <a:srgbClr val="FF0000"/>
              </a:solidFill>
            </a:endParaRPr>
          </a:p>
        </p:txBody>
      </p:sp>
      <p:sp>
        <p:nvSpPr>
          <p:cNvPr id="11" name="شكل بيضاوي 10"/>
          <p:cNvSpPr/>
          <p:nvPr/>
        </p:nvSpPr>
        <p:spPr>
          <a:xfrm>
            <a:off x="4466245" y="1627709"/>
            <a:ext cx="1130424" cy="601216"/>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IQ" b="1" dirty="0" smtClean="0">
                <a:solidFill>
                  <a:srgbClr val="FF0000"/>
                </a:solidFill>
              </a:rPr>
              <a:t>2-</a:t>
            </a:r>
            <a:r>
              <a:rPr lang="ar-IQ" b="1" dirty="0" smtClean="0"/>
              <a:t> </a:t>
            </a:r>
            <a:r>
              <a:rPr lang="ar-IQ" b="1" dirty="0" smtClean="0">
                <a:solidFill>
                  <a:srgbClr val="FF0000"/>
                </a:solidFill>
              </a:rPr>
              <a:t>الدافعية </a:t>
            </a:r>
            <a:endParaRPr lang="en-US" b="1" dirty="0">
              <a:solidFill>
                <a:srgbClr val="FF0000"/>
              </a:solidFill>
            </a:endParaRPr>
          </a:p>
        </p:txBody>
      </p:sp>
      <p:sp>
        <p:nvSpPr>
          <p:cNvPr id="6" name="مستطيل 5"/>
          <p:cNvSpPr/>
          <p:nvPr/>
        </p:nvSpPr>
        <p:spPr>
          <a:xfrm>
            <a:off x="6588224" y="2564904"/>
            <a:ext cx="2088232" cy="4248472"/>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r>
              <a:rPr lang="ar-IQ" b="1" dirty="0" smtClean="0"/>
              <a:t>1- يتوقف التعلم على نمو الفرد ولا يستطيع الفرد التعلم الا اذا توفر له نمو كامل .</a:t>
            </a:r>
          </a:p>
          <a:p>
            <a:r>
              <a:rPr lang="ar-IQ" b="1" dirty="0" smtClean="0"/>
              <a:t>2- النضج شرطا اساسيا من شروط التعلم فلا يمكن ان يتعلم الفرد شيئا وهو لم يصل الى النضج الضروري لتعلمه .</a:t>
            </a:r>
          </a:p>
          <a:p>
            <a:r>
              <a:rPr lang="ar-IQ" b="1" dirty="0" smtClean="0"/>
              <a:t>مثال ( لا يستطيع الطفل الكلام ما لم تنضج الاحبال الصوتية ، كذلك لا يستطيع المشي قبل ان ينضج الجهاز </a:t>
            </a:r>
            <a:r>
              <a:rPr lang="ar-IQ" b="1" dirty="0" err="1" smtClean="0"/>
              <a:t>العظلي</a:t>
            </a:r>
            <a:r>
              <a:rPr lang="ar-IQ" b="1" dirty="0" smtClean="0"/>
              <a:t> والجهاز العصبي .</a:t>
            </a:r>
            <a:endParaRPr lang="en-US" b="1" dirty="0"/>
          </a:p>
        </p:txBody>
      </p:sp>
      <p:sp>
        <p:nvSpPr>
          <p:cNvPr id="7" name="مستطيل 6"/>
          <p:cNvSpPr/>
          <p:nvPr/>
        </p:nvSpPr>
        <p:spPr>
          <a:xfrm>
            <a:off x="3851920" y="2471192"/>
            <a:ext cx="2304256" cy="347808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ar-IQ" b="1" dirty="0" smtClean="0"/>
              <a:t>الدافع : حالة داخلية اي انها سبب داخلي عند المتعلم لتعلمة باستمرار الانتباه وبذل الجهد .</a:t>
            </a:r>
          </a:p>
          <a:p>
            <a:r>
              <a:rPr lang="ar-IQ" b="1" dirty="0" smtClean="0"/>
              <a:t>والنشاط نمو المواقف التعليمية بما يحققه هدف التعلم .</a:t>
            </a:r>
            <a:r>
              <a:rPr lang="ar-IQ" b="1" dirty="0"/>
              <a:t> إعطاء الحوافز المادية مثل الدرجات أو قطعة حلوى أو قلماً أو </a:t>
            </a:r>
            <a:r>
              <a:rPr lang="ar-IQ" b="1" dirty="0" smtClean="0"/>
              <a:t>بالونه </a:t>
            </a:r>
            <a:r>
              <a:rPr lang="ar-IQ" b="1" dirty="0"/>
              <a:t>أو وساماً من القماش، والمعنوية مثل المدح أو الثناء أو الوضع على لوحة الشرف </a:t>
            </a:r>
            <a:r>
              <a:rPr lang="ar-IQ" dirty="0" smtClean="0"/>
              <a:t>.</a:t>
            </a:r>
            <a:endParaRPr lang="en-US" b="1" dirty="0"/>
          </a:p>
        </p:txBody>
      </p:sp>
      <p:sp>
        <p:nvSpPr>
          <p:cNvPr id="8" name="مستطيل 7"/>
          <p:cNvSpPr/>
          <p:nvPr/>
        </p:nvSpPr>
        <p:spPr>
          <a:xfrm>
            <a:off x="539552" y="2564904"/>
            <a:ext cx="2808312" cy="2376264"/>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IQ" b="1" dirty="0" smtClean="0"/>
              <a:t>التدريب مهم والاتقان للمهارة بعد تعلمها والممارسة هي جزء مهم من التعلم فبدون التدريب على مهارة معينة تنمو اي وسيلة اخرى .</a:t>
            </a:r>
            <a:endParaRPr lang="en-US" b="1" dirty="0"/>
          </a:p>
        </p:txBody>
      </p:sp>
    </p:spTree>
    <p:extLst>
      <p:ext uri="{BB962C8B-B14F-4D97-AF65-F5344CB8AC3E}">
        <p14:creationId xmlns:p14="http://schemas.microsoft.com/office/powerpoint/2010/main" val="10761607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2"/>
          <p:cNvSpPr>
            <a:spLocks noGrp="1"/>
          </p:cNvSpPr>
          <p:nvPr>
            <p:ph type="title"/>
          </p:nvPr>
        </p:nvSpPr>
        <p:spPr>
          <a:xfrm>
            <a:off x="251520" y="188640"/>
            <a:ext cx="8784976" cy="6408712"/>
          </a:xfrm>
        </p:spPr>
        <p:style>
          <a:lnRef idx="1">
            <a:schemeClr val="accent6"/>
          </a:lnRef>
          <a:fillRef idx="2">
            <a:schemeClr val="accent6"/>
          </a:fillRef>
          <a:effectRef idx="1">
            <a:schemeClr val="accent6"/>
          </a:effectRef>
          <a:fontRef idx="minor">
            <a:schemeClr val="dk1"/>
          </a:fontRef>
        </p:style>
        <p:txBody>
          <a:bodyPr>
            <a:normAutofit fontScale="90000"/>
          </a:bodyPr>
          <a:lstStyle/>
          <a:p>
            <a:pPr algn="r"/>
            <a:r>
              <a:rPr lang="ar-IQ" b="1" dirty="0" smtClean="0">
                <a:solidFill>
                  <a:srgbClr val="FF0000"/>
                </a:solidFill>
              </a:rPr>
              <a:t>تجارب </a:t>
            </a:r>
            <a:r>
              <a:rPr lang="ar-IQ" b="1" dirty="0" smtClean="0">
                <a:solidFill>
                  <a:srgbClr val="FF0000"/>
                </a:solidFill>
              </a:rPr>
              <a:t>التعلم :</a:t>
            </a:r>
            <a:r>
              <a:rPr lang="ar-IQ" b="1" dirty="0" smtClean="0"/>
              <a:t/>
            </a:r>
            <a:br>
              <a:rPr lang="ar-IQ" b="1" dirty="0" smtClean="0"/>
            </a:br>
            <a:r>
              <a:rPr lang="ar-IQ" b="1" dirty="0" smtClean="0"/>
              <a:t>ان اول ما يوضع باعتبار بتجارب التعلم هو نوع الدافع الذي سيعمل الكائن الحي ، انسانا ام حيوانا تحت تأثيره في الموقف التعليمي فالكائن الحي يجب ان يعطى سببا يعمل من اجله ، فالدافع الذي يعمل الحيوان تحت تأثيره فب هذه الحالة هو دافع الجوع وانواع الدوافع التي تستخدم في تجارب الحيوانات اغلبها دوافع فسيولوجية كدافع الجوع والعطش او دافع الجنس او اتقاء الألم كاتقاء الصدمة الكهربائية مثلا</a:t>
            </a:r>
            <a:r>
              <a:rPr lang="ar-IQ" dirty="0" smtClean="0"/>
              <a:t>. </a:t>
            </a:r>
            <a:endParaRPr lang="en-US" dirty="0"/>
          </a:p>
        </p:txBody>
      </p:sp>
    </p:spTree>
    <p:extLst>
      <p:ext uri="{BB962C8B-B14F-4D97-AF65-F5344CB8AC3E}">
        <p14:creationId xmlns:p14="http://schemas.microsoft.com/office/powerpoint/2010/main" val="21932240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260648"/>
            <a:ext cx="8424936" cy="5760640"/>
          </a:xfrm>
        </p:spPr>
        <p:style>
          <a:lnRef idx="1">
            <a:schemeClr val="accent3"/>
          </a:lnRef>
          <a:fillRef idx="2">
            <a:schemeClr val="accent3"/>
          </a:fillRef>
          <a:effectRef idx="1">
            <a:schemeClr val="accent3"/>
          </a:effectRef>
          <a:fontRef idx="minor">
            <a:schemeClr val="dk1"/>
          </a:fontRef>
        </p:style>
        <p:txBody>
          <a:bodyPr>
            <a:noAutofit/>
          </a:bodyPr>
          <a:lstStyle/>
          <a:p>
            <a:pPr algn="r"/>
            <a:r>
              <a:rPr lang="ar-IQ" sz="3600" dirty="0" smtClean="0"/>
              <a:t>- </a:t>
            </a:r>
            <a:r>
              <a:rPr lang="ar-IQ" sz="3600" b="1" dirty="0" smtClean="0"/>
              <a:t>اما الانسان فيستخدم انواع اخرى من الدوافع هي الدوافع </a:t>
            </a:r>
            <a:r>
              <a:rPr lang="ar-IQ" sz="3600" b="1" dirty="0" smtClean="0"/>
              <a:t>الاجتماعية </a:t>
            </a:r>
            <a:r>
              <a:rPr lang="ar-IQ" sz="3600" b="1" dirty="0" smtClean="0"/>
              <a:t>كالحصول </a:t>
            </a:r>
            <a:r>
              <a:rPr lang="ar-IQ" sz="3600" b="1" dirty="0" smtClean="0"/>
              <a:t>على </a:t>
            </a:r>
            <a:r>
              <a:rPr lang="ar-IQ" sz="3600" b="1" dirty="0" smtClean="0"/>
              <a:t>جائزه او اعطاء درجات مدرسية حسب كيفية ادائه للعمل :</a:t>
            </a:r>
            <a:br>
              <a:rPr lang="ar-IQ" sz="3600" b="1" dirty="0" smtClean="0"/>
            </a:br>
            <a:r>
              <a:rPr lang="ar-IQ" sz="3600" b="1" dirty="0" smtClean="0"/>
              <a:t>وتقسم الابحاث الخاصة </a:t>
            </a:r>
            <a:r>
              <a:rPr lang="ar-IQ" sz="3600" b="1" dirty="0" smtClean="0"/>
              <a:t> قسمين </a:t>
            </a:r>
            <a:r>
              <a:rPr lang="ar-IQ" sz="3600" b="1" dirty="0" smtClean="0"/>
              <a:t>هما: </a:t>
            </a:r>
            <a:br>
              <a:rPr lang="ar-IQ" sz="3600" b="1" dirty="0" smtClean="0"/>
            </a:br>
            <a:r>
              <a:rPr lang="ar-IQ" sz="3600" b="1" dirty="0" smtClean="0"/>
              <a:t>1- الابحاث والتجارب التي تتجه لدراسة كيف يحدث التعلم ومن امثلتها التجارب التي تقوم عليها نظريات التعلم المختلفة بقصد الوصول الى </a:t>
            </a:r>
            <a:r>
              <a:rPr lang="ar-IQ" sz="3600" b="1" dirty="0" smtClean="0"/>
              <a:t>تفسير هذه العملية ، ويعتمد هذا النوع من الابحاث على الحيوان كموضوع لدراسته لان القصد هنا هو التفسير وتحديد العوامل الاساسية في عملية التعلم وربطها في اطار نظري . </a:t>
            </a:r>
            <a:endParaRPr lang="en-US" sz="3600" b="1" dirty="0"/>
          </a:p>
        </p:txBody>
      </p:sp>
    </p:spTree>
    <p:extLst>
      <p:ext uri="{BB962C8B-B14F-4D97-AF65-F5344CB8AC3E}">
        <p14:creationId xmlns:p14="http://schemas.microsoft.com/office/powerpoint/2010/main" val="2430195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9552" y="1916832"/>
            <a:ext cx="8229600" cy="3312368"/>
          </a:xfrm>
        </p:spPr>
        <p:style>
          <a:lnRef idx="1">
            <a:schemeClr val="accent1"/>
          </a:lnRef>
          <a:fillRef idx="2">
            <a:schemeClr val="accent1"/>
          </a:fillRef>
          <a:effectRef idx="1">
            <a:schemeClr val="accent1"/>
          </a:effectRef>
          <a:fontRef idx="minor">
            <a:schemeClr val="dk1"/>
          </a:fontRef>
        </p:style>
        <p:txBody>
          <a:bodyPr>
            <a:normAutofit fontScale="90000"/>
          </a:bodyPr>
          <a:lstStyle/>
          <a:p>
            <a:r>
              <a:rPr lang="ar-IQ" b="1" dirty="0" smtClean="0"/>
              <a:t>2- الابحاث والتجارب التي تتجه الى دراسة العوامل التي تؤثر في عملية التعليم او تساعد على تحسينها او دراسة الظروف الخاصة بانتقال اثر التعليم من موقف الى اخر .</a:t>
            </a:r>
            <a:endParaRPr lang="en-US" b="1" dirty="0"/>
          </a:p>
        </p:txBody>
      </p:sp>
    </p:spTree>
    <p:extLst>
      <p:ext uri="{BB962C8B-B14F-4D97-AF65-F5344CB8AC3E}">
        <p14:creationId xmlns:p14="http://schemas.microsoft.com/office/powerpoint/2010/main" val="33630845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166843"/>
            <a:ext cx="8712968" cy="5632311"/>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ar-IQ" sz="3600" b="1" dirty="0" smtClean="0">
                <a:solidFill>
                  <a:srgbClr val="FF0000"/>
                </a:solidFill>
                <a:latin typeface="DroidArabicKufi-Regular"/>
              </a:rPr>
              <a:t>مفهوم التعلم </a:t>
            </a:r>
            <a:r>
              <a:rPr lang="ar-IQ" sz="3600" b="1" dirty="0" smtClean="0">
                <a:solidFill>
                  <a:srgbClr val="333333"/>
                </a:solidFill>
                <a:latin typeface="DroidArabicKufi-Regular"/>
              </a:rPr>
              <a:t>: هو </a:t>
            </a:r>
            <a:r>
              <a:rPr lang="ar-IQ" sz="3600" b="1" dirty="0">
                <a:solidFill>
                  <a:srgbClr val="333333"/>
                </a:solidFill>
                <a:latin typeface="DroidArabicKufi-Regular"/>
              </a:rPr>
              <a:t>عبارة عن نشاطٍ الهدف منه الوصول إلى خبراتٍ ومهاراتٍ ومعارف جديدة، أو هو النشاط الذي يُمارسه المُتعلّم بنفسه بالاعتماد على بعض المواد التعليميّة المُصمّمة بشكلٍ معيّن تساعده على التعلّم، أما التعليم فهو عبارة عن عمليّة منظّمة يُمارسها المعلّم؛ بهدف نقل المَعلومات والمعارف </a:t>
            </a:r>
            <a:r>
              <a:rPr lang="ar-IQ" sz="3600" b="1" dirty="0" err="1" smtClean="0">
                <a:solidFill>
                  <a:srgbClr val="333333"/>
                </a:solidFill>
                <a:latin typeface="DroidArabicKufi-Regular"/>
              </a:rPr>
              <a:t>المهاريّة</a:t>
            </a:r>
            <a:r>
              <a:rPr lang="ar-IQ" sz="3600" b="1" dirty="0" smtClean="0">
                <a:solidFill>
                  <a:srgbClr val="333333"/>
                </a:solidFill>
                <a:latin typeface="DroidArabicKufi-Regular"/>
              </a:rPr>
              <a:t> </a:t>
            </a:r>
            <a:r>
              <a:rPr lang="ar-IQ" sz="3600" b="1" dirty="0">
                <a:solidFill>
                  <a:srgbClr val="333333"/>
                </a:solidFill>
                <a:latin typeface="DroidArabicKufi-Regular"/>
              </a:rPr>
              <a:t>إلى الطلاب، وتنمية اتّجاهاتهم نحوها، ويُعدّ التعلّم هو النّاتج الحقيقي لعمليّة التّعليم، وهناك ثلاثة أساليب للتعليم وهي كما يلي: غير رسمي، وتقائي، ونظامي.</a:t>
            </a:r>
            <a:r>
              <a:rPr lang="ar-IQ" b="1" dirty="0"/>
              <a:t/>
            </a:r>
            <a:br>
              <a:rPr lang="ar-IQ" b="1" dirty="0"/>
            </a:br>
            <a:r>
              <a:rPr lang="ar-IQ" dirty="0"/>
              <a:t/>
            </a:r>
            <a:br>
              <a:rPr lang="ar-IQ" dirty="0"/>
            </a:br>
            <a:endParaRPr lang="en-US" dirty="0"/>
          </a:p>
        </p:txBody>
      </p:sp>
    </p:spTree>
    <p:extLst>
      <p:ext uri="{BB962C8B-B14F-4D97-AF65-F5344CB8AC3E}">
        <p14:creationId xmlns:p14="http://schemas.microsoft.com/office/powerpoint/2010/main" val="16860279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260648"/>
            <a:ext cx="8748464" cy="5693866"/>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ar-IQ" sz="2800" b="1" dirty="0">
                <a:solidFill>
                  <a:srgbClr val="FF0000"/>
                </a:solidFill>
                <a:latin typeface="helvetica neue"/>
              </a:rPr>
              <a:t>مفهوم </a:t>
            </a:r>
            <a:r>
              <a:rPr lang="ar-IQ" sz="2800" b="1" dirty="0" smtClean="0">
                <a:solidFill>
                  <a:srgbClr val="FF0000"/>
                </a:solidFill>
                <a:latin typeface="helvetica neue"/>
              </a:rPr>
              <a:t>التعليم</a:t>
            </a:r>
            <a:r>
              <a:rPr lang="ar-IQ" sz="2800" b="1" dirty="0" smtClean="0">
                <a:solidFill>
                  <a:srgbClr val="333333"/>
                </a:solidFill>
                <a:latin typeface="helvetica neue"/>
              </a:rPr>
              <a:t>: </a:t>
            </a:r>
            <a:r>
              <a:rPr lang="ar-IQ" sz="2800" b="1" dirty="0">
                <a:solidFill>
                  <a:srgbClr val="333333"/>
                </a:solidFill>
                <a:latin typeface="helvetica neue"/>
              </a:rPr>
              <a:t>هو معرفة شيء لم يكن الشخص يعرفه من قبل، هو إزالة الجهل بالشيء لنضع محلة العلم به ومعرفته</a:t>
            </a:r>
            <a:r>
              <a:rPr lang="ar-IQ" sz="2800" b="1" dirty="0" smtClean="0">
                <a:solidFill>
                  <a:srgbClr val="333333"/>
                </a:solidFill>
                <a:latin typeface="helvetica neue"/>
              </a:rPr>
              <a:t>.</a:t>
            </a:r>
            <a:r>
              <a:rPr lang="ar-IQ" sz="2800" b="1" dirty="0">
                <a:solidFill>
                  <a:srgbClr val="333333"/>
                </a:solidFill>
                <a:latin typeface="helvetica neue"/>
              </a:rPr>
              <a:t> </a:t>
            </a:r>
            <a:endParaRPr lang="ar-IQ" sz="2800" b="1" dirty="0" smtClean="0">
              <a:solidFill>
                <a:srgbClr val="333333"/>
              </a:solidFill>
              <a:latin typeface="helvetica neue"/>
            </a:endParaRPr>
          </a:p>
          <a:p>
            <a:r>
              <a:rPr lang="ar-IQ" sz="2800" b="1" dirty="0" smtClean="0">
                <a:solidFill>
                  <a:srgbClr val="333333"/>
                </a:solidFill>
                <a:latin typeface="helvetica neue"/>
              </a:rPr>
              <a:t>او هو اجراء تكنولوجي يستخدم سيكولوجيا التعلم بالإضافة الى علوم اخرى لتحقق اهداف تربوية معينه ، فالتعليم اوسع من التعلم ،</a:t>
            </a:r>
          </a:p>
          <a:p>
            <a:r>
              <a:rPr lang="ar-IQ" sz="2800" b="1" dirty="0" smtClean="0">
                <a:solidFill>
                  <a:srgbClr val="333333"/>
                </a:solidFill>
                <a:latin typeface="helvetica neue"/>
              </a:rPr>
              <a:t> لان يشتمل على عملية التعلم بالإضافة الى العنصرين التاليين :</a:t>
            </a:r>
          </a:p>
          <a:p>
            <a:endParaRPr lang="ar-IQ" sz="2800" b="1" dirty="0" smtClean="0">
              <a:solidFill>
                <a:srgbClr val="333333"/>
              </a:solidFill>
              <a:latin typeface="helvetica neue"/>
            </a:endParaRPr>
          </a:p>
          <a:p>
            <a:r>
              <a:rPr lang="ar-IQ" sz="2800" b="1" dirty="0" smtClean="0">
                <a:solidFill>
                  <a:srgbClr val="333333"/>
                </a:solidFill>
                <a:latin typeface="helvetica neue"/>
              </a:rPr>
              <a:t>1- تحديد السلوك الذي يجب تعلمه وتحديد الشروط او الظروف التي يتم فيها هذا التعلم والتي تلاءم موضوع التعلم .</a:t>
            </a:r>
          </a:p>
          <a:p>
            <a:endParaRPr lang="ar-IQ" sz="2800" b="1" dirty="0" smtClean="0">
              <a:solidFill>
                <a:srgbClr val="333333"/>
              </a:solidFill>
              <a:latin typeface="helvetica neue"/>
            </a:endParaRPr>
          </a:p>
          <a:p>
            <a:r>
              <a:rPr lang="ar-IQ" sz="2800" b="1" dirty="0" smtClean="0">
                <a:solidFill>
                  <a:srgbClr val="333333"/>
                </a:solidFill>
                <a:latin typeface="helvetica neue"/>
              </a:rPr>
              <a:t>2- التحكم بالظروف التي تؤثر في سلوك المتعلم بحيث يصبح هذا السلوك تحت سيطرتها من اجل تحسينه كما وكيفا .</a:t>
            </a:r>
          </a:p>
          <a:p>
            <a:endParaRPr lang="ar-IQ" sz="2800" b="1" dirty="0" smtClean="0">
              <a:solidFill>
                <a:srgbClr val="333333"/>
              </a:solidFill>
              <a:latin typeface="helvetica neue"/>
            </a:endParaRPr>
          </a:p>
          <a:p>
            <a:r>
              <a:rPr lang="ar-IQ" sz="2800" b="1" dirty="0" smtClean="0">
                <a:solidFill>
                  <a:srgbClr val="333333"/>
                </a:solidFill>
                <a:latin typeface="helvetica neue"/>
              </a:rPr>
              <a:t>ويعد التعليم العملية اما التعلم فيعد الناتج لهذه العملية .</a:t>
            </a:r>
          </a:p>
        </p:txBody>
      </p:sp>
    </p:spTree>
    <p:extLst>
      <p:ext uri="{BB962C8B-B14F-4D97-AF65-F5344CB8AC3E}">
        <p14:creationId xmlns:p14="http://schemas.microsoft.com/office/powerpoint/2010/main" val="11142015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620688"/>
            <a:ext cx="8208912" cy="5632311"/>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ar-IQ" sz="3600" b="1" dirty="0">
                <a:solidFill>
                  <a:srgbClr val="FF0000"/>
                </a:solidFill>
                <a:latin typeface="DroidArabicKufi-Regular"/>
              </a:rPr>
              <a:t>أنواع التعلّم </a:t>
            </a:r>
            <a:r>
              <a:rPr lang="ar-IQ" sz="3600" b="1" dirty="0" smtClean="0">
                <a:solidFill>
                  <a:srgbClr val="FF0000"/>
                </a:solidFill>
                <a:latin typeface="DroidArabicKufi-Regular"/>
              </a:rPr>
              <a:t>والتعليم</a:t>
            </a:r>
            <a:r>
              <a:rPr lang="ar-IQ" sz="3600" b="1" dirty="0" smtClean="0">
                <a:solidFill>
                  <a:srgbClr val="333333"/>
                </a:solidFill>
                <a:latin typeface="DroidArabicKufi-Regular"/>
              </a:rPr>
              <a:t>:  </a:t>
            </a:r>
            <a:r>
              <a:rPr lang="ar-IQ" sz="3600" b="1" dirty="0">
                <a:solidFill>
                  <a:srgbClr val="333333"/>
                </a:solidFill>
                <a:latin typeface="DroidArabicKufi-Regular"/>
              </a:rPr>
              <a:t>لكلٍّ من التعلّم والتعليم أنواع متعددة يستطيع الإنسان الاختيار منها ما يناسبه، بالاعتماد على الطريقة التي يراها مناسبةً له من حيث الزمان والمكان، ونذكر من أنواع التعلّم</a:t>
            </a:r>
            <a:r>
              <a:rPr lang="ar-IQ" sz="3600" b="1" dirty="0" smtClean="0">
                <a:solidFill>
                  <a:srgbClr val="333333"/>
                </a:solidFill>
                <a:latin typeface="DroidArabicKufi-Regular"/>
              </a:rPr>
              <a:t>:</a:t>
            </a:r>
          </a:p>
          <a:p>
            <a:r>
              <a:rPr lang="ar-IQ" sz="3600" b="1" dirty="0" smtClean="0">
                <a:solidFill>
                  <a:srgbClr val="333333"/>
                </a:solidFill>
                <a:latin typeface="DroidArabicKufi-Regular"/>
              </a:rPr>
              <a:t>1-  </a:t>
            </a:r>
            <a:r>
              <a:rPr lang="ar-IQ" sz="3600" b="1" dirty="0">
                <a:solidFill>
                  <a:srgbClr val="333333"/>
                </a:solidFill>
                <a:latin typeface="DroidArabicKufi-Regular"/>
              </a:rPr>
              <a:t>التعلّم بالاكتشاف</a:t>
            </a:r>
            <a:r>
              <a:rPr lang="ar-IQ" sz="3600" b="1" dirty="0" smtClean="0">
                <a:solidFill>
                  <a:srgbClr val="333333"/>
                </a:solidFill>
                <a:latin typeface="DroidArabicKufi-Regular"/>
              </a:rPr>
              <a:t>.</a:t>
            </a:r>
          </a:p>
          <a:p>
            <a:r>
              <a:rPr lang="ar-IQ" sz="3600" b="1" dirty="0" smtClean="0">
                <a:solidFill>
                  <a:srgbClr val="333333"/>
                </a:solidFill>
                <a:latin typeface="DroidArabicKufi-Regular"/>
              </a:rPr>
              <a:t>2-  </a:t>
            </a:r>
            <a:r>
              <a:rPr lang="ar-IQ" sz="3600" b="1" dirty="0">
                <a:solidFill>
                  <a:srgbClr val="333333"/>
                </a:solidFill>
                <a:latin typeface="DroidArabicKufi-Regular"/>
              </a:rPr>
              <a:t>التعلّم الذاتي. </a:t>
            </a:r>
            <a:endParaRPr lang="ar-IQ" sz="3600" b="1" dirty="0" smtClean="0">
              <a:solidFill>
                <a:srgbClr val="333333"/>
              </a:solidFill>
              <a:latin typeface="DroidArabicKufi-Regular"/>
            </a:endParaRPr>
          </a:p>
          <a:p>
            <a:r>
              <a:rPr lang="ar-IQ" sz="3600" b="1" dirty="0" smtClean="0">
                <a:solidFill>
                  <a:srgbClr val="333333"/>
                </a:solidFill>
                <a:latin typeface="DroidArabicKufi-Regular"/>
              </a:rPr>
              <a:t>3- التعلّم </a:t>
            </a:r>
            <a:r>
              <a:rPr lang="ar-IQ" sz="3600" b="1" dirty="0">
                <a:solidFill>
                  <a:srgbClr val="333333"/>
                </a:solidFill>
                <a:latin typeface="DroidArabicKufi-Regular"/>
              </a:rPr>
              <a:t>التعاوني</a:t>
            </a:r>
            <a:r>
              <a:rPr lang="ar-IQ" sz="3600" b="1" dirty="0" smtClean="0">
                <a:solidFill>
                  <a:srgbClr val="333333"/>
                </a:solidFill>
                <a:latin typeface="DroidArabicKufi-Regular"/>
              </a:rPr>
              <a:t>.</a:t>
            </a:r>
          </a:p>
          <a:p>
            <a:r>
              <a:rPr lang="ar-IQ" sz="3600" b="1" dirty="0" smtClean="0">
                <a:solidFill>
                  <a:srgbClr val="333333"/>
                </a:solidFill>
                <a:latin typeface="DroidArabicKufi-Regular"/>
              </a:rPr>
              <a:t>4-  </a:t>
            </a:r>
            <a:r>
              <a:rPr lang="ar-IQ" sz="3600" b="1" dirty="0">
                <a:solidFill>
                  <a:srgbClr val="333333"/>
                </a:solidFill>
                <a:latin typeface="DroidArabicKufi-Regular"/>
              </a:rPr>
              <a:t>التعلّم التنافسي. </a:t>
            </a:r>
            <a:endParaRPr lang="ar-IQ" sz="3600" b="1" dirty="0" smtClean="0">
              <a:solidFill>
                <a:srgbClr val="333333"/>
              </a:solidFill>
              <a:latin typeface="DroidArabicKufi-Regular"/>
            </a:endParaRPr>
          </a:p>
          <a:p>
            <a:r>
              <a:rPr lang="ar-IQ" sz="3600" b="1" dirty="0" smtClean="0">
                <a:solidFill>
                  <a:srgbClr val="333333"/>
                </a:solidFill>
                <a:latin typeface="DroidArabicKufi-Regular"/>
              </a:rPr>
              <a:t>5- التعلّم </a:t>
            </a:r>
            <a:r>
              <a:rPr lang="ar-IQ" sz="3600" b="1" dirty="0">
                <a:solidFill>
                  <a:srgbClr val="333333"/>
                </a:solidFill>
                <a:latin typeface="DroidArabicKufi-Regular"/>
              </a:rPr>
              <a:t>الجماعي.</a:t>
            </a:r>
            <a:r>
              <a:rPr lang="ar-IQ" dirty="0"/>
              <a:t/>
            </a:r>
            <a:br>
              <a:rPr lang="ar-IQ" dirty="0"/>
            </a:br>
            <a:r>
              <a:rPr lang="ar-IQ" dirty="0"/>
              <a:t/>
            </a:r>
            <a:br>
              <a:rPr lang="ar-IQ" dirty="0"/>
            </a:br>
            <a:endParaRPr lang="en-US" dirty="0"/>
          </a:p>
        </p:txBody>
      </p:sp>
      <p:sp>
        <p:nvSpPr>
          <p:cNvPr id="3" name="مستطيل 2"/>
          <p:cNvSpPr/>
          <p:nvPr/>
        </p:nvSpPr>
        <p:spPr>
          <a:xfrm>
            <a:off x="309673" y="3068960"/>
            <a:ext cx="4392488" cy="3528391"/>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IQ" sz="3600" b="1" dirty="0">
                <a:solidFill>
                  <a:srgbClr val="333333"/>
                </a:solidFill>
                <a:latin typeface="DroidArabicKufi-Regular"/>
              </a:rPr>
              <a:t>أما أنواع التعليم فهي كما يلي: </a:t>
            </a:r>
            <a:endParaRPr lang="ar-IQ" sz="3600" b="1" dirty="0" smtClean="0">
              <a:solidFill>
                <a:srgbClr val="333333"/>
              </a:solidFill>
              <a:latin typeface="DroidArabicKufi-Regular"/>
            </a:endParaRPr>
          </a:p>
          <a:p>
            <a:pPr algn="ctr"/>
            <a:r>
              <a:rPr lang="ar-IQ" sz="3600" b="1" dirty="0" smtClean="0">
                <a:solidFill>
                  <a:srgbClr val="333333"/>
                </a:solidFill>
                <a:latin typeface="DroidArabicKufi-Regular"/>
              </a:rPr>
              <a:t>1- تعليم </a:t>
            </a:r>
            <a:r>
              <a:rPr lang="ar-IQ" sz="3600" b="1" dirty="0">
                <a:solidFill>
                  <a:srgbClr val="333333"/>
                </a:solidFill>
                <a:latin typeface="DroidArabicKufi-Regular"/>
              </a:rPr>
              <a:t>إلكتروني. </a:t>
            </a:r>
            <a:endParaRPr lang="ar-IQ" sz="3600" b="1" dirty="0" smtClean="0">
              <a:solidFill>
                <a:srgbClr val="333333"/>
              </a:solidFill>
              <a:latin typeface="DroidArabicKufi-Regular"/>
            </a:endParaRPr>
          </a:p>
          <a:p>
            <a:pPr algn="ctr"/>
            <a:r>
              <a:rPr lang="ar-IQ" sz="3600" b="1" dirty="0" smtClean="0">
                <a:solidFill>
                  <a:srgbClr val="333333"/>
                </a:solidFill>
                <a:latin typeface="DroidArabicKufi-Regular"/>
              </a:rPr>
              <a:t>2- تعليم </a:t>
            </a:r>
            <a:r>
              <a:rPr lang="ar-IQ" sz="3600" b="1" dirty="0">
                <a:solidFill>
                  <a:srgbClr val="333333"/>
                </a:solidFill>
                <a:latin typeface="DroidArabicKufi-Regular"/>
              </a:rPr>
              <a:t>عام. </a:t>
            </a:r>
            <a:endParaRPr lang="ar-IQ" sz="3600" b="1" dirty="0" smtClean="0">
              <a:solidFill>
                <a:srgbClr val="333333"/>
              </a:solidFill>
              <a:latin typeface="DroidArabicKufi-Regular"/>
            </a:endParaRPr>
          </a:p>
          <a:p>
            <a:pPr algn="ctr"/>
            <a:r>
              <a:rPr lang="ar-IQ" sz="3600" b="1" dirty="0" smtClean="0">
                <a:solidFill>
                  <a:srgbClr val="333333"/>
                </a:solidFill>
                <a:latin typeface="DroidArabicKufi-Regular"/>
              </a:rPr>
              <a:t>3- تعليم </a:t>
            </a:r>
            <a:r>
              <a:rPr lang="ar-IQ" sz="3600" b="1" dirty="0">
                <a:solidFill>
                  <a:srgbClr val="333333"/>
                </a:solidFill>
                <a:latin typeface="DroidArabicKufi-Regular"/>
              </a:rPr>
              <a:t>فني أو مهني</a:t>
            </a:r>
            <a:r>
              <a:rPr lang="ar-IQ" dirty="0"/>
              <a:t/>
            </a:r>
            <a:br>
              <a:rPr lang="ar-IQ" dirty="0"/>
            </a:br>
            <a:r>
              <a:rPr lang="ar-IQ" dirty="0"/>
              <a:t/>
            </a:r>
            <a:br>
              <a:rPr lang="ar-IQ" dirty="0"/>
            </a:br>
            <a:endParaRPr lang="ar-IQ" dirty="0" smtClean="0"/>
          </a:p>
          <a:p>
            <a:pPr algn="ctr"/>
            <a:endParaRPr lang="en-US" dirty="0"/>
          </a:p>
        </p:txBody>
      </p:sp>
    </p:spTree>
    <p:extLst>
      <p:ext uri="{BB962C8B-B14F-4D97-AF65-F5344CB8AC3E}">
        <p14:creationId xmlns:p14="http://schemas.microsoft.com/office/powerpoint/2010/main" val="13578843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889844"/>
            <a:ext cx="8280920" cy="5386090"/>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ar-IQ" sz="2800" b="1" dirty="0">
                <a:solidFill>
                  <a:srgbClr val="FF0000"/>
                </a:solidFill>
                <a:latin typeface="DroidArabicKufi-Regular"/>
              </a:rPr>
              <a:t>الفرق بين التعلّم والتعليم </a:t>
            </a:r>
            <a:r>
              <a:rPr lang="ar-IQ" sz="2800" b="1" dirty="0" smtClean="0">
                <a:solidFill>
                  <a:srgbClr val="FF0000"/>
                </a:solidFill>
                <a:latin typeface="DroidArabicKufi-Regular"/>
              </a:rPr>
              <a:t>:</a:t>
            </a:r>
          </a:p>
          <a:p>
            <a:r>
              <a:rPr lang="ar-IQ" sz="2800" b="1" dirty="0" smtClean="0">
                <a:solidFill>
                  <a:srgbClr val="333333"/>
                </a:solidFill>
                <a:latin typeface="DroidArabicKufi-Regular"/>
              </a:rPr>
              <a:t>بدايةً </a:t>
            </a:r>
            <a:r>
              <a:rPr lang="ar-IQ" sz="2800" b="1" dirty="0">
                <a:solidFill>
                  <a:srgbClr val="333333"/>
                </a:solidFill>
                <a:latin typeface="DroidArabicKufi-Regular"/>
              </a:rPr>
              <a:t>يركز التعلّم على التغيرات التي تحدث عند المُتعلّم من خلال مروره بخبرات تعليمية تساهم في تغيير مواقفه عن أمرٍ مُعيّن، ويرتكز أيضاً التعلّم على عدّة نواحٍ هي: </a:t>
            </a:r>
            <a:endParaRPr lang="ar-IQ" sz="2800" b="1" dirty="0" smtClean="0">
              <a:solidFill>
                <a:srgbClr val="333333"/>
              </a:solidFill>
              <a:latin typeface="DroidArabicKufi-Regular"/>
            </a:endParaRPr>
          </a:p>
          <a:p>
            <a:r>
              <a:rPr lang="ar-IQ" sz="2800" b="1" dirty="0" smtClean="0">
                <a:solidFill>
                  <a:srgbClr val="333333"/>
                </a:solidFill>
                <a:latin typeface="DroidArabicKufi-Regular"/>
              </a:rPr>
              <a:t>1-إحداث </a:t>
            </a:r>
            <a:r>
              <a:rPr lang="ar-IQ" sz="2800" b="1" dirty="0">
                <a:solidFill>
                  <a:srgbClr val="333333"/>
                </a:solidFill>
                <a:latin typeface="DroidArabicKufi-Regular"/>
              </a:rPr>
              <a:t>تغيّرات مرغوب فيها عن البنى المعرفية أو في المفاهيم التي يطورها المتعلم بعد أن يمر في مواقف تعليمية معينة. </a:t>
            </a:r>
            <a:endParaRPr lang="ar-IQ" sz="2800" b="1" dirty="0" smtClean="0">
              <a:solidFill>
                <a:srgbClr val="333333"/>
              </a:solidFill>
              <a:latin typeface="DroidArabicKufi-Regular"/>
            </a:endParaRPr>
          </a:p>
          <a:p>
            <a:r>
              <a:rPr lang="ar-IQ" sz="2800" b="1" dirty="0" smtClean="0">
                <a:solidFill>
                  <a:srgbClr val="333333"/>
                </a:solidFill>
                <a:latin typeface="DroidArabicKufi-Regular"/>
              </a:rPr>
              <a:t>2- التحسين </a:t>
            </a:r>
            <a:r>
              <a:rPr lang="ar-IQ" sz="2800" b="1" dirty="0">
                <a:solidFill>
                  <a:srgbClr val="333333"/>
                </a:solidFill>
                <a:latin typeface="DroidArabicKufi-Regular"/>
              </a:rPr>
              <a:t>في الأداء المعرفي، والوجدانية عن طريق إدخالات معينة. </a:t>
            </a:r>
            <a:endParaRPr lang="ar-IQ" sz="2800" b="1" dirty="0" smtClean="0">
              <a:solidFill>
                <a:srgbClr val="333333"/>
              </a:solidFill>
              <a:latin typeface="DroidArabicKufi-Regular"/>
            </a:endParaRPr>
          </a:p>
          <a:p>
            <a:r>
              <a:rPr lang="ar-IQ" sz="2800" b="1" dirty="0" smtClean="0">
                <a:solidFill>
                  <a:srgbClr val="333333"/>
                </a:solidFill>
                <a:latin typeface="DroidArabicKufi-Regular"/>
              </a:rPr>
              <a:t>3- تحدد </a:t>
            </a:r>
            <a:r>
              <a:rPr lang="ar-IQ" sz="2800" b="1" dirty="0">
                <a:solidFill>
                  <a:srgbClr val="333333"/>
                </a:solidFill>
                <a:latin typeface="DroidArabicKufi-Regular"/>
              </a:rPr>
              <a:t>أهداف التعلّم بشروط ومعايير الأداء. </a:t>
            </a:r>
            <a:endParaRPr lang="ar-IQ" sz="2800" b="1" dirty="0" smtClean="0">
              <a:solidFill>
                <a:srgbClr val="333333"/>
              </a:solidFill>
              <a:latin typeface="DroidArabicKufi-Regular"/>
            </a:endParaRPr>
          </a:p>
          <a:p>
            <a:r>
              <a:rPr lang="ar-IQ" sz="2800" b="1" dirty="0" smtClean="0">
                <a:solidFill>
                  <a:srgbClr val="333333"/>
                </a:solidFill>
                <a:latin typeface="DroidArabicKufi-Regular"/>
              </a:rPr>
              <a:t>4- وضع </a:t>
            </a:r>
            <a:r>
              <a:rPr lang="ar-IQ" sz="2800" b="1" dirty="0">
                <a:solidFill>
                  <a:srgbClr val="333333"/>
                </a:solidFill>
                <a:latin typeface="DroidArabicKufi-Regular"/>
              </a:rPr>
              <a:t>الشخص المتعلم، والأخذ بعين الاعتبار خصائصه الشخصيّة في بناء مواقف التعلم. </a:t>
            </a:r>
            <a:endParaRPr lang="ar-IQ" sz="2800" b="1" dirty="0" smtClean="0">
              <a:solidFill>
                <a:srgbClr val="333333"/>
              </a:solidFill>
              <a:latin typeface="DroidArabicKufi-Regular"/>
            </a:endParaRPr>
          </a:p>
          <a:p>
            <a:r>
              <a:rPr lang="ar-IQ" sz="2800" b="1" dirty="0" smtClean="0">
                <a:solidFill>
                  <a:srgbClr val="333333"/>
                </a:solidFill>
                <a:latin typeface="DroidArabicKufi-Regular"/>
              </a:rPr>
              <a:t>5- التغيرات </a:t>
            </a:r>
            <a:r>
              <a:rPr lang="ar-IQ" sz="2800" b="1" dirty="0">
                <a:solidFill>
                  <a:srgbClr val="333333"/>
                </a:solidFill>
                <a:latin typeface="DroidArabicKufi-Regular"/>
              </a:rPr>
              <a:t>غالباً ما تكون نسبيّة.</a:t>
            </a:r>
            <a:r>
              <a:rPr lang="ar-IQ" dirty="0"/>
              <a:t/>
            </a:r>
            <a:br>
              <a:rPr lang="ar-IQ" dirty="0"/>
            </a:br>
            <a:r>
              <a:rPr lang="ar-IQ" dirty="0"/>
              <a:t/>
            </a:r>
            <a:br>
              <a:rPr lang="ar-IQ" dirty="0"/>
            </a:br>
            <a:endParaRPr lang="en-US" dirty="0"/>
          </a:p>
        </p:txBody>
      </p:sp>
    </p:spTree>
    <p:extLst>
      <p:ext uri="{BB962C8B-B14F-4D97-AF65-F5344CB8AC3E}">
        <p14:creationId xmlns:p14="http://schemas.microsoft.com/office/powerpoint/2010/main" val="18167962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50703" y="548680"/>
            <a:ext cx="8352928" cy="6186309"/>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ar-IQ" sz="3600" b="1" dirty="0">
                <a:solidFill>
                  <a:srgbClr val="333333"/>
                </a:solidFill>
                <a:latin typeface="DroidArabicKufi-Regular"/>
              </a:rPr>
              <a:t>يرتكز التعليم على ما يقوم به المُعلم أو المدرس وما يمتلكه من خصائص، والهدف من التعليم مُساعدة المُتعلّم على تحسين أداء الطلاب الصفية، ولتحقيق ذلك يجب أن يَمتلك المُعلّم خصائص ومعارف ومهارات مُعيّنة ومحددة، ولذلك فإن عملية التعليم تهتم بما يلي</a:t>
            </a:r>
            <a:r>
              <a:rPr lang="ar-IQ" sz="3600" b="1" dirty="0" smtClean="0">
                <a:solidFill>
                  <a:srgbClr val="333333"/>
                </a:solidFill>
                <a:latin typeface="DroidArabicKufi-Regular"/>
              </a:rPr>
              <a:t>:</a:t>
            </a:r>
          </a:p>
          <a:p>
            <a:r>
              <a:rPr lang="ar-IQ" sz="3600" b="1" dirty="0" smtClean="0">
                <a:solidFill>
                  <a:srgbClr val="333333"/>
                </a:solidFill>
                <a:latin typeface="DroidArabicKufi-Regular"/>
              </a:rPr>
              <a:t>1-  </a:t>
            </a:r>
            <a:r>
              <a:rPr lang="ar-IQ" sz="3600" b="1" dirty="0">
                <a:solidFill>
                  <a:srgbClr val="333333"/>
                </a:solidFill>
                <a:latin typeface="DroidArabicKufi-Regular"/>
              </a:rPr>
              <a:t>نموذج التدريس الذي يستعمله المُعلم</a:t>
            </a:r>
            <a:r>
              <a:rPr lang="ar-IQ" sz="3600" b="1" dirty="0" smtClean="0">
                <a:solidFill>
                  <a:srgbClr val="333333"/>
                </a:solidFill>
                <a:latin typeface="DroidArabicKufi-Regular"/>
              </a:rPr>
              <a:t>.</a:t>
            </a:r>
          </a:p>
          <a:p>
            <a:r>
              <a:rPr lang="ar-IQ" sz="3600" b="1" dirty="0" smtClean="0">
                <a:solidFill>
                  <a:srgbClr val="333333"/>
                </a:solidFill>
                <a:latin typeface="DroidArabicKufi-Regular"/>
              </a:rPr>
              <a:t>2-  </a:t>
            </a:r>
            <a:r>
              <a:rPr lang="ar-IQ" sz="3600" b="1" dirty="0">
                <a:solidFill>
                  <a:srgbClr val="333333"/>
                </a:solidFill>
                <a:latin typeface="DroidArabicKufi-Regular"/>
              </a:rPr>
              <a:t>نظرية التعليم التي يتبناها المُعلم</a:t>
            </a:r>
            <a:r>
              <a:rPr lang="ar-IQ" sz="3600" b="1" dirty="0" smtClean="0">
                <a:solidFill>
                  <a:srgbClr val="333333"/>
                </a:solidFill>
                <a:latin typeface="DroidArabicKufi-Regular"/>
              </a:rPr>
              <a:t>.</a:t>
            </a:r>
          </a:p>
          <a:p>
            <a:r>
              <a:rPr lang="ar-IQ" sz="3600" b="1" dirty="0" smtClean="0">
                <a:solidFill>
                  <a:srgbClr val="333333"/>
                </a:solidFill>
                <a:latin typeface="DroidArabicKufi-Regular"/>
              </a:rPr>
              <a:t>3-  </a:t>
            </a:r>
            <a:r>
              <a:rPr lang="ar-IQ" sz="3600" b="1" dirty="0">
                <a:solidFill>
                  <a:srgbClr val="333333"/>
                </a:solidFill>
                <a:latin typeface="DroidArabicKufi-Regular"/>
              </a:rPr>
              <a:t>مجموعة الإجراءات الصفية التي يقوم بها المُعلم. نظرية التدريب التي يتبنّاها المعلم في إجراءاته. </a:t>
            </a:r>
            <a:endParaRPr lang="ar-IQ" sz="3600" b="1" dirty="0" smtClean="0">
              <a:solidFill>
                <a:srgbClr val="333333"/>
              </a:solidFill>
              <a:latin typeface="DroidArabicKufi-Regular"/>
            </a:endParaRPr>
          </a:p>
          <a:p>
            <a:r>
              <a:rPr lang="ar-IQ" sz="3600" b="1" dirty="0" smtClean="0">
                <a:solidFill>
                  <a:srgbClr val="333333"/>
                </a:solidFill>
                <a:latin typeface="DroidArabicKufi-Regular"/>
              </a:rPr>
              <a:t>4- الخصائص </a:t>
            </a:r>
            <a:r>
              <a:rPr lang="ar-IQ" sz="3600" b="1" dirty="0">
                <a:solidFill>
                  <a:srgbClr val="333333"/>
                </a:solidFill>
                <a:latin typeface="DroidArabicKufi-Regular"/>
              </a:rPr>
              <a:t>الشخصية للمُعلم</a:t>
            </a:r>
            <a:r>
              <a:rPr lang="ar-IQ" dirty="0"/>
              <a:t/>
            </a:r>
            <a:br>
              <a:rPr lang="ar-IQ" dirty="0"/>
            </a:br>
            <a:r>
              <a:rPr lang="ar-IQ" dirty="0"/>
              <a:t/>
            </a:r>
            <a:br>
              <a:rPr lang="ar-IQ" dirty="0"/>
            </a:br>
            <a:endParaRPr lang="en-US" dirty="0"/>
          </a:p>
        </p:txBody>
      </p:sp>
    </p:spTree>
    <p:extLst>
      <p:ext uri="{BB962C8B-B14F-4D97-AF65-F5344CB8AC3E}">
        <p14:creationId xmlns:p14="http://schemas.microsoft.com/office/powerpoint/2010/main" val="11471834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88640"/>
            <a:ext cx="8712968" cy="6832640"/>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ar-IQ" sz="2800" b="1" dirty="0">
                <a:solidFill>
                  <a:srgbClr val="333333"/>
                </a:solidFill>
                <a:latin typeface="DroidArabicKufi-Regular"/>
              </a:rPr>
              <a:t>مقارنة التعليم بالتعلّم يُمكن عمل مقارنة ما بين التعليم والتعلّم على النحو </a:t>
            </a:r>
            <a:r>
              <a:rPr lang="ar-IQ" sz="2800" b="1" dirty="0" smtClean="0">
                <a:solidFill>
                  <a:srgbClr val="333333"/>
                </a:solidFill>
                <a:latin typeface="DroidArabicKufi-Regular"/>
              </a:rPr>
              <a:t>التالي:</a:t>
            </a:r>
          </a:p>
          <a:p>
            <a:r>
              <a:rPr lang="ar-IQ" sz="2800" b="1" dirty="0" smtClean="0">
                <a:solidFill>
                  <a:srgbClr val="333333"/>
                </a:solidFill>
                <a:latin typeface="DroidArabicKufi-Regular"/>
              </a:rPr>
              <a:t>1- الشخص </a:t>
            </a:r>
            <a:r>
              <a:rPr lang="ar-IQ" sz="2800" b="1" dirty="0">
                <a:solidFill>
                  <a:srgbClr val="333333"/>
                </a:solidFill>
                <a:latin typeface="DroidArabicKufi-Regular"/>
              </a:rPr>
              <a:t>الذي يقوم بالتّعلُم هو المُتعلِم، وخبرته ومعرفته تنمو بشكلٍ تدريجيّ، والذي يقوم بالتّعليم هو المُعلِم ويكون على قدر كبير ومخزون واسع من المعرفة والعلم. </a:t>
            </a:r>
            <a:endParaRPr lang="ar-IQ" sz="2800" b="1" dirty="0" smtClean="0">
              <a:solidFill>
                <a:srgbClr val="333333"/>
              </a:solidFill>
              <a:latin typeface="DroidArabicKufi-Regular"/>
            </a:endParaRPr>
          </a:p>
          <a:p>
            <a:r>
              <a:rPr lang="ar-IQ" sz="2800" b="1" dirty="0" smtClean="0">
                <a:solidFill>
                  <a:srgbClr val="333333"/>
                </a:solidFill>
                <a:latin typeface="DroidArabicKufi-Regular"/>
              </a:rPr>
              <a:t>2-لا </a:t>
            </a:r>
            <a:r>
              <a:rPr lang="ar-IQ" sz="2800" b="1" dirty="0">
                <a:solidFill>
                  <a:srgbClr val="333333"/>
                </a:solidFill>
                <a:latin typeface="DroidArabicKufi-Regular"/>
              </a:rPr>
              <a:t>يتحقق التّعلُم إلا من خلال التّعليم؛ فعندما تتوفّر عملية التّعليم يحدث التعلُم، ومن خلال التّعليم يتم صقل مهارة المتعلِم، فمن المهمّ قياس أداء المتعلِم قبل وبعد التّعليم. </a:t>
            </a:r>
            <a:endParaRPr lang="ar-IQ" sz="2800" b="1" dirty="0" smtClean="0">
              <a:solidFill>
                <a:srgbClr val="333333"/>
              </a:solidFill>
              <a:latin typeface="DroidArabicKufi-Regular"/>
            </a:endParaRPr>
          </a:p>
          <a:p>
            <a:r>
              <a:rPr lang="ar-IQ" sz="2800" b="1" dirty="0" smtClean="0">
                <a:solidFill>
                  <a:srgbClr val="333333"/>
                </a:solidFill>
                <a:latin typeface="DroidArabicKufi-Regular"/>
              </a:rPr>
              <a:t>3- يعتمد </a:t>
            </a:r>
            <a:r>
              <a:rPr lang="ar-IQ" sz="2800" b="1" dirty="0">
                <a:solidFill>
                  <a:srgbClr val="333333"/>
                </a:solidFill>
                <a:latin typeface="DroidArabicKufi-Regular"/>
              </a:rPr>
              <a:t>التّعليم على عدة عناصر وهي: الهدف من التّعليم، وهو عرض خبرات المتعلم التي استطاع امتلاكها من خلال الاستماع، والتلقي، والحفظ حتى يتم تثبيت المعلومة</a:t>
            </a:r>
            <a:r>
              <a:rPr lang="ar-IQ" sz="2800" b="1" dirty="0" smtClean="0">
                <a:solidFill>
                  <a:srgbClr val="333333"/>
                </a:solidFill>
                <a:latin typeface="DroidArabicKufi-Regular"/>
              </a:rPr>
              <a:t>.</a:t>
            </a:r>
          </a:p>
          <a:p>
            <a:r>
              <a:rPr lang="ar-IQ" sz="2800" b="1" dirty="0" smtClean="0">
                <a:solidFill>
                  <a:srgbClr val="333333"/>
                </a:solidFill>
                <a:latin typeface="DroidArabicKufi-Regular"/>
              </a:rPr>
              <a:t>4-  </a:t>
            </a:r>
            <a:r>
              <a:rPr lang="ar-IQ" sz="2800" b="1" dirty="0">
                <a:solidFill>
                  <a:srgbClr val="333333"/>
                </a:solidFill>
                <a:latin typeface="DroidArabicKufi-Regular"/>
              </a:rPr>
              <a:t>تقع على عاتق المعلم مسؤولية إرسال المعلومات وعلى المتعلّم استقبالها وتحليلها. </a:t>
            </a:r>
            <a:endParaRPr lang="ar-IQ" sz="2800" b="1" dirty="0" smtClean="0">
              <a:solidFill>
                <a:srgbClr val="333333"/>
              </a:solidFill>
              <a:latin typeface="DroidArabicKufi-Regular"/>
            </a:endParaRPr>
          </a:p>
          <a:p>
            <a:r>
              <a:rPr lang="ar-IQ" sz="2800" b="1" dirty="0" smtClean="0">
                <a:solidFill>
                  <a:srgbClr val="333333"/>
                </a:solidFill>
                <a:latin typeface="DroidArabicKufi-Regular"/>
              </a:rPr>
              <a:t>5- يصبح </a:t>
            </a:r>
            <a:r>
              <a:rPr lang="ar-IQ" sz="2800" b="1" dirty="0">
                <a:solidFill>
                  <a:srgbClr val="333333"/>
                </a:solidFill>
                <a:latin typeface="DroidArabicKufi-Regular"/>
              </a:rPr>
              <a:t>التّعلُم هدفاً لتحقيق غاية معينة، والتّعليم وسيلة لتحقيق هذا الهدف فلولا التّعليم لما حصل التّعلُم.</a:t>
            </a:r>
            <a:r>
              <a:rPr lang="ar-IQ" dirty="0"/>
              <a:t/>
            </a:r>
            <a:br>
              <a:rPr lang="ar-IQ" dirty="0"/>
            </a:br>
            <a:endParaRPr lang="en-US" dirty="0"/>
          </a:p>
        </p:txBody>
      </p:sp>
    </p:spTree>
    <p:extLst>
      <p:ext uri="{BB962C8B-B14F-4D97-AF65-F5344CB8AC3E}">
        <p14:creationId xmlns:p14="http://schemas.microsoft.com/office/powerpoint/2010/main" val="12166090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19671" y="404664"/>
            <a:ext cx="8568952" cy="6801862"/>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ar-IQ" sz="3600" b="1" dirty="0" smtClean="0"/>
              <a:t>*  مفهوم النضج : النضج </a:t>
            </a:r>
            <a:r>
              <a:rPr lang="ar-IQ" sz="3600" b="1" dirty="0"/>
              <a:t>في علم النفس:</a:t>
            </a:r>
          </a:p>
          <a:p>
            <a:r>
              <a:rPr lang="ar-IQ" sz="2000" b="1" dirty="0"/>
              <a:t>النضج في علم النفس هو القدرة على الاستجابة للبيئة وأن تدرك الوقت والمكان الصحيحين للتصرف ومعرفة وقت التصرف وفقًا لظروف وثقافة المجتمع الذي يعيش فيه الفرد</a:t>
            </a:r>
            <a:r>
              <a:rPr lang="ar-IQ" sz="2000" b="1" dirty="0" smtClean="0"/>
              <a:t>.</a:t>
            </a:r>
          </a:p>
          <a:p>
            <a:r>
              <a:rPr lang="ar-IQ" sz="2000" dirty="0" smtClean="0">
                <a:solidFill>
                  <a:srgbClr val="222222"/>
                </a:solidFill>
                <a:latin typeface="Lato"/>
              </a:rPr>
              <a:t> </a:t>
            </a:r>
            <a:r>
              <a:rPr lang="ar-IQ" sz="2000" b="1" dirty="0">
                <a:solidFill>
                  <a:srgbClr val="222222"/>
                </a:solidFill>
                <a:latin typeface="Lato"/>
              </a:rPr>
              <a:t>فإن مفهوم النضج يتجاوز النمو الجسدي ليشمل جوانب أخرى مثل النمو العاطفي والعقلي. يعتقد علماء النفس أن النضج يأتي مع نمو الفرد وتطوره. هذه عملية تحدث طوال حياتنا البالغة ، وتهيئ الفرد لمواقف جديدة. كل موقف يعد الفرد للموقف.</a:t>
            </a:r>
          </a:p>
          <a:p>
            <a:r>
              <a:rPr lang="ar-IQ" sz="2000" b="1" dirty="0">
                <a:solidFill>
                  <a:srgbClr val="222222"/>
                </a:solidFill>
                <a:latin typeface="Lato"/>
              </a:rPr>
              <a:t>على عكس حالة التعلم الذي يعتمد على الخبرة والممارسة لإحداث تغيير في السلوك الفردي ، فإن النضج لا يتطلب مثل هذه العوامل. يتم الحصول عليها من خلال التغييرات التي يمر بها الفرد ، أو النمو الفردي</a:t>
            </a:r>
            <a:r>
              <a:rPr lang="ar-IQ" sz="2000" dirty="0" smtClean="0">
                <a:solidFill>
                  <a:srgbClr val="222222"/>
                </a:solidFill>
                <a:latin typeface="Lato"/>
              </a:rPr>
              <a:t>.</a:t>
            </a:r>
            <a:endParaRPr lang="ar-IQ" sz="2000" b="1" dirty="0"/>
          </a:p>
          <a:p>
            <a:r>
              <a:rPr lang="ar-IQ" sz="2000" b="1" dirty="0"/>
              <a:t>تربط </a:t>
            </a:r>
            <a:r>
              <a:rPr lang="ar-IQ" sz="2000" b="1" dirty="0" smtClean="0"/>
              <a:t>العديد </a:t>
            </a:r>
            <a:r>
              <a:rPr lang="ar-IQ" sz="2000" b="1" dirty="0"/>
              <a:t>من النظريات النضج وفهم الغرض من مفهوم الحياة حيث يؤكد النضج على الفهم الواضح للغرض من الحياة والتوجيه والنية مما يسهم في الشعور بأن الحياة لها معنى.</a:t>
            </a:r>
          </a:p>
          <a:p>
            <a:r>
              <a:rPr lang="ar-IQ" sz="2000" b="1" dirty="0"/>
              <a:t> تتميز حالة النضج بالتحول من الاعتماد على الأخرين إلى شخص بالغ قادر على القيام بأعمال صنع القرار.</a:t>
            </a:r>
          </a:p>
          <a:p>
            <a:r>
              <a:rPr lang="ar-IQ" sz="2000" b="1" dirty="0"/>
              <a:t>النضج له تعاريف مختلفة عبر السياقات القانونية والاجتماعية والدينية والسياسية والجنسية والعاطفية والفكرية، يرتبط العمر أو الصفات المخصصة لكل من هذه السياقات بمؤشرات الاستقلال ذات الأهمية الثقافية والتي تختلف نتيجة للمشاعر الاجتماعية.</a:t>
            </a:r>
          </a:p>
          <a:p>
            <a:r>
              <a:rPr lang="ar-IQ" sz="2000" b="1" dirty="0"/>
              <a:t>إن مفهوم النضج النفسي له آثار على كل من السياقات القانونية والاجتماعية في حين يستمر مزيج من النشاط السياسي والأدلة العلمية في إعادة تعريفه، بسبب هذه العوامل فإن مفهوم وتعريف النضج وعدم النضج هو ذاتي إلى حد ما</a:t>
            </a:r>
            <a:r>
              <a:rPr lang="ar-IQ" sz="2000" b="1" dirty="0" smtClean="0"/>
              <a:t>.</a:t>
            </a:r>
          </a:p>
          <a:p>
            <a:endParaRPr lang="ar-IQ" sz="2000" b="1" dirty="0"/>
          </a:p>
          <a:p>
            <a:endParaRPr lang="ar-IQ" sz="2000" b="1" dirty="0"/>
          </a:p>
        </p:txBody>
      </p:sp>
    </p:spTree>
    <p:extLst>
      <p:ext uri="{BB962C8B-B14F-4D97-AF65-F5344CB8AC3E}">
        <p14:creationId xmlns:p14="http://schemas.microsoft.com/office/powerpoint/2010/main" val="1736194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107504" y="116632"/>
            <a:ext cx="8856984" cy="6659473"/>
          </a:xfrm>
          <a:prstGeom prst="rect">
            <a:avLst/>
          </a:prstGeom>
          <a:ln/>
        </p:spPr>
        <p:style>
          <a:lnRef idx="1">
            <a:schemeClr val="accent3"/>
          </a:lnRef>
          <a:fillRef idx="2">
            <a:schemeClr val="accent3"/>
          </a:fillRef>
          <a:effectRef idx="1">
            <a:schemeClr val="accent3"/>
          </a:effectRef>
          <a:fontRef idx="minor">
            <a:schemeClr val="dk1"/>
          </a:fontRef>
        </p:style>
        <p:txBody>
          <a:bodyPr vert="horz" wrap="square" lIns="0" tIns="0" rIns="0" bIns="133308" numCol="1" anchor="ctr" anchorCtr="0" compatLnSpc="1">
            <a:prstTxWarp prst="textNoShape">
              <a:avLst/>
            </a:prstTxWarp>
            <a:spAutoFit/>
          </a:bodyPr>
          <a:lstStyle/>
          <a:p>
            <a:pPr marL="0" marR="0" lvl="0" indent="0" defTabSz="914400" eaLnBrk="1" fontAlgn="base" latinLnBrk="0" hangingPunct="1">
              <a:lnSpc>
                <a:spcPct val="100000"/>
              </a:lnSpc>
              <a:spcBef>
                <a:spcPct val="0"/>
              </a:spcBef>
              <a:spcAft>
                <a:spcPct val="0"/>
              </a:spcAft>
              <a:buClrTx/>
              <a:buSzTx/>
              <a:buFontTx/>
              <a:buNone/>
              <a:tabLst/>
            </a:pPr>
            <a:r>
              <a:rPr kumimoji="0" lang="ar-IQ" sz="2800" b="1" i="0" u="none" strike="noStrike" cap="none" normalizeH="0" baseline="0" dirty="0" smtClean="0">
                <a:ln>
                  <a:noFill/>
                </a:ln>
                <a:solidFill>
                  <a:srgbClr val="000000"/>
                </a:solidFill>
                <a:effectLst/>
                <a:latin typeface="Lato"/>
                <a:cs typeface="Arial" pitchFamily="34" charset="0"/>
              </a:rPr>
              <a:t> الفرق بين النضج والتعلم :</a:t>
            </a:r>
          </a:p>
          <a:p>
            <a:pPr marL="0" marR="0" lvl="0" indent="0" algn="ctr" defTabSz="914400" eaLnBrk="1" fontAlgn="base" latinLnBrk="0" hangingPunct="1">
              <a:lnSpc>
                <a:spcPct val="100000"/>
              </a:lnSpc>
              <a:spcBef>
                <a:spcPct val="0"/>
              </a:spcBef>
              <a:spcAft>
                <a:spcPct val="0"/>
              </a:spcAft>
              <a:buClrTx/>
              <a:buSzTx/>
              <a:buFontTx/>
              <a:buNone/>
              <a:tabLst/>
            </a:pPr>
            <a:r>
              <a:rPr kumimoji="0" lang="ar-IQ" sz="2800" b="1" i="0" u="none" strike="noStrike" cap="none" normalizeH="0" baseline="0" dirty="0" smtClean="0">
                <a:ln>
                  <a:noFill/>
                </a:ln>
                <a:solidFill>
                  <a:srgbClr val="000000"/>
                </a:solidFill>
                <a:effectLst/>
                <a:latin typeface="Lato"/>
                <a:cs typeface="Arial" pitchFamily="34" charset="0"/>
              </a:rPr>
              <a:t>ت</a:t>
            </a:r>
            <a:r>
              <a:rPr kumimoji="0" lang="ar-SA" sz="2800" b="1" i="0" u="none" strike="noStrike" cap="none" normalizeH="0" baseline="0" dirty="0" smtClean="0">
                <a:ln>
                  <a:noFill/>
                </a:ln>
                <a:solidFill>
                  <a:srgbClr val="000000"/>
                </a:solidFill>
                <a:effectLst/>
                <a:latin typeface="Lato"/>
                <a:cs typeface="Arial" pitchFamily="34" charset="0"/>
              </a:rPr>
              <a:t>عريفات النضج والتعلم</a:t>
            </a:r>
            <a:r>
              <a:rPr kumimoji="0" lang="en-US" sz="2800" b="1" i="0" u="none" strike="noStrike" cap="none" normalizeH="0" baseline="0" dirty="0" smtClean="0">
                <a:ln>
                  <a:noFill/>
                </a:ln>
                <a:solidFill>
                  <a:srgbClr val="000000"/>
                </a:solidFill>
                <a:effectLst/>
                <a:latin typeface="Lato"/>
                <a:cs typeface="Arial" pitchFamily="34" charset="0"/>
              </a:rPr>
              <a:t>:</a:t>
            </a:r>
          </a:p>
          <a:p>
            <a:pPr marL="0" marR="0" lvl="0" indent="0" defTabSz="914400"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rgbClr val="222222"/>
                </a:solidFill>
                <a:effectLst/>
                <a:latin typeface="Lato"/>
                <a:cs typeface="Arial" pitchFamily="34" charset="0"/>
              </a:rPr>
              <a:t> </a:t>
            </a:r>
            <a:r>
              <a:rPr kumimoji="0" lang="en-US" sz="2800" b="0" i="0" u="none" strike="noStrike" cap="none" normalizeH="0" baseline="0" dirty="0" smtClean="0">
                <a:ln>
                  <a:noFill/>
                </a:ln>
                <a:solidFill>
                  <a:srgbClr val="222222"/>
                </a:solidFill>
                <a:effectLst/>
                <a:latin typeface="Lato"/>
                <a:cs typeface="Arial" pitchFamily="34" charset="0"/>
              </a:rPr>
              <a:t>• </a:t>
            </a:r>
            <a:r>
              <a:rPr kumimoji="0" lang="ar-SA" sz="2400" b="1" i="0" u="none" strike="noStrike" cap="none" normalizeH="0" baseline="0" dirty="0" smtClean="0">
                <a:ln>
                  <a:noFill/>
                </a:ln>
                <a:solidFill>
                  <a:srgbClr val="222222"/>
                </a:solidFill>
                <a:effectLst/>
                <a:latin typeface="Lato"/>
                <a:cs typeface="Arial" pitchFamily="34" charset="0"/>
              </a:rPr>
              <a:t>التعلم عملية ينتج عنها تغيير سلوكي في الفرد</a:t>
            </a:r>
            <a:r>
              <a:rPr kumimoji="0" lang="en-US" sz="2400" b="1" i="0" u="none" strike="noStrike" cap="none" normalizeH="0" baseline="0" dirty="0" smtClean="0">
                <a:ln>
                  <a:noFill/>
                </a:ln>
                <a:solidFill>
                  <a:srgbClr val="222222"/>
                </a:solidFill>
                <a:effectLst/>
                <a:latin typeface="Lato"/>
                <a:cs typeface="Arial" pitchFamily="34" charset="0"/>
              </a:rPr>
              <a:t>.</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eaLnBrk="0" fontAlgn="base" latinLnBrk="0" hangingPunct="0">
              <a:lnSpc>
                <a:spcPct val="100000"/>
              </a:lnSpc>
              <a:spcBef>
                <a:spcPct val="0"/>
              </a:spcBef>
              <a:spcAft>
                <a:spcPct val="0"/>
              </a:spcAft>
              <a:buClrTx/>
              <a:buSzTx/>
              <a:buFontTx/>
              <a:buNone/>
              <a:tabLst/>
            </a:pPr>
            <a:r>
              <a:rPr kumimoji="0" lang="ar-IQ" sz="2400" b="1" i="0" u="none" strike="noStrike" cap="none" normalizeH="0" baseline="0" dirty="0" smtClean="0">
                <a:ln>
                  <a:noFill/>
                </a:ln>
                <a:solidFill>
                  <a:schemeClr val="tx1"/>
                </a:solidFill>
                <a:effectLst/>
                <a:latin typeface="Arial" pitchFamily="34" charset="0"/>
                <a:cs typeface="Arial" pitchFamily="34" charset="0"/>
              </a:rPr>
              <a:t> </a:t>
            </a:r>
            <a:r>
              <a:rPr kumimoji="0" lang="en-US" sz="2400" b="1" i="0" u="none" strike="noStrike" cap="none" normalizeH="0" baseline="0" dirty="0" smtClean="0">
                <a:ln>
                  <a:noFill/>
                </a:ln>
                <a:solidFill>
                  <a:schemeClr val="tx1"/>
                </a:solidFill>
                <a:effectLst/>
                <a:latin typeface="Arial" pitchFamily="34" charset="0"/>
                <a:cs typeface="Arial" pitchFamily="34" charset="0"/>
              </a:rPr>
              <a:t>• </a:t>
            </a:r>
            <a:r>
              <a:rPr kumimoji="0" lang="ar-SA" sz="2400" b="1" i="0" u="none" strike="noStrike" cap="none" normalizeH="0" baseline="0" dirty="0" smtClean="0">
                <a:ln>
                  <a:noFill/>
                </a:ln>
                <a:solidFill>
                  <a:schemeClr val="tx1"/>
                </a:solidFill>
                <a:effectLst/>
                <a:latin typeface="Arial" pitchFamily="34" charset="0"/>
                <a:cs typeface="Arial" pitchFamily="34" charset="0"/>
              </a:rPr>
              <a:t>النضج هو عملية يتعلم فيها الفرد الرد على المواقف بطريقة مناسبة</a:t>
            </a:r>
            <a:r>
              <a:rPr kumimoji="0" lang="en-US" sz="2400" b="1" i="0" u="none" strike="noStrike" cap="none" normalizeH="0" baseline="0" dirty="0" smtClean="0">
                <a:ln>
                  <a:noFill/>
                </a:ln>
                <a:solidFill>
                  <a:schemeClr val="tx1"/>
                </a:solidFill>
                <a:effectLst/>
                <a:latin typeface="Arial" pitchFamily="34" charset="0"/>
                <a:cs typeface="Arial" pitchFamily="34" charset="0"/>
              </a:rPr>
              <a:t>.</a:t>
            </a:r>
          </a:p>
          <a:p>
            <a:pPr marL="0" marR="0" lvl="0" indent="0" defTabSz="91440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rgbClr val="000000"/>
                </a:solidFill>
                <a:effectLst/>
                <a:latin typeface="Lato"/>
                <a:cs typeface="Arial" pitchFamily="34" charset="0"/>
              </a:rPr>
              <a:t>•</a:t>
            </a:r>
            <a:r>
              <a:rPr kumimoji="0" lang="ar-IQ" sz="2800" b="1" i="0" u="none" strike="noStrike" cap="none" normalizeH="0" baseline="0" dirty="0" smtClean="0">
                <a:ln>
                  <a:noFill/>
                </a:ln>
                <a:solidFill>
                  <a:srgbClr val="000000"/>
                </a:solidFill>
                <a:effectLst/>
                <a:latin typeface="Lato"/>
                <a:cs typeface="Arial" pitchFamily="34" charset="0"/>
              </a:rPr>
              <a:t> </a:t>
            </a:r>
            <a:r>
              <a:rPr kumimoji="0" lang="en-US" sz="2800" b="1" i="0" u="none" strike="noStrike" cap="none" normalizeH="0" baseline="0" dirty="0" smtClean="0">
                <a:ln>
                  <a:noFill/>
                </a:ln>
                <a:solidFill>
                  <a:srgbClr val="000000"/>
                </a:solidFill>
                <a:effectLst/>
                <a:latin typeface="Lato"/>
                <a:cs typeface="Arial" pitchFamily="34" charset="0"/>
              </a:rPr>
              <a:t> </a:t>
            </a:r>
            <a:r>
              <a:rPr kumimoji="0" lang="ar-IQ" sz="2800" b="1" i="0" u="none" strike="noStrike" cap="none" normalizeH="0" baseline="0" dirty="0" smtClean="0">
                <a:ln>
                  <a:noFill/>
                </a:ln>
                <a:solidFill>
                  <a:srgbClr val="000000"/>
                </a:solidFill>
                <a:effectLst/>
                <a:latin typeface="Lato"/>
                <a:cs typeface="Arial" pitchFamily="34" charset="0"/>
              </a:rPr>
              <a:t> </a:t>
            </a:r>
            <a:r>
              <a:rPr kumimoji="0" lang="ar-SA" sz="2800" b="1" i="0" u="none" strike="noStrike" cap="none" normalizeH="0" baseline="0" dirty="0" smtClean="0">
                <a:ln>
                  <a:noFill/>
                </a:ln>
                <a:solidFill>
                  <a:srgbClr val="000000"/>
                </a:solidFill>
                <a:effectLst/>
                <a:latin typeface="Lato"/>
                <a:cs typeface="Arial" pitchFamily="34" charset="0"/>
              </a:rPr>
              <a:t>العمليات</a:t>
            </a:r>
            <a:r>
              <a:rPr kumimoji="0" lang="en-US" sz="2800" b="1" i="0" u="none" strike="noStrike" cap="none" normalizeH="0" baseline="0" dirty="0" smtClean="0">
                <a:ln>
                  <a:noFill/>
                </a:ln>
                <a:solidFill>
                  <a:srgbClr val="000000"/>
                </a:solidFill>
                <a:effectLst/>
                <a:latin typeface="Lato"/>
                <a:cs typeface="Arial" pitchFamily="34" charset="0"/>
              </a:rPr>
              <a:t>:</a:t>
            </a:r>
          </a:p>
          <a:p>
            <a:pPr marL="0" marR="0" lvl="0" indent="0" defTabSz="914400" eaLnBrk="0" fontAlgn="base" latinLnBrk="0" hangingPunct="0">
              <a:lnSpc>
                <a:spcPct val="100000"/>
              </a:lnSpc>
              <a:spcBef>
                <a:spcPct val="0"/>
              </a:spcBef>
              <a:spcAft>
                <a:spcPct val="0"/>
              </a:spcAft>
              <a:buClrTx/>
              <a:buSzTx/>
              <a:buFontTx/>
              <a:buNone/>
              <a:tabLst/>
            </a:pPr>
            <a:r>
              <a:rPr kumimoji="0" lang="ar-IQ" sz="2800" b="0" i="0" u="none" strike="noStrike" cap="none" normalizeH="0" baseline="0" dirty="0" smtClean="0">
                <a:ln>
                  <a:noFill/>
                </a:ln>
                <a:solidFill>
                  <a:srgbClr val="222222"/>
                </a:solidFill>
                <a:effectLst/>
                <a:latin typeface="Lato"/>
                <a:cs typeface="Arial" pitchFamily="34" charset="0"/>
              </a:rPr>
              <a:t> </a:t>
            </a:r>
            <a:r>
              <a:rPr kumimoji="0" lang="en-US" sz="2800" b="0" i="0" u="none" strike="noStrike" cap="none" normalizeH="0" baseline="0" dirty="0" smtClean="0">
                <a:ln>
                  <a:noFill/>
                </a:ln>
                <a:solidFill>
                  <a:srgbClr val="222222"/>
                </a:solidFill>
                <a:effectLst/>
                <a:latin typeface="Lato"/>
                <a:cs typeface="Arial" pitchFamily="34" charset="0"/>
              </a:rPr>
              <a:t>• </a:t>
            </a:r>
            <a:r>
              <a:rPr kumimoji="0" lang="ar-SA" sz="2400" b="1" i="0" u="none" strike="noStrike" cap="none" normalizeH="0" baseline="0" dirty="0" smtClean="0">
                <a:ln>
                  <a:noFill/>
                </a:ln>
                <a:solidFill>
                  <a:srgbClr val="222222"/>
                </a:solidFill>
                <a:effectLst/>
                <a:latin typeface="Lato"/>
                <a:cs typeface="Arial" pitchFamily="34" charset="0"/>
              </a:rPr>
              <a:t>التعلم من خلال الممارسة والخبرة</a:t>
            </a:r>
            <a:r>
              <a:rPr kumimoji="0" lang="en-US" sz="2800" b="1" i="0" u="none" strike="noStrike" cap="none" normalizeH="0" baseline="0" dirty="0" smtClean="0">
                <a:ln>
                  <a:noFill/>
                </a:ln>
                <a:solidFill>
                  <a:srgbClr val="222222"/>
                </a:solidFill>
                <a:effectLst/>
                <a:latin typeface="Lato"/>
                <a:cs typeface="Arial" pitchFamily="34" charset="0"/>
              </a:rPr>
              <a:t>.</a:t>
            </a:r>
            <a:endParaRPr lang="ar-IQ" sz="2800" b="1" dirty="0" smtClean="0">
              <a:solidFill>
                <a:srgbClr val="222222"/>
              </a:solidFill>
              <a:latin typeface="Lato"/>
              <a:cs typeface="Arial" pitchFamily="34" charset="0"/>
            </a:endParaRPr>
          </a:p>
          <a:p>
            <a:pPr marL="0" marR="0" lvl="0" indent="0" defTabSz="914400" eaLnBrk="0" fontAlgn="base" latinLnBrk="0" hangingPunct="0">
              <a:lnSpc>
                <a:spcPct val="100000"/>
              </a:lnSpc>
              <a:spcBef>
                <a:spcPct val="0"/>
              </a:spcBef>
              <a:spcAft>
                <a:spcPct val="0"/>
              </a:spcAft>
              <a:buClrTx/>
              <a:buSzTx/>
              <a:buFontTx/>
              <a:buNone/>
              <a:tabLst/>
            </a:pPr>
            <a:r>
              <a:rPr lang="ar-IQ" sz="2800" b="1" dirty="0">
                <a:solidFill>
                  <a:srgbClr val="222222"/>
                </a:solidFill>
                <a:latin typeface="Lato"/>
                <a:cs typeface="Arial" pitchFamily="34" charset="0"/>
              </a:rPr>
              <a:t> </a:t>
            </a:r>
            <a:r>
              <a:rPr lang="ar-IQ" sz="2800" b="1" dirty="0" smtClean="0">
                <a:solidFill>
                  <a:srgbClr val="222222"/>
                </a:solidFill>
                <a:latin typeface="Lato"/>
                <a:cs typeface="Arial" pitchFamily="34" charset="0"/>
              </a:rPr>
              <a:t> * ا</a:t>
            </a:r>
            <a:r>
              <a:rPr lang="ar-IQ" sz="2800" b="1" dirty="0" smtClean="0"/>
              <a:t>لنضج </a:t>
            </a:r>
            <a:r>
              <a:rPr lang="ar-IQ" sz="2800" b="1" dirty="0"/>
              <a:t>من خلال النمو والتطور </a:t>
            </a:r>
            <a:r>
              <a:rPr lang="ar-IQ" sz="2800" b="1" dirty="0" smtClean="0"/>
              <a:t>الفردي.</a:t>
            </a:r>
            <a:endParaRPr kumimoji="0" lang="ar-IQ" sz="2800" b="1" i="0" u="none" strike="noStrike" cap="none" normalizeH="0" baseline="0" dirty="0" smtClean="0">
              <a:ln>
                <a:noFill/>
              </a:ln>
              <a:solidFill>
                <a:srgbClr val="222222"/>
              </a:solidFill>
              <a:effectLst/>
              <a:latin typeface="Lato"/>
              <a:cs typeface="Arial" pitchFamily="34" charset="0"/>
            </a:endParaRPr>
          </a:p>
          <a:p>
            <a:pPr lvl="0" eaLnBrk="0" fontAlgn="base" hangingPunct="0">
              <a:spcBef>
                <a:spcPct val="0"/>
              </a:spcBef>
              <a:spcAft>
                <a:spcPct val="0"/>
              </a:spcAft>
            </a:pPr>
            <a:r>
              <a:rPr lang="ar-IQ" sz="2800" b="1" dirty="0" smtClean="0">
                <a:solidFill>
                  <a:srgbClr val="000000"/>
                </a:solidFill>
                <a:latin typeface="Lato"/>
                <a:cs typeface="Arial" pitchFamily="34" charset="0"/>
              </a:rPr>
              <a:t>      </a:t>
            </a:r>
            <a:r>
              <a:rPr lang="ar-SA" sz="2800" b="1" dirty="0" smtClean="0">
                <a:solidFill>
                  <a:srgbClr val="000000"/>
                </a:solidFill>
                <a:latin typeface="Lato"/>
                <a:cs typeface="Arial" pitchFamily="34" charset="0"/>
              </a:rPr>
              <a:t>محفز </a:t>
            </a:r>
            <a:r>
              <a:rPr lang="ar-SA" sz="2800" b="1" dirty="0">
                <a:solidFill>
                  <a:srgbClr val="000000"/>
                </a:solidFill>
                <a:latin typeface="Lato"/>
                <a:cs typeface="Arial" pitchFamily="34" charset="0"/>
              </a:rPr>
              <a:t>خارجي</a:t>
            </a:r>
            <a:r>
              <a:rPr lang="en-US" sz="2800" b="1" dirty="0">
                <a:solidFill>
                  <a:srgbClr val="000000"/>
                </a:solidFill>
                <a:latin typeface="Lato"/>
                <a:cs typeface="Arial" pitchFamily="34" charset="0"/>
              </a:rPr>
              <a:t>:</a:t>
            </a:r>
          </a:p>
          <a:p>
            <a:pPr lvl="0" eaLnBrk="0" fontAlgn="base" hangingPunct="0">
              <a:spcBef>
                <a:spcPct val="0"/>
              </a:spcBef>
              <a:spcAft>
                <a:spcPct val="0"/>
              </a:spcAft>
            </a:pPr>
            <a:r>
              <a:rPr lang="en-US" sz="2800" b="1" dirty="0">
                <a:solidFill>
                  <a:srgbClr val="222222"/>
                </a:solidFill>
                <a:latin typeface="Lato"/>
                <a:cs typeface="Arial" pitchFamily="34" charset="0"/>
              </a:rPr>
              <a:t>• </a:t>
            </a:r>
            <a:r>
              <a:rPr lang="ar-SA" sz="2400" b="1" dirty="0">
                <a:solidFill>
                  <a:srgbClr val="222222"/>
                </a:solidFill>
                <a:latin typeface="Lato"/>
                <a:cs typeface="Arial" pitchFamily="34" charset="0"/>
              </a:rPr>
              <a:t>التعلم هو استجابة للمحفزات الخارجية التي تؤدي إلى التغيير الفردي</a:t>
            </a:r>
            <a:r>
              <a:rPr lang="en-US" sz="2400" b="1" dirty="0">
                <a:solidFill>
                  <a:srgbClr val="222222"/>
                </a:solidFill>
                <a:latin typeface="Lato"/>
                <a:cs typeface="Arial" pitchFamily="34" charset="0"/>
              </a:rPr>
              <a:t>.</a:t>
            </a:r>
            <a:endParaRPr lang="en-US" sz="2400" b="1" dirty="0">
              <a:latin typeface="Arial" pitchFamily="34" charset="0"/>
              <a:cs typeface="Arial" pitchFamily="34" charset="0"/>
            </a:endParaRPr>
          </a:p>
          <a:p>
            <a:pPr lvl="0" eaLnBrk="0" fontAlgn="base" hangingPunct="0">
              <a:spcBef>
                <a:spcPct val="0"/>
              </a:spcBef>
              <a:spcAft>
                <a:spcPct val="0"/>
              </a:spcAft>
            </a:pPr>
            <a:r>
              <a:rPr lang="en-US" sz="2400" b="1" dirty="0">
                <a:solidFill>
                  <a:srgbClr val="222222"/>
                </a:solidFill>
                <a:latin typeface="Lato"/>
                <a:cs typeface="Arial" pitchFamily="34" charset="0"/>
              </a:rPr>
              <a:t>• </a:t>
            </a:r>
            <a:r>
              <a:rPr lang="ar-SA" sz="2400" b="1" dirty="0">
                <a:solidFill>
                  <a:srgbClr val="222222"/>
                </a:solidFill>
                <a:latin typeface="Lato"/>
                <a:cs typeface="Arial" pitchFamily="34" charset="0"/>
              </a:rPr>
              <a:t>النضج لا يحتاج إلى محفزات </a:t>
            </a:r>
            <a:r>
              <a:rPr lang="ar-SA" sz="2400" b="1" dirty="0" smtClean="0">
                <a:solidFill>
                  <a:srgbClr val="222222"/>
                </a:solidFill>
                <a:latin typeface="Lato"/>
                <a:cs typeface="Arial" pitchFamily="34" charset="0"/>
              </a:rPr>
              <a:t>خارجية</a:t>
            </a:r>
            <a:endParaRPr kumimoji="0" lang="en-US" sz="2400" b="1" i="0" u="none" strike="noStrike" cap="none" normalizeH="0" baseline="0" dirty="0" smtClean="0">
              <a:ln>
                <a:noFill/>
              </a:ln>
              <a:solidFill>
                <a:schemeClr val="tx1"/>
              </a:solidFill>
              <a:effectLst/>
              <a:latin typeface="Arial" pitchFamily="34" charset="0"/>
              <a:cs typeface="Arial" pitchFamily="34" charset="0"/>
            </a:endParaRPr>
          </a:p>
          <a:p>
            <a:r>
              <a:rPr lang="ar-IQ" sz="2800" b="1" dirty="0" smtClean="0"/>
              <a:t>   * النضج </a:t>
            </a:r>
            <a:r>
              <a:rPr lang="ar-IQ" sz="2800" b="1" dirty="0"/>
              <a:t>والتعلم</a:t>
            </a:r>
            <a:r>
              <a:rPr lang="ar-IQ" sz="2800" b="1" dirty="0" smtClean="0"/>
              <a:t>:</a:t>
            </a:r>
            <a:endParaRPr lang="ar-IQ" sz="2800" b="1" dirty="0"/>
          </a:p>
          <a:p>
            <a:r>
              <a:rPr lang="ar-IQ" sz="2800" b="1" dirty="0"/>
              <a:t>• </a:t>
            </a:r>
            <a:r>
              <a:rPr lang="ar-IQ" sz="2400" b="1" dirty="0"/>
              <a:t>النضج يؤثر على عملية التعلم. </a:t>
            </a:r>
            <a:r>
              <a:rPr lang="ar-IQ" sz="2400" b="1" dirty="0" smtClean="0"/>
              <a:t>إذا </a:t>
            </a:r>
            <a:r>
              <a:rPr lang="ar-IQ" sz="2400" b="1" dirty="0"/>
              <a:t>لم يحقق الفرد المستوى اللازم من النضج ، </a:t>
            </a:r>
            <a:endParaRPr lang="ar-IQ" sz="2400" b="1" dirty="0" smtClean="0"/>
          </a:p>
          <a:p>
            <a:r>
              <a:rPr lang="ar-IQ" sz="2400" b="1" dirty="0"/>
              <a:t> </a:t>
            </a:r>
            <a:r>
              <a:rPr lang="ar-IQ" sz="2400" b="1" dirty="0" smtClean="0"/>
              <a:t>    فلا </a:t>
            </a:r>
            <a:r>
              <a:rPr lang="ar-IQ" sz="2400" b="1" dirty="0"/>
              <a:t>يمكن توقع سلوك تعليمي </a:t>
            </a:r>
            <a:r>
              <a:rPr lang="ar-IQ" sz="2400" b="1" dirty="0" smtClean="0"/>
              <a:t>معين.</a:t>
            </a:r>
            <a:endParaRPr lang="ar-IQ" sz="2400" b="1" dirty="0"/>
          </a:p>
          <a:p>
            <a:pPr marL="0" marR="0" lvl="0" indent="0" defTabSz="914400" eaLnBrk="0" fontAlgn="base" latinLnBrk="0" hangingPunct="0">
              <a:lnSpc>
                <a:spcPct val="100000"/>
              </a:lnSpc>
              <a:spcBef>
                <a:spcPct val="0"/>
              </a:spcBef>
              <a:spcAft>
                <a:spcPct val="0"/>
              </a:spcAft>
              <a:buClrTx/>
              <a:buSzTx/>
              <a:buFontTx/>
              <a:buNone/>
              <a:tabLst/>
            </a:pPr>
            <a:endParaRPr kumimoji="0" lang="ar-IQ"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eaLnBrk="0" fontAlgn="base" latinLnBrk="0" hangingPunct="0">
              <a:lnSpc>
                <a:spcPct val="100000"/>
              </a:lnSpc>
              <a:spcBef>
                <a:spcPct val="0"/>
              </a:spcBef>
              <a:spcAft>
                <a:spcPct val="0"/>
              </a:spcAft>
              <a:buClrTx/>
              <a:buSzTx/>
              <a:buFontTx/>
              <a:buNone/>
              <a:tabLst/>
            </a:pPr>
            <a:endParaRPr lang="ar-IQ" dirty="0">
              <a:solidFill>
                <a:schemeClr val="tx1"/>
              </a:solidFill>
              <a:latin typeface="Arial" pitchFamily="34" charset="0"/>
              <a:cs typeface="Arial" pitchFamily="34" charset="0"/>
            </a:endParaRPr>
          </a:p>
          <a:p>
            <a:pPr marL="0" marR="0" lvl="0" indent="0" defTabSz="914400" eaLnBrk="0" fontAlgn="base" latinLnBrk="0" hangingPunct="0">
              <a:lnSpc>
                <a:spcPct val="100000"/>
              </a:lnSpc>
              <a:spcBef>
                <a:spcPct val="0"/>
              </a:spcBef>
              <a:spcAft>
                <a:spcPct val="0"/>
              </a:spcAft>
              <a:buClrTx/>
              <a:buSzTx/>
              <a:buFontTx/>
              <a:buNone/>
              <a:tabLst/>
            </a:pPr>
            <a:endParaRPr kumimoji="0" lang="ar-IQ" sz="18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683262271"/>
      </p:ext>
    </p:extLst>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216</TotalTime>
  <Words>958</Words>
  <Application>Microsoft Office PowerPoint</Application>
  <PresentationFormat>عرض على الشاشة (3:4)‏</PresentationFormat>
  <Paragraphs>80</Paragraphs>
  <Slides>15</Slides>
  <Notes>0</Notes>
  <HiddenSlides>0</HiddenSlides>
  <MMClips>0</MMClips>
  <ScaleCrop>false</ScaleCrop>
  <HeadingPairs>
    <vt:vector size="4" baseType="variant">
      <vt:variant>
        <vt:lpstr>نسق</vt:lpstr>
      </vt:variant>
      <vt:variant>
        <vt:i4>1</vt:i4>
      </vt:variant>
      <vt:variant>
        <vt:lpstr>عناوين الشرائح</vt:lpstr>
      </vt:variant>
      <vt:variant>
        <vt:i4>15</vt:i4>
      </vt:variant>
    </vt:vector>
  </HeadingPairs>
  <TitlesOfParts>
    <vt:vector size="16" baseType="lpstr">
      <vt:lpstr>سمة Office</vt:lpstr>
      <vt:lpstr> المحاضرة الثانية  (مفهوم التعليم والتعلم  ، مقارنة بين التعليم والتعلم ، الفرق بين النضج والتعلم ، شروط التعلم ، تجارب لتعلم نتائج التعلم )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تجارب التعلم : ان اول ما يوضع باعتبار بتجارب التعلم هو نوع الدافع الذي سيعمل الكائن الحي ، انسانا ام حيوانا تحت تأثيره في الموقف التعليمي فالكائن الحي يجب ان يعطى سببا يعمل من اجله ، فالدافع الذي يعمل الحيوان تحت تأثيره فب هذه الحالة هو دافع الجوع وانواع الدوافع التي تستخدم في تجارب الحيوانات اغلبها دوافع فسيولوجية كدافع الجوع والعطش او دافع الجنس او اتقاء الألم كاتقاء الصدمة الكهربائية مثلا. </vt:lpstr>
      <vt:lpstr>- اما الانسان فيستخدم انواع اخرى من الدوافع هي الدوافع الاجتماعية كالحصول على جائزه او اعطاء درجات مدرسية حسب كيفية ادائه للعمل : وتقسم الابحاث الخاصة  قسمين هما:  1- الابحاث والتجارب التي تتجه لدراسة كيف يحدث التعلم ومن امثلتها التجارب التي تقوم عليها نظريات التعلم المختلفة بقصد الوصول الى تفسير هذه العملية ، ويعتمد هذا النوع من الابحاث على الحيوان كموضوع لدراسته لان القصد هنا هو التفسير وتحديد العوامل الاساسية في عملية التعلم وربطها في اطار نظري . </vt:lpstr>
      <vt:lpstr>2- الابحاث والتجارب التي تتجه الى دراسة العوامل التي تؤثر في عملية التعليم او تساعد على تحسينها او دراسة الظروف الخاصة بانتقال اثر التعليم من موقف الى اخر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المحاضرة الثانية  (مفهوم التعليم والتعلم  ، مقارنة بين التعليم والتعلم ، الفرق بين النضج والتعلم ، شروط التعلم ، تجارب لتعلم نتائج التعلم )   </dc:title>
  <dc:creator>hp</dc:creator>
  <cp:lastModifiedBy>DR.Ahmed Saker 2O11</cp:lastModifiedBy>
  <cp:revision>23</cp:revision>
  <dcterms:created xsi:type="dcterms:W3CDTF">2021-09-28T06:59:00Z</dcterms:created>
  <dcterms:modified xsi:type="dcterms:W3CDTF">2021-10-03T12:02:32Z</dcterms:modified>
</cp:coreProperties>
</file>