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8"/>
  </p:notesMasterIdLst>
  <p:sldIdLst>
    <p:sldId id="256" r:id="rId2"/>
    <p:sldId id="257" r:id="rId3"/>
    <p:sldId id="261" r:id="rId4"/>
    <p:sldId id="262" r:id="rId5"/>
    <p:sldId id="263" r:id="rId6"/>
    <p:sldId id="264" r:id="rId7"/>
    <p:sldId id="258" r:id="rId8"/>
    <p:sldId id="259" r:id="rId9"/>
    <p:sldId id="260" r:id="rId10"/>
    <p:sldId id="265" r:id="rId11"/>
    <p:sldId id="266" r:id="rId12"/>
    <p:sldId id="267" r:id="rId13"/>
    <p:sldId id="268" r:id="rId14"/>
    <p:sldId id="269" r:id="rId15"/>
    <p:sldId id="271" r:id="rId16"/>
    <p:sldId id="270" r:id="rId1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مقطع افتراضي" id="{8DEF5EC7-C780-4CCC-8592-F5926694A84A}">
          <p14:sldIdLst>
            <p14:sldId id="256"/>
            <p14:sldId id="257"/>
            <p14:sldId id="261"/>
            <p14:sldId id="262"/>
            <p14:sldId id="263"/>
            <p14:sldId id="264"/>
            <p14:sldId id="258"/>
            <p14:sldId id="259"/>
            <p14:sldId id="260"/>
            <p14:sldId id="265"/>
            <p14:sldId id="266"/>
            <p14:sldId id="267"/>
            <p14:sldId id="268"/>
          </p14:sldIdLst>
        </p14:section>
        <p14:section name="مقطع بدون عنوان" id="{B16E417D-D2D8-491D-BB73-8EAC79743F18}">
          <p14:sldIdLst>
            <p14:sldId id="269"/>
            <p14:sldId id="271"/>
            <p14:sldId id="270"/>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75" d="100"/>
          <a:sy n="75" d="100"/>
        </p:scale>
        <p:origin x="-1236" y="1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20FD79-4BA2-4380-8D62-9518BBB414F5}" type="datetimeFigureOut">
              <a:rPr lang="en-US" smtClean="0"/>
              <a:t>9/20/2021</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D124C2-EB34-40A5-BBEE-F9B43DB4CCAD}" type="slidenum">
              <a:rPr lang="en-US" smtClean="0"/>
              <a:t>‹#›</a:t>
            </a:fld>
            <a:endParaRPr lang="en-US"/>
          </a:p>
        </p:txBody>
      </p:sp>
    </p:spTree>
    <p:extLst>
      <p:ext uri="{BB962C8B-B14F-4D97-AF65-F5344CB8AC3E}">
        <p14:creationId xmlns:p14="http://schemas.microsoft.com/office/powerpoint/2010/main" val="9960630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13/02/1443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13/02/1443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13/02/1443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13/02/1443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13/02/1443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13/02/1443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13/02/1443</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13/02/1443</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13/02/1443</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13/02/1443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13/02/1443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13/02/1443</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http://www.uobabylon.edu.iq/"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548680"/>
            <a:ext cx="8352928" cy="5400599"/>
          </a:xfrm>
        </p:spPr>
        <p:style>
          <a:lnRef idx="1">
            <a:schemeClr val="accent6"/>
          </a:lnRef>
          <a:fillRef idx="2">
            <a:schemeClr val="accent6"/>
          </a:fillRef>
          <a:effectRef idx="1">
            <a:schemeClr val="accent6"/>
          </a:effectRef>
          <a:fontRef idx="minor">
            <a:schemeClr val="dk1"/>
          </a:fontRef>
        </p:style>
        <p:txBody>
          <a:bodyPr>
            <a:normAutofit/>
          </a:bodyPr>
          <a:lstStyle/>
          <a:p>
            <a:r>
              <a:rPr lang="ar-IQ" b="1" dirty="0" smtClean="0"/>
              <a:t>نظريات التعلم والتعليم </a:t>
            </a:r>
            <a:r>
              <a:rPr lang="ar-IQ" dirty="0" smtClean="0"/>
              <a:t/>
            </a:r>
            <a:br>
              <a:rPr lang="ar-IQ" dirty="0" smtClean="0"/>
            </a:br>
            <a:r>
              <a:rPr lang="ar-IQ" b="1" dirty="0" smtClean="0"/>
              <a:t>الدكتور عطيه الدليمي </a:t>
            </a:r>
            <a:r>
              <a:rPr lang="ar-IQ" dirty="0" smtClean="0"/>
              <a:t/>
            </a:r>
            <a:br>
              <a:rPr lang="ar-IQ" dirty="0" smtClean="0"/>
            </a:br>
            <a:r>
              <a:rPr lang="ar-IQ" b="1" dirty="0" smtClean="0"/>
              <a:t>الجامعة المستنصرية / كلية التربية الاساسية </a:t>
            </a:r>
            <a:br>
              <a:rPr lang="ar-IQ" b="1" dirty="0" smtClean="0"/>
            </a:br>
            <a:r>
              <a:rPr lang="ar-IQ" b="1" dirty="0" smtClean="0"/>
              <a:t>قسم التربية الفنية </a:t>
            </a:r>
            <a:br>
              <a:rPr lang="ar-IQ" b="1" dirty="0" smtClean="0"/>
            </a:br>
            <a:r>
              <a:rPr lang="ar-IQ" b="1" dirty="0" smtClean="0"/>
              <a:t>(المحاضرة الاولى ،  طرائق دريس / ماجستير لعام 2021-2022</a:t>
            </a:r>
            <a:r>
              <a:rPr lang="ar-IQ" dirty="0" smtClean="0"/>
              <a:t>)</a:t>
            </a:r>
            <a:endParaRPr lang="en-US" dirty="0"/>
          </a:p>
        </p:txBody>
      </p:sp>
    </p:spTree>
    <p:extLst>
      <p:ext uri="{BB962C8B-B14F-4D97-AF65-F5344CB8AC3E}">
        <p14:creationId xmlns:p14="http://schemas.microsoft.com/office/powerpoint/2010/main" val="2541316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474345"/>
            <a:ext cx="8496944" cy="6063198"/>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ar-IQ" sz="2400" b="1" dirty="0">
                <a:solidFill>
                  <a:srgbClr val="FF0000"/>
                </a:solidFill>
              </a:rPr>
              <a:t>العوامل الذاتية المؤثرة في عملية التعلم </a:t>
            </a:r>
            <a:r>
              <a:rPr lang="ar-IQ" sz="2400" b="1" dirty="0" smtClean="0">
                <a:solidFill>
                  <a:srgbClr val="FF0000"/>
                </a:solidFill>
              </a:rPr>
              <a:t>:</a:t>
            </a:r>
          </a:p>
          <a:p>
            <a:r>
              <a:rPr lang="ar-IQ" sz="2000" b="1" dirty="0" smtClean="0"/>
              <a:t>حدد </a:t>
            </a:r>
            <a:r>
              <a:rPr lang="ar-IQ" sz="2000" b="1" dirty="0"/>
              <a:t>العُلماء عدّة شروط للتعلُّم من أجل أن تُساعد في عملية التعلّم وتُؤثّر في نتائجه، وتتمثّل الشروط فيما يلي عوامل الذاتية في عملية التعلم إلى ثلاثة أقسام، هي</a:t>
            </a:r>
            <a:r>
              <a:rPr lang="ar-IQ" sz="2000" b="1" dirty="0" smtClean="0"/>
              <a:t>:[</a:t>
            </a:r>
          </a:p>
          <a:p>
            <a:r>
              <a:rPr lang="ar-IQ" dirty="0" smtClean="0"/>
              <a:t>1- </a:t>
            </a:r>
            <a:r>
              <a:rPr lang="ar-IQ" sz="2400" b="1" dirty="0" smtClean="0"/>
              <a:t>النضج  : </a:t>
            </a:r>
            <a:r>
              <a:rPr lang="ar-IQ" sz="2000" b="1" dirty="0" smtClean="0"/>
              <a:t>يُعرف </a:t>
            </a:r>
            <a:r>
              <a:rPr lang="ar-IQ" sz="2000" b="1" dirty="0"/>
              <a:t>النضج بجميع التغيرات الجسديّة، والعصبية، والحسيّة التي تظهر على الكائن الحي في المخطط الوراثي الجيني، إذ لا يُمكن حدوث بعض أنواع التعلّم أو اكتساب الخبرة إلا باكتمال نُضج بعض أعضاء الجسم، وتظهر العلاقة بين النُضج والتعلّم من خلال هذه النقاط:[٥] </a:t>
            </a:r>
            <a:endParaRPr lang="ar-IQ" sz="2000" b="1" dirty="0" smtClean="0"/>
          </a:p>
          <a:p>
            <a:endParaRPr lang="ar-IQ" sz="2000" b="1" dirty="0" smtClean="0">
              <a:solidFill>
                <a:srgbClr val="FF0000"/>
              </a:solidFill>
            </a:endParaRPr>
          </a:p>
          <a:p>
            <a:r>
              <a:rPr lang="ar-IQ" sz="2000" b="1" dirty="0" smtClean="0">
                <a:solidFill>
                  <a:srgbClr val="FF0000"/>
                </a:solidFill>
              </a:rPr>
              <a:t>1- </a:t>
            </a:r>
            <a:r>
              <a:rPr lang="ar-IQ" sz="2400" b="1" dirty="0" smtClean="0">
                <a:solidFill>
                  <a:srgbClr val="FF0000"/>
                </a:solidFill>
              </a:rPr>
              <a:t>يُنصح </a:t>
            </a:r>
            <a:r>
              <a:rPr lang="ar-IQ" sz="2400" b="1" dirty="0">
                <a:solidFill>
                  <a:srgbClr val="FF0000"/>
                </a:solidFill>
              </a:rPr>
              <a:t>بتوحيد مُعدل </a:t>
            </a:r>
            <a:r>
              <a:rPr lang="ar-IQ" sz="2400" b="1" dirty="0" smtClean="0">
                <a:solidFill>
                  <a:srgbClr val="FF0000"/>
                </a:solidFill>
              </a:rPr>
              <a:t>النُضج، وإن </a:t>
            </a:r>
            <a:r>
              <a:rPr lang="ar-IQ" sz="2400" b="1" dirty="0">
                <a:solidFill>
                  <a:srgbClr val="FF0000"/>
                </a:solidFill>
              </a:rPr>
              <a:t>وُجدت خلافات في الظروف التعليمية</a:t>
            </a:r>
            <a:r>
              <a:rPr lang="ar-IQ" sz="2400" b="1" dirty="0" smtClean="0">
                <a:solidFill>
                  <a:srgbClr val="FF0000"/>
                </a:solidFill>
              </a:rPr>
              <a:t>.</a:t>
            </a:r>
          </a:p>
          <a:p>
            <a:endParaRPr lang="ar-IQ" sz="2400" b="1" dirty="0" smtClean="0">
              <a:solidFill>
                <a:srgbClr val="FF0000"/>
              </a:solidFill>
            </a:endParaRPr>
          </a:p>
          <a:p>
            <a:r>
              <a:rPr lang="ar-IQ" sz="2400" b="1" dirty="0" smtClean="0">
                <a:solidFill>
                  <a:srgbClr val="FF0000"/>
                </a:solidFill>
              </a:rPr>
              <a:t> 2- توجد </a:t>
            </a:r>
            <a:r>
              <a:rPr lang="ar-IQ" sz="2400" b="1" dirty="0">
                <a:solidFill>
                  <a:srgbClr val="FF0000"/>
                </a:solidFill>
              </a:rPr>
              <a:t>علاقة بين نضوج الإنسان وتعلمه، فكلما كان الإنسان ناضجاً بشكل أكبر كان مقدار التعلّم أكبر. </a:t>
            </a:r>
            <a:endParaRPr lang="ar-IQ" sz="2400" b="1" dirty="0" smtClean="0">
              <a:solidFill>
                <a:srgbClr val="FF0000"/>
              </a:solidFill>
            </a:endParaRPr>
          </a:p>
          <a:p>
            <a:r>
              <a:rPr lang="ar-IQ" sz="2400" b="1" dirty="0" smtClean="0">
                <a:solidFill>
                  <a:srgbClr val="FF0000"/>
                </a:solidFill>
              </a:rPr>
              <a:t>3- تعتبر </a:t>
            </a:r>
            <a:r>
              <a:rPr lang="ar-IQ" sz="2400" b="1" dirty="0">
                <a:solidFill>
                  <a:srgbClr val="FF0000"/>
                </a:solidFill>
              </a:rPr>
              <a:t>المهارات المُعتمدة على الأنماط التي تتأثر بالسلوك الناضجة سهلة التعلّم أكثر من غيرها. </a:t>
            </a:r>
            <a:endParaRPr lang="ar-IQ" sz="2400" b="1" dirty="0" smtClean="0">
              <a:solidFill>
                <a:srgbClr val="FF0000"/>
              </a:solidFill>
            </a:endParaRPr>
          </a:p>
          <a:p>
            <a:endParaRPr lang="ar-IQ" sz="2400" b="1" dirty="0" smtClean="0">
              <a:solidFill>
                <a:srgbClr val="FF0000"/>
              </a:solidFill>
            </a:endParaRPr>
          </a:p>
          <a:p>
            <a:r>
              <a:rPr lang="ar-IQ" sz="2400" b="1" dirty="0" smtClean="0">
                <a:solidFill>
                  <a:srgbClr val="FF0000"/>
                </a:solidFill>
              </a:rPr>
              <a:t>ي4- مكن </a:t>
            </a:r>
            <a:r>
              <a:rPr lang="ar-IQ" sz="2400" b="1" dirty="0">
                <a:solidFill>
                  <a:srgbClr val="FF0000"/>
                </a:solidFill>
              </a:rPr>
              <a:t>أن يؤدي التدريب الذي يتلقاه الطفل قبل نضوجه مضراً، وسوف يتسبب في ترك آثار ضارة على سلوكه.</a:t>
            </a:r>
            <a:br>
              <a:rPr lang="ar-IQ" sz="2400" b="1" dirty="0">
                <a:solidFill>
                  <a:srgbClr val="FF0000"/>
                </a:solidFill>
              </a:rPr>
            </a:br>
            <a:endParaRPr lang="en-US" sz="2400" b="1" dirty="0">
              <a:solidFill>
                <a:srgbClr val="FF0000"/>
              </a:solidFill>
            </a:endParaRPr>
          </a:p>
        </p:txBody>
      </p:sp>
    </p:spTree>
    <p:extLst>
      <p:ext uri="{BB962C8B-B14F-4D97-AF65-F5344CB8AC3E}">
        <p14:creationId xmlns:p14="http://schemas.microsoft.com/office/powerpoint/2010/main" val="10695233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404664"/>
            <a:ext cx="9036496" cy="6309420"/>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endParaRPr lang="ar-IQ" sz="2400" b="1" dirty="0" smtClean="0">
              <a:solidFill>
                <a:srgbClr val="FF0000"/>
              </a:solidFill>
            </a:endParaRPr>
          </a:p>
          <a:p>
            <a:r>
              <a:rPr lang="ar-IQ" sz="2400" b="1" dirty="0">
                <a:solidFill>
                  <a:srgbClr val="FF0000"/>
                </a:solidFill>
              </a:rPr>
              <a:t>2</a:t>
            </a:r>
            <a:r>
              <a:rPr lang="ar-IQ" sz="2400" b="1" dirty="0" smtClean="0">
                <a:solidFill>
                  <a:srgbClr val="FF0000"/>
                </a:solidFill>
              </a:rPr>
              <a:t>- الاستعداد : </a:t>
            </a:r>
            <a:r>
              <a:rPr lang="ar-IQ" sz="2400" b="1" dirty="0" smtClean="0"/>
              <a:t>يُعتبر </a:t>
            </a:r>
            <a:r>
              <a:rPr lang="ar-IQ" sz="2400" b="1" dirty="0"/>
              <a:t>حالة من الاستعداد الجسمي والنفسي، من أجل أن يتمكّن الإنسان من الحصول على مهنة أو تعلّم خبرة، كما وأنّ هذا الرابط يرتبط مع النُضج والتدريب</a:t>
            </a:r>
            <a:r>
              <a:rPr lang="ar-IQ" sz="2400" b="1" dirty="0" smtClean="0"/>
              <a:t>.</a:t>
            </a:r>
          </a:p>
          <a:p>
            <a:endParaRPr lang="ar-IQ" sz="2400" b="1" dirty="0" smtClean="0"/>
          </a:p>
          <a:p>
            <a:r>
              <a:rPr lang="ar-IQ" sz="2400" b="1" dirty="0" smtClean="0"/>
              <a:t> </a:t>
            </a:r>
            <a:r>
              <a:rPr lang="ar-IQ" sz="2400" b="1" dirty="0" smtClean="0">
                <a:solidFill>
                  <a:srgbClr val="FF0000"/>
                </a:solidFill>
              </a:rPr>
              <a:t>الدافعية:  </a:t>
            </a:r>
            <a:r>
              <a:rPr lang="ar-IQ" sz="2400" b="1" dirty="0"/>
              <a:t>وهي حالة من النقص الداخلي أو التوتر، تظهر من خلال استثارة عوامل داخلية، بحيث توجّه السلوك وتعمل على ديمومته، ومن الممكن المُحافظة على الدافعيّة من خلال عدة خطوات، هي</a:t>
            </a:r>
            <a:r>
              <a:rPr lang="ar-IQ" sz="2400" b="1" dirty="0" smtClean="0"/>
              <a:t>:</a:t>
            </a:r>
          </a:p>
          <a:p>
            <a:r>
              <a:rPr lang="ar-IQ" sz="2400" b="1" dirty="0" smtClean="0"/>
              <a:t>1- توجيه </a:t>
            </a:r>
            <a:r>
              <a:rPr lang="ar-IQ" sz="2400" b="1" dirty="0"/>
              <a:t>السلوكيات باتجاه مصدر التعلّم. </a:t>
            </a:r>
            <a:endParaRPr lang="ar-IQ" sz="2400" b="1" dirty="0" smtClean="0"/>
          </a:p>
          <a:p>
            <a:r>
              <a:rPr lang="ar-IQ" sz="2400" b="1" dirty="0"/>
              <a:t>2</a:t>
            </a:r>
            <a:r>
              <a:rPr lang="ar-IQ" sz="2400" b="1" dirty="0" smtClean="0"/>
              <a:t>- توليد </a:t>
            </a:r>
            <a:r>
              <a:rPr lang="ar-IQ" sz="2400" b="1" dirty="0"/>
              <a:t>السلوكيات الخاصة بالتعلّم. </a:t>
            </a:r>
            <a:endParaRPr lang="ar-IQ" sz="2400" b="1" dirty="0" smtClean="0"/>
          </a:p>
          <a:p>
            <a:r>
              <a:rPr lang="ar-IQ" sz="2400" b="1" dirty="0"/>
              <a:t>3</a:t>
            </a:r>
            <a:r>
              <a:rPr lang="ar-IQ" sz="2400" b="1" dirty="0" smtClean="0"/>
              <a:t>- استخدام </a:t>
            </a:r>
            <a:r>
              <a:rPr lang="ar-IQ" sz="2400" b="1" dirty="0"/>
              <a:t>الوسائل المُناسبة من أجل تحقيق التعلّم</a:t>
            </a:r>
            <a:r>
              <a:rPr lang="ar-IQ" sz="2400" b="1" dirty="0" smtClean="0"/>
              <a:t>.</a:t>
            </a:r>
          </a:p>
          <a:p>
            <a:r>
              <a:rPr lang="ar-IQ" sz="2400" b="1" dirty="0" smtClean="0"/>
              <a:t> 4- المحافظة </a:t>
            </a:r>
            <a:r>
              <a:rPr lang="ar-IQ" sz="2400" b="1" dirty="0"/>
              <a:t>على السلوك بشكل مستمر إلى أن يتم التعلّم</a:t>
            </a:r>
            <a:r>
              <a:rPr lang="ar-IQ" sz="2400" b="1" dirty="0" smtClean="0"/>
              <a:t>.</a:t>
            </a:r>
          </a:p>
          <a:p>
            <a:endParaRPr lang="ar-IQ" sz="2000" dirty="0" smtClean="0"/>
          </a:p>
          <a:p>
            <a:r>
              <a:rPr lang="ar-IQ" sz="2400" b="1" dirty="0">
                <a:solidFill>
                  <a:srgbClr val="FF0000"/>
                </a:solidFill>
              </a:rPr>
              <a:t>التدريب </a:t>
            </a:r>
            <a:r>
              <a:rPr lang="ar-IQ" sz="2400" b="1" dirty="0" smtClean="0">
                <a:solidFill>
                  <a:srgbClr val="FF0000"/>
                </a:solidFill>
              </a:rPr>
              <a:t>والخبرة: </a:t>
            </a:r>
            <a:r>
              <a:rPr lang="ar-IQ" sz="2400" b="1" dirty="0"/>
              <a:t>يُعرّف التدريب بأنّه المحاولات التي يستخدمها الإنسان في التعلّم، والذي يتوقف على نوع البيئة التي يعيش بها الإنسان، وتساهم في إثراء مهاراته وخبرته</a:t>
            </a:r>
            <a:r>
              <a:rPr lang="ar-IQ" dirty="0"/>
              <a:t/>
            </a:r>
            <a:br>
              <a:rPr lang="ar-IQ" dirty="0"/>
            </a:br>
            <a:r>
              <a:rPr lang="ar-IQ" dirty="0"/>
              <a:t/>
            </a:r>
            <a:br>
              <a:rPr lang="ar-IQ" dirty="0"/>
            </a:br>
            <a:r>
              <a:rPr lang="ar-IQ" dirty="0"/>
              <a:t/>
            </a:r>
            <a:br>
              <a:rPr lang="ar-IQ" dirty="0"/>
            </a:br>
            <a:r>
              <a:rPr lang="ar-IQ" dirty="0"/>
              <a:t/>
            </a:r>
            <a:br>
              <a:rPr lang="ar-IQ" dirty="0"/>
            </a:br>
            <a:endParaRPr lang="en-US" dirty="0"/>
          </a:p>
        </p:txBody>
      </p:sp>
    </p:spTree>
    <p:extLst>
      <p:ext uri="{BB962C8B-B14F-4D97-AF65-F5344CB8AC3E}">
        <p14:creationId xmlns:p14="http://schemas.microsoft.com/office/powerpoint/2010/main" val="414303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751344"/>
            <a:ext cx="8496944" cy="6432530"/>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ar-IQ" sz="2800" b="1" dirty="0">
                <a:solidFill>
                  <a:srgbClr val="FF0000"/>
                </a:solidFill>
                <a:latin typeface="DroidArabicKufi-Regular"/>
              </a:rPr>
              <a:t>العوامل المؤثّرة في فاعلية التعلّم </a:t>
            </a:r>
            <a:r>
              <a:rPr lang="ar-IQ" sz="2800" b="1" dirty="0" smtClean="0">
                <a:solidFill>
                  <a:srgbClr val="FF0000"/>
                </a:solidFill>
                <a:latin typeface="DroidArabicKufi-Regular"/>
              </a:rPr>
              <a:t>:</a:t>
            </a:r>
          </a:p>
          <a:p>
            <a:r>
              <a:rPr lang="ar-IQ" sz="2400" b="1" dirty="0" smtClean="0">
                <a:solidFill>
                  <a:srgbClr val="333333"/>
                </a:solidFill>
                <a:latin typeface="DroidArabicKufi-Regular"/>
              </a:rPr>
              <a:t>حدد </a:t>
            </a:r>
            <a:r>
              <a:rPr lang="ar-IQ" sz="2400" b="1" dirty="0">
                <a:solidFill>
                  <a:srgbClr val="333333"/>
                </a:solidFill>
                <a:latin typeface="DroidArabicKufi-Regular"/>
              </a:rPr>
              <a:t>المختصون في علم النفس التربوي عدداً من العوامل المُؤثّرة في فاعلية </a:t>
            </a:r>
            <a:r>
              <a:rPr lang="ar-IQ" sz="2400" b="1" dirty="0" smtClean="0">
                <a:solidFill>
                  <a:srgbClr val="333333"/>
                </a:solidFill>
                <a:latin typeface="DroidArabicKufi-Regular"/>
              </a:rPr>
              <a:t>التعلّم:</a:t>
            </a:r>
          </a:p>
          <a:p>
            <a:r>
              <a:rPr lang="ar-IQ" sz="2400" b="1" dirty="0" smtClean="0">
                <a:solidFill>
                  <a:srgbClr val="FF0000"/>
                </a:solidFill>
                <a:latin typeface="DroidArabicKufi-Regular"/>
              </a:rPr>
              <a:t>1-خصائص </a:t>
            </a:r>
            <a:r>
              <a:rPr lang="ar-IQ" sz="2400" b="1" dirty="0">
                <a:solidFill>
                  <a:srgbClr val="FF0000"/>
                </a:solidFill>
                <a:latin typeface="DroidArabicKufi-Regular"/>
              </a:rPr>
              <a:t>المُتعلّم: </a:t>
            </a:r>
            <a:r>
              <a:rPr lang="ar-IQ" sz="2400" b="1" dirty="0">
                <a:solidFill>
                  <a:srgbClr val="333333"/>
                </a:solidFill>
                <a:latin typeface="DroidArabicKufi-Regular"/>
              </a:rPr>
              <a:t>والتي تعتبر من العوامل المهمة التي تقرر مدى فاعليّة التعلم، حيث يمتلك المتعلمون مستويات مختلفة من القدرات الحركيّة، والعقلية، والصفات الجسدية، كما ويختلفون في الاتجاهات والقيم، وتكامل الشخصيات</a:t>
            </a:r>
            <a:r>
              <a:rPr lang="ar-IQ" sz="2400" b="1" dirty="0" smtClean="0">
                <a:solidFill>
                  <a:srgbClr val="333333"/>
                </a:solidFill>
                <a:latin typeface="DroidArabicKufi-Regular"/>
              </a:rPr>
              <a:t>.</a:t>
            </a:r>
          </a:p>
          <a:p>
            <a:endParaRPr lang="ar-IQ" sz="2400" b="1" dirty="0" smtClean="0">
              <a:solidFill>
                <a:srgbClr val="333333"/>
              </a:solidFill>
              <a:latin typeface="DroidArabicKufi-Regular"/>
            </a:endParaRPr>
          </a:p>
          <a:p>
            <a:r>
              <a:rPr lang="ar-IQ" sz="2400" b="1" dirty="0" smtClean="0">
                <a:solidFill>
                  <a:srgbClr val="333333"/>
                </a:solidFill>
                <a:latin typeface="DroidArabicKufi-Regular"/>
              </a:rPr>
              <a:t> </a:t>
            </a:r>
            <a:r>
              <a:rPr lang="ar-IQ" sz="2400" b="1" dirty="0" smtClean="0">
                <a:solidFill>
                  <a:srgbClr val="FF0000"/>
                </a:solidFill>
                <a:latin typeface="DroidArabicKufi-Regular"/>
              </a:rPr>
              <a:t>2-سلوك </a:t>
            </a:r>
            <a:r>
              <a:rPr lang="ar-IQ" sz="2400" b="1" dirty="0">
                <a:solidFill>
                  <a:srgbClr val="FF0000"/>
                </a:solidFill>
                <a:latin typeface="DroidArabicKufi-Regular"/>
              </a:rPr>
              <a:t>المتعلّم والمعلّم: </a:t>
            </a:r>
            <a:r>
              <a:rPr lang="ar-IQ" sz="2400" b="1" dirty="0">
                <a:solidFill>
                  <a:srgbClr val="333333"/>
                </a:solidFill>
                <a:latin typeface="DroidArabicKufi-Regular"/>
              </a:rPr>
              <a:t>هناك تفاعل مستمر بين المُعلم وسلوكيات المتعلم، حيث يؤثّر ذلك التفاعل في نتائج التعلم</a:t>
            </a:r>
            <a:r>
              <a:rPr lang="ar-IQ" sz="2400" b="1" dirty="0" smtClean="0">
                <a:solidFill>
                  <a:srgbClr val="333333"/>
                </a:solidFill>
                <a:latin typeface="DroidArabicKufi-Regular"/>
              </a:rPr>
              <a:t>.</a:t>
            </a:r>
          </a:p>
          <a:p>
            <a:endParaRPr lang="ar-IQ" sz="2400" b="1" dirty="0" smtClean="0">
              <a:solidFill>
                <a:srgbClr val="333333"/>
              </a:solidFill>
              <a:latin typeface="DroidArabicKufi-Regular"/>
            </a:endParaRPr>
          </a:p>
          <a:p>
            <a:r>
              <a:rPr lang="ar-IQ" sz="2400" b="1" dirty="0" smtClean="0">
                <a:solidFill>
                  <a:srgbClr val="333333"/>
                </a:solidFill>
                <a:latin typeface="DroidArabicKufi-Regular"/>
              </a:rPr>
              <a:t> </a:t>
            </a:r>
            <a:r>
              <a:rPr lang="ar-IQ" sz="2400" b="1" dirty="0" smtClean="0">
                <a:solidFill>
                  <a:srgbClr val="FF0000"/>
                </a:solidFill>
                <a:latin typeface="DroidArabicKufi-Regular"/>
              </a:rPr>
              <a:t>3-خصائص </a:t>
            </a:r>
            <a:r>
              <a:rPr lang="ar-IQ" sz="2400" b="1" dirty="0">
                <a:solidFill>
                  <a:srgbClr val="FF0000"/>
                </a:solidFill>
                <a:latin typeface="DroidArabicKufi-Regular"/>
              </a:rPr>
              <a:t>المعلّم: </a:t>
            </a:r>
            <a:r>
              <a:rPr lang="ar-IQ" sz="2400" b="1" dirty="0">
                <a:solidFill>
                  <a:srgbClr val="333333"/>
                </a:solidFill>
                <a:latin typeface="DroidArabicKufi-Regular"/>
              </a:rPr>
              <a:t>تتأثر فاعليّة التعلّم بدرجة الكفاءة، والقيم، واتجاه الميول، وشخصية الإنسان المُتعلّم، وذلك لأن التعلّم لا يقتصر تأثيره على شخصية المتعلمين بل يتعدى ذلك ليصل إلى ما يتعلّمه الإنسان</a:t>
            </a:r>
            <a:r>
              <a:rPr lang="ar-IQ" sz="2400" b="1" dirty="0" smtClean="0">
                <a:solidFill>
                  <a:srgbClr val="333333"/>
                </a:solidFill>
                <a:latin typeface="DroidArabicKufi-Regular"/>
              </a:rPr>
              <a:t>.</a:t>
            </a:r>
          </a:p>
          <a:p>
            <a:r>
              <a:rPr lang="ar-IQ" sz="2400" b="1" dirty="0"/>
              <a:t/>
            </a:r>
            <a:br>
              <a:rPr lang="ar-IQ" sz="2400" b="1" dirty="0"/>
            </a:br>
            <a:r>
              <a:rPr lang="ar-IQ" sz="2400" b="1" dirty="0" smtClean="0">
                <a:solidFill>
                  <a:srgbClr val="FF0000"/>
                </a:solidFill>
              </a:rPr>
              <a:t>4- </a:t>
            </a:r>
            <a:r>
              <a:rPr lang="ar-IQ" sz="2400" b="1" dirty="0" smtClean="0">
                <a:solidFill>
                  <a:srgbClr val="FF0000"/>
                </a:solidFill>
                <a:latin typeface="DroidArabicKufi-Regular"/>
              </a:rPr>
              <a:t>بيئة </a:t>
            </a:r>
            <a:r>
              <a:rPr lang="ar-IQ" sz="2400" b="1" dirty="0">
                <a:solidFill>
                  <a:srgbClr val="FF0000"/>
                </a:solidFill>
                <a:latin typeface="DroidArabicKufi-Regular"/>
              </a:rPr>
              <a:t>المدرسة: </a:t>
            </a:r>
            <a:r>
              <a:rPr lang="ar-IQ" sz="2400" b="1" dirty="0">
                <a:solidFill>
                  <a:srgbClr val="333333"/>
                </a:solidFill>
                <a:latin typeface="DroidArabicKufi-Regular"/>
              </a:rPr>
              <a:t>وفاعليّة التعلّم والتي ترتبط في توفّر الوسائل التعليمية والتجهيزات التي تتعلّق بالمادة التعليمية.</a:t>
            </a:r>
            <a:r>
              <a:rPr lang="ar-IQ" sz="2400" dirty="0"/>
              <a:t/>
            </a:r>
            <a:br>
              <a:rPr lang="ar-IQ" sz="2400" dirty="0"/>
            </a:br>
            <a:r>
              <a:rPr lang="ar-IQ" sz="2400" dirty="0"/>
              <a:t/>
            </a:r>
            <a:br>
              <a:rPr lang="ar-IQ" sz="2400" dirty="0"/>
            </a:br>
            <a:endParaRPr lang="en-US" sz="2400" b="1" dirty="0"/>
          </a:p>
        </p:txBody>
      </p:sp>
    </p:spTree>
    <p:extLst>
      <p:ext uri="{BB962C8B-B14F-4D97-AF65-F5344CB8AC3E}">
        <p14:creationId xmlns:p14="http://schemas.microsoft.com/office/powerpoint/2010/main" val="22303555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332656"/>
            <a:ext cx="8352928" cy="6370975"/>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just"/>
            <a:r>
              <a:rPr lang="ar-IQ" dirty="0" smtClean="0">
                <a:solidFill>
                  <a:srgbClr val="FF0000"/>
                </a:solidFill>
                <a:latin typeface="DroidArabicKufi-Regular"/>
              </a:rPr>
              <a:t>ا</a:t>
            </a:r>
            <a:r>
              <a:rPr lang="ar-IQ" sz="2400" b="1" dirty="0" smtClean="0">
                <a:solidFill>
                  <a:srgbClr val="FF0000"/>
                </a:solidFill>
                <a:latin typeface="DroidArabicKufi-Regular"/>
              </a:rPr>
              <a:t>5- لمادة </a:t>
            </a:r>
            <a:r>
              <a:rPr lang="ar-IQ" sz="2400" b="1" dirty="0">
                <a:solidFill>
                  <a:srgbClr val="FF0000"/>
                </a:solidFill>
                <a:latin typeface="DroidArabicKufi-Regular"/>
              </a:rPr>
              <a:t>الدراسية: </a:t>
            </a:r>
            <a:r>
              <a:rPr lang="ar-IQ" sz="2400" b="1" dirty="0">
                <a:solidFill>
                  <a:srgbClr val="333333"/>
                </a:solidFill>
                <a:latin typeface="DroidArabicKufi-Regular"/>
              </a:rPr>
              <a:t>حيث يميل الطلّاب بشكل طبيعي إلى مواد دراسية وينفرون من الأخرى، حيث إنّ التحصيل العلمي في المواد الدراسية يختلف بين طالب وآخر، ومن الممكن أن يكون تحصيل الطالب في مادة العلوم أفضل من تحصيله في مادة اللغات، كما أنّ عرض المادة بشكل واضح وتنظيمها من الأمور التي تزيد من فاعلية عملية التعلّم. </a:t>
            </a:r>
            <a:endParaRPr lang="ar-IQ" sz="2400" b="1" dirty="0" smtClean="0">
              <a:solidFill>
                <a:srgbClr val="333333"/>
              </a:solidFill>
              <a:latin typeface="DroidArabicKufi-Regular"/>
            </a:endParaRPr>
          </a:p>
          <a:p>
            <a:pPr algn="just"/>
            <a:r>
              <a:rPr lang="ar-IQ" sz="2400" b="1" dirty="0" smtClean="0">
                <a:solidFill>
                  <a:srgbClr val="FF0000"/>
                </a:solidFill>
                <a:latin typeface="DroidArabicKufi-Regular"/>
              </a:rPr>
              <a:t>6- صفات </a:t>
            </a:r>
            <a:r>
              <a:rPr lang="ar-IQ" sz="2400" b="1" dirty="0">
                <a:solidFill>
                  <a:srgbClr val="FF0000"/>
                </a:solidFill>
                <a:latin typeface="DroidArabicKufi-Regular"/>
              </a:rPr>
              <a:t>المُتعلمين: </a:t>
            </a:r>
            <a:r>
              <a:rPr lang="ar-IQ" sz="2400" b="1" dirty="0">
                <a:solidFill>
                  <a:srgbClr val="333333"/>
                </a:solidFill>
                <a:latin typeface="DroidArabicKufi-Regular"/>
              </a:rPr>
              <a:t>إ</a:t>
            </a:r>
            <a:r>
              <a:rPr lang="ar-IQ" sz="2000" b="1" dirty="0">
                <a:solidFill>
                  <a:srgbClr val="333333"/>
                </a:solidFill>
                <a:latin typeface="DroidArabicKufi-Regular"/>
              </a:rPr>
              <a:t>ذ تتألف الصفوف المدرسية من عدد من الطلاب الذين يمتلكون قُدرات عقلية، وحركية، وجسدية مختلفة، كما وأنّهم يمتلكون القيم والميول المختلفة، وذلك بسبب خبراتهم السابقة الناتجة عن انتمائهم لطبقات اقتصادية واجتماعية مختلفة، وتتأثر فاعلية عملية التعلّم في التركيبة الاجتماعية للصفوف الدراسية. </a:t>
            </a:r>
            <a:endParaRPr lang="ar-IQ" sz="2000" b="1" dirty="0" smtClean="0">
              <a:solidFill>
                <a:srgbClr val="333333"/>
              </a:solidFill>
              <a:latin typeface="DroidArabicKufi-Regular"/>
            </a:endParaRPr>
          </a:p>
          <a:p>
            <a:pPr algn="just"/>
            <a:r>
              <a:rPr lang="ar-IQ" sz="2400" b="1" dirty="0" smtClean="0">
                <a:solidFill>
                  <a:srgbClr val="FF0000"/>
                </a:solidFill>
                <a:latin typeface="DroidArabicKufi-Regular"/>
              </a:rPr>
              <a:t>7- القوى </a:t>
            </a:r>
            <a:r>
              <a:rPr lang="ar-IQ" sz="2400" b="1" dirty="0">
                <a:solidFill>
                  <a:srgbClr val="FF0000"/>
                </a:solidFill>
                <a:latin typeface="DroidArabicKufi-Regular"/>
              </a:rPr>
              <a:t>الخارجية: </a:t>
            </a:r>
            <a:r>
              <a:rPr lang="ar-IQ" sz="2000" b="1" dirty="0">
                <a:solidFill>
                  <a:srgbClr val="333333"/>
                </a:solidFill>
                <a:latin typeface="DroidArabicKufi-Regular"/>
              </a:rPr>
              <a:t>والتي تُعرف بأنها العوامل المؤثّرة في موقف الإنسان من عملية التعلّم في المدرسة، إذ يعتبر البيت، والبيئة الثقافية من العوامل التي تساعد على تحديد الأنماط السلوكية والصفات الشخصية داخل الغرفة الصفية</a:t>
            </a:r>
            <a:r>
              <a:rPr lang="ar-IQ" sz="2000" b="1" dirty="0" smtClean="0">
                <a:solidFill>
                  <a:srgbClr val="333333"/>
                </a:solidFill>
                <a:latin typeface="DroidArabicKufi-Regular"/>
              </a:rPr>
              <a:t>.</a:t>
            </a:r>
          </a:p>
          <a:p>
            <a:pPr algn="just"/>
            <a:r>
              <a:rPr lang="ar-IQ" sz="2400" b="1" dirty="0" smtClean="0">
                <a:solidFill>
                  <a:srgbClr val="FF0000"/>
                </a:solidFill>
                <a:latin typeface="DroidArabicKufi-Regular"/>
              </a:rPr>
              <a:t>8-  </a:t>
            </a:r>
            <a:r>
              <a:rPr lang="ar-IQ" sz="2400" b="1" dirty="0">
                <a:solidFill>
                  <a:srgbClr val="FF0000"/>
                </a:solidFill>
                <a:latin typeface="DroidArabicKufi-Regular"/>
              </a:rPr>
              <a:t>نظرة المجتمع: </a:t>
            </a:r>
            <a:r>
              <a:rPr lang="ar-IQ" sz="2000" b="1" dirty="0">
                <a:solidFill>
                  <a:srgbClr val="333333"/>
                </a:solidFill>
                <a:latin typeface="DroidArabicKufi-Regular"/>
              </a:rPr>
              <a:t>والتي تُعتبر من العوامل الخارجية المؤثّرة في فاعلية التعلّم، لأنّ بعض المجتمعات تتوقع من المدرسة أن تقوم بتطوير شخصيات المتعلمين بها على الصعيد الفكري، والجسدي، والانفعالي، والاجتماعي، ولذلك تقوم بعض المجتمعات بتوفير فرص التحصيل والدراسة لأبنائها، إلا أنّ المجتمعات الأخرى ترسل الأبناء للمدرسة من أجل أن يتخلصوا من المشاكل الموجودة داخل منازلهم، وفي هذه الحالة لا تتمكن المدرسة من تقديم الكثير من الأمور لتعليم تلك الفئة.</a:t>
            </a:r>
            <a:r>
              <a:rPr lang="ar-IQ" sz="2000" b="1" dirty="0"/>
              <a:t/>
            </a:r>
            <a:br>
              <a:rPr lang="ar-IQ" sz="2000" b="1" dirty="0"/>
            </a:br>
            <a:r>
              <a:rPr lang="ar-IQ" dirty="0"/>
              <a:t/>
            </a:r>
            <a:br>
              <a:rPr lang="ar-IQ" dirty="0"/>
            </a:br>
            <a:endParaRPr lang="en-US" dirty="0"/>
          </a:p>
        </p:txBody>
      </p:sp>
    </p:spTree>
    <p:extLst>
      <p:ext uri="{BB962C8B-B14F-4D97-AF65-F5344CB8AC3E}">
        <p14:creationId xmlns:p14="http://schemas.microsoft.com/office/powerpoint/2010/main" val="27394975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06865" y="764704"/>
            <a:ext cx="8640960" cy="5816977"/>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lvl="0"/>
            <a:r>
              <a:rPr lang="ar-IQ" sz="3200" b="1" dirty="0">
                <a:solidFill>
                  <a:srgbClr val="FF0000"/>
                </a:solidFill>
                <a:latin typeface="DroidArabicKufi-Regular"/>
              </a:rPr>
              <a:t>استراتيجيات </a:t>
            </a:r>
            <a:r>
              <a:rPr lang="ar-IQ" sz="3200" b="1" dirty="0" smtClean="0">
                <a:solidFill>
                  <a:srgbClr val="FF0000"/>
                </a:solidFill>
                <a:latin typeface="DroidArabicKufi-Regular"/>
              </a:rPr>
              <a:t>التعلّم: </a:t>
            </a:r>
            <a:r>
              <a:rPr lang="ar-IQ" sz="2400" b="1" dirty="0">
                <a:solidFill>
                  <a:srgbClr val="333333"/>
                </a:solidFill>
                <a:latin typeface="DroidArabicKufi-Regular"/>
              </a:rPr>
              <a:t>تُعرّف بأنّها الإجراءات والسلوكيات التي تساعد المتعلمين على الانخراط بهدف التأثير على الطريقة التي تساعد على تعلّم المهام ومعالجة المعلومات بها، ومن الممكن أن تُعرّف بالأنماط السلوكية التي يستخدمها المتعلمون في عملية التعلّم، ويقومون في ضبط تلك المحاولات من أجل استعمالها</a:t>
            </a:r>
            <a:r>
              <a:rPr lang="ar-IQ" sz="2400" b="1" dirty="0" smtClean="0">
                <a:solidFill>
                  <a:srgbClr val="333333"/>
                </a:solidFill>
                <a:latin typeface="DroidArabicKufi-Regular"/>
              </a:rPr>
              <a:t>.</a:t>
            </a:r>
            <a:r>
              <a:rPr lang="ar-IQ" sz="2400" b="1" dirty="0"/>
              <a:t/>
            </a:r>
            <a:br>
              <a:rPr lang="ar-IQ" sz="2400" b="1" dirty="0"/>
            </a:br>
            <a:r>
              <a:rPr lang="ar-IQ" sz="2400" b="1" dirty="0" smtClean="0"/>
              <a:t>- </a:t>
            </a:r>
            <a:r>
              <a:rPr lang="ar-IQ" sz="2800" b="1" dirty="0" smtClean="0">
                <a:solidFill>
                  <a:srgbClr val="FF0000"/>
                </a:solidFill>
                <a:latin typeface="DroidArabicKufi-Regular"/>
              </a:rPr>
              <a:t>مقارنة </a:t>
            </a:r>
            <a:r>
              <a:rPr lang="ar-IQ" sz="2800" b="1" dirty="0">
                <a:solidFill>
                  <a:srgbClr val="FF0000"/>
                </a:solidFill>
                <a:latin typeface="DroidArabicKufi-Regular"/>
              </a:rPr>
              <a:t>بين التّعلُم والتّعليم </a:t>
            </a:r>
          </a:p>
          <a:p>
            <a:pPr lvl="0"/>
            <a:r>
              <a:rPr lang="ar-IQ" sz="2400" b="1" dirty="0">
                <a:solidFill>
                  <a:srgbClr val="333333"/>
                </a:solidFill>
                <a:latin typeface="DroidArabicKufi-Regular"/>
              </a:rPr>
              <a:t>1- يُطلق على الذي يقوم بالتّعلُم اسم المُتعلِم، وخبرته ومعرفته تنمو بالتّدريج، والذي يقوم بالتّعليم اسم المُعلِم ويكون على قدر كبير ومخزون واسع من المعرفة والعلم. </a:t>
            </a:r>
          </a:p>
          <a:p>
            <a:pPr lvl="0"/>
            <a:r>
              <a:rPr lang="ar-IQ" sz="2400" b="1" dirty="0">
                <a:solidFill>
                  <a:srgbClr val="333333"/>
                </a:solidFill>
                <a:latin typeface="DroidArabicKufi-Regular"/>
              </a:rPr>
              <a:t>2- لا يتحقق التّعلُم إلا من خلال التّعليم فعندما تتوفر عملية التّعليم يحدث التّعلُم، ومن خلال التّعليم يتم صقل مهارة المتعلِم، فمن المهمّ قياس أداء المتعلِم قبل وبعد التّعليم. </a:t>
            </a:r>
          </a:p>
          <a:p>
            <a:pPr lvl="0"/>
            <a:r>
              <a:rPr lang="ar-IQ" sz="2400" b="1" dirty="0">
                <a:solidFill>
                  <a:srgbClr val="333333"/>
                </a:solidFill>
                <a:latin typeface="DroidArabicKufi-Regular"/>
              </a:rPr>
              <a:t>3- يقوم التّعليم على عدة عناصر وهي الهدف من التّعليم، وهو عرض خبرات المتعلم التي استطاع امتلاكها من خلال الاستماع، والتلقي، والحفظ حتى يتم تثبيت المعلومة. </a:t>
            </a:r>
          </a:p>
          <a:p>
            <a:r>
              <a:rPr lang="ar-IQ" sz="2400" b="1" dirty="0">
                <a:solidFill>
                  <a:srgbClr val="333333"/>
                </a:solidFill>
                <a:latin typeface="DroidArabicKufi-Regular"/>
              </a:rPr>
              <a:t>4-هنا يقع على عاتق المعلم مسؤولية إرسال المعلومات وعلى المتعلم استقبالها وتحليلها. يصبح التّعلُم هدفاً لتحقيق غاية معينة، والتّعليم وسيلة لتحقيق هذا الهدف فلولا التّعليم لما حصل التّعلُم.</a:t>
            </a:r>
            <a:r>
              <a:rPr lang="ar-IQ" sz="2400" b="1" dirty="0"/>
              <a:t/>
            </a:r>
            <a:br>
              <a:rPr lang="ar-IQ" sz="2400" b="1" dirty="0"/>
            </a:br>
            <a:endParaRPr lang="en-US" sz="2400" b="1" dirty="0"/>
          </a:p>
        </p:txBody>
      </p:sp>
    </p:spTree>
    <p:extLst>
      <p:ext uri="{BB962C8B-B14F-4D97-AF65-F5344CB8AC3E}">
        <p14:creationId xmlns:p14="http://schemas.microsoft.com/office/powerpoint/2010/main" val="21803437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1196752"/>
            <a:ext cx="8496944" cy="5386090"/>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
            <a:r>
              <a:rPr lang="ar-IQ" sz="2800" b="1" dirty="0" smtClean="0">
                <a:solidFill>
                  <a:srgbClr val="333333"/>
                </a:solidFill>
                <a:latin typeface="DroidArabicKufi-Regular"/>
              </a:rPr>
              <a:t>5- الفرق </a:t>
            </a:r>
            <a:r>
              <a:rPr lang="ar-IQ" sz="2800" b="1" dirty="0">
                <a:solidFill>
                  <a:srgbClr val="333333"/>
                </a:solidFill>
                <a:latin typeface="DroidArabicKufi-Regular"/>
              </a:rPr>
              <a:t>واضح من خلال ما تقدم، فالتّعليم بالنهاية هو مشروع إنساني هدفه تمكين المتعلم من تغيير سلوكه وإدراكه وإكسابه مهارة جديدة وتوسيع مداركه. </a:t>
            </a:r>
            <a:endParaRPr lang="ar-IQ" sz="2800" b="1" dirty="0" smtClean="0">
              <a:solidFill>
                <a:srgbClr val="333333"/>
              </a:solidFill>
              <a:latin typeface="DroidArabicKufi-Regular"/>
            </a:endParaRPr>
          </a:p>
          <a:p>
            <a:pPr algn="just"/>
            <a:r>
              <a:rPr lang="ar-IQ" sz="2800" b="1" dirty="0" smtClean="0">
                <a:solidFill>
                  <a:srgbClr val="333333"/>
                </a:solidFill>
                <a:latin typeface="DroidArabicKufi-Regular"/>
              </a:rPr>
              <a:t>6- يحدث </a:t>
            </a:r>
            <a:r>
              <a:rPr lang="ar-IQ" sz="2800" b="1" dirty="0">
                <a:solidFill>
                  <a:srgbClr val="333333"/>
                </a:solidFill>
                <a:latin typeface="DroidArabicKufi-Regular"/>
              </a:rPr>
              <a:t>التّعلُم ضمن إطار المدارس والجامعات أو أي مكان تتوفر فيه شروط التّعليم الأساسية، وتقوم عملية التّعلُم على دور المعلم في كيفية توصيل المعلومات والخبرات بشكل صحيح، لهذا إذا فشل المعلم في رسالته فشلت عملية التّعليم، وفشل المتعلم في تعلمه والعكس صحيح، فالاثنان تربطهما علاقة وثيقة ينجح أحدهما بنجاح الآخر. </a:t>
            </a:r>
            <a:endParaRPr lang="ar-IQ" sz="2800" b="1" dirty="0" smtClean="0">
              <a:solidFill>
                <a:srgbClr val="333333"/>
              </a:solidFill>
              <a:latin typeface="DroidArabicKufi-Regular"/>
            </a:endParaRPr>
          </a:p>
          <a:p>
            <a:pPr algn="just"/>
            <a:r>
              <a:rPr lang="ar-IQ" sz="2800" b="1" dirty="0" smtClean="0">
                <a:solidFill>
                  <a:srgbClr val="333333"/>
                </a:solidFill>
                <a:latin typeface="DroidArabicKufi-Regular"/>
              </a:rPr>
              <a:t>7- كما </a:t>
            </a:r>
            <a:r>
              <a:rPr lang="ar-IQ" sz="2800" b="1" dirty="0">
                <a:solidFill>
                  <a:srgbClr val="333333"/>
                </a:solidFill>
                <a:latin typeface="DroidArabicKufi-Regular"/>
              </a:rPr>
              <a:t>ظهر حديثاً ما يسمى بالتعليم الإلكتروني أو التّعلُم عن بعد وفيه يكون اعتماد المتعلم على خبراته السابقة في إدارة تعليمه، وعلى الحاسوب في نقل وكسب المعرفة وتنمية المهارة.</a:t>
            </a:r>
            <a:r>
              <a:rPr lang="ar-IQ" dirty="0"/>
              <a:t/>
            </a:r>
            <a:br>
              <a:rPr lang="ar-IQ" dirty="0"/>
            </a:br>
            <a:r>
              <a:rPr lang="ar-IQ" dirty="0"/>
              <a:t/>
            </a:r>
            <a:br>
              <a:rPr lang="ar-IQ" dirty="0"/>
            </a:br>
            <a:endParaRPr lang="en-US" dirty="0"/>
          </a:p>
        </p:txBody>
      </p:sp>
    </p:spTree>
    <p:extLst>
      <p:ext uri="{BB962C8B-B14F-4D97-AF65-F5344CB8AC3E}">
        <p14:creationId xmlns:p14="http://schemas.microsoft.com/office/powerpoint/2010/main" val="33997575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19" y="908720"/>
            <a:ext cx="8497185" cy="5539978"/>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ar-IQ" sz="2400" b="1" dirty="0" smtClean="0">
                <a:solidFill>
                  <a:srgbClr val="333333"/>
                </a:solidFill>
                <a:latin typeface="DroidArabicKufi-Regular"/>
              </a:rPr>
              <a:t>- المصادر :</a:t>
            </a:r>
          </a:p>
          <a:p>
            <a:r>
              <a:rPr lang="ar-IQ" sz="2400" b="1" dirty="0">
                <a:solidFill>
                  <a:srgbClr val="333333"/>
                </a:solidFill>
                <a:latin typeface="DroidArabicKufi-Regular"/>
              </a:rPr>
              <a:t>1</a:t>
            </a:r>
            <a:r>
              <a:rPr lang="ar-IQ" sz="2400" b="1" dirty="0" smtClean="0">
                <a:solidFill>
                  <a:srgbClr val="333333"/>
                </a:solidFill>
                <a:latin typeface="DroidArabicKufi-Regular"/>
              </a:rPr>
              <a:t>-  </a:t>
            </a:r>
            <a:r>
              <a:rPr lang="ar-IQ" sz="2400" b="1" dirty="0" err="1">
                <a:solidFill>
                  <a:srgbClr val="333333"/>
                </a:solidFill>
                <a:latin typeface="DroidArabicKufi-Regular"/>
              </a:rPr>
              <a:t>د.علي</a:t>
            </a:r>
            <a:r>
              <a:rPr lang="ar-IQ" sz="2400" b="1" dirty="0">
                <a:solidFill>
                  <a:srgbClr val="333333"/>
                </a:solidFill>
                <a:latin typeface="DroidArabicKufi-Regular"/>
              </a:rPr>
              <a:t> حسين حجاج، </a:t>
            </a:r>
            <a:r>
              <a:rPr lang="ar-IQ" sz="2400" b="1" dirty="0" err="1">
                <a:solidFill>
                  <a:srgbClr val="333333"/>
                </a:solidFill>
                <a:latin typeface="DroidArabicKufi-Regular"/>
              </a:rPr>
              <a:t>د.عطية</a:t>
            </a:r>
            <a:r>
              <a:rPr lang="ar-IQ" sz="2400" b="1" dirty="0">
                <a:solidFill>
                  <a:srgbClr val="333333"/>
                </a:solidFill>
                <a:latin typeface="DroidArabicKufi-Regular"/>
              </a:rPr>
              <a:t> محمود هنا (يناير 1978)، نظريات التعلم، الكويت: المجلس الوطني للثقافة والفنون </a:t>
            </a:r>
            <a:r>
              <a:rPr lang="ar-IQ" sz="2400" b="1" dirty="0" smtClean="0">
                <a:solidFill>
                  <a:srgbClr val="333333"/>
                </a:solidFill>
                <a:latin typeface="DroidArabicKufi-Regular"/>
              </a:rPr>
              <a:t>والآداب</a:t>
            </a:r>
          </a:p>
          <a:p>
            <a:r>
              <a:rPr lang="ar-IQ" sz="2400" b="1" dirty="0" smtClean="0">
                <a:solidFill>
                  <a:srgbClr val="333333"/>
                </a:solidFill>
                <a:latin typeface="DroidArabicKufi-Regular"/>
              </a:rPr>
              <a:t>2- "معنى </a:t>
            </a:r>
            <a:r>
              <a:rPr lang="ar-IQ" sz="2400" b="1" dirty="0">
                <a:solidFill>
                  <a:srgbClr val="333333"/>
                </a:solidFill>
                <a:latin typeface="DroidArabicKufi-Regular"/>
              </a:rPr>
              <a:t>التعلم"، </a:t>
            </a:r>
            <a:r>
              <a:rPr lang="en-US" sz="2400" b="1" dirty="0">
                <a:solidFill>
                  <a:srgbClr val="333333"/>
                </a:solidFill>
                <a:latin typeface="DroidArabicKufi-Regular"/>
              </a:rPr>
              <a:t>www.abahe.co.uk، </a:t>
            </a:r>
            <a:endParaRPr lang="ar-IQ" sz="2400" b="1" dirty="0" smtClean="0">
              <a:solidFill>
                <a:srgbClr val="333333"/>
              </a:solidFill>
              <a:latin typeface="DroidArabicKufi-Regular"/>
            </a:endParaRPr>
          </a:p>
          <a:p>
            <a:r>
              <a:rPr lang="ar-IQ" sz="2400" b="1" dirty="0" smtClean="0">
                <a:solidFill>
                  <a:srgbClr val="333333"/>
                </a:solidFill>
                <a:latin typeface="DroidArabicKufi-Regular"/>
              </a:rPr>
              <a:t>3- "</a:t>
            </a:r>
            <a:r>
              <a:rPr lang="en-US" sz="2400" b="1" dirty="0">
                <a:solidFill>
                  <a:srgbClr val="333333"/>
                </a:solidFill>
                <a:latin typeface="DroidArabicKufi-Regular"/>
              </a:rPr>
              <a:t>Learning", www.britannica.com, Retrieved 12/4/2018. </a:t>
            </a:r>
            <a:r>
              <a:rPr lang="en-US" sz="2400" b="1" dirty="0" smtClean="0">
                <a:solidFill>
                  <a:srgbClr val="333333"/>
                </a:solidFill>
                <a:latin typeface="DroidArabicKufi-Regular"/>
              </a:rPr>
              <a:t>Edited </a:t>
            </a:r>
            <a:endParaRPr lang="ar-IQ" sz="2400" b="1" dirty="0" smtClean="0">
              <a:solidFill>
                <a:srgbClr val="333333"/>
              </a:solidFill>
              <a:latin typeface="DroidArabicKufi-Regular"/>
            </a:endParaRPr>
          </a:p>
          <a:p>
            <a:r>
              <a:rPr lang="ar-IQ" sz="2400" b="1" dirty="0" smtClean="0">
                <a:solidFill>
                  <a:srgbClr val="333333"/>
                </a:solidFill>
                <a:latin typeface="DroidArabicKufi-Regular"/>
              </a:rPr>
              <a:t>4- أ</a:t>
            </a:r>
            <a:r>
              <a:rPr lang="ar-IQ" sz="2400" b="1" dirty="0">
                <a:solidFill>
                  <a:srgbClr val="333333"/>
                </a:solidFill>
                <a:latin typeface="DroidArabicKufi-Regular"/>
              </a:rPr>
              <a:t>. د. محي الدين توق، </a:t>
            </a:r>
            <a:r>
              <a:rPr lang="ar-IQ" sz="2400" b="1" dirty="0" err="1">
                <a:solidFill>
                  <a:srgbClr val="333333"/>
                </a:solidFill>
                <a:latin typeface="DroidArabicKufi-Regular"/>
              </a:rPr>
              <a:t>أ.د</a:t>
            </a:r>
            <a:r>
              <a:rPr lang="ar-IQ" sz="2400" b="1" dirty="0">
                <a:solidFill>
                  <a:srgbClr val="333333"/>
                </a:solidFill>
                <a:latin typeface="DroidArabicKufi-Regular"/>
              </a:rPr>
              <a:t>. يوسف قطامي، </a:t>
            </a:r>
            <a:r>
              <a:rPr lang="ar-IQ" sz="2400" b="1" dirty="0" err="1">
                <a:solidFill>
                  <a:srgbClr val="333333"/>
                </a:solidFill>
                <a:latin typeface="DroidArabicKufi-Regular"/>
              </a:rPr>
              <a:t>أ.د</a:t>
            </a:r>
            <a:r>
              <a:rPr lang="ar-IQ" sz="2400" b="1" dirty="0">
                <a:solidFill>
                  <a:srgbClr val="333333"/>
                </a:solidFill>
                <a:latin typeface="DroidArabicKufi-Regular"/>
              </a:rPr>
              <a:t>. يوسف قطامي، "تعريف التعلم (</a:t>
            </a:r>
            <a:r>
              <a:rPr lang="en-US" sz="2400" b="1" dirty="0">
                <a:solidFill>
                  <a:srgbClr val="333333"/>
                </a:solidFill>
                <a:latin typeface="DroidArabicKufi-Regular"/>
              </a:rPr>
              <a:t>Learning Definition)"، www.sst5.com، </a:t>
            </a:r>
            <a:endParaRPr lang="ar-IQ" sz="2400" b="1" dirty="0" smtClean="0">
              <a:solidFill>
                <a:srgbClr val="333333"/>
              </a:solidFill>
              <a:latin typeface="DroidArabicKufi-Regular"/>
            </a:endParaRPr>
          </a:p>
          <a:p>
            <a:r>
              <a:rPr lang="ar-IQ" sz="2400" b="1" dirty="0" smtClean="0">
                <a:solidFill>
                  <a:srgbClr val="333333"/>
                </a:solidFill>
                <a:latin typeface="DroidArabicKufi-Regular"/>
              </a:rPr>
              <a:t>5- هند </a:t>
            </a:r>
            <a:r>
              <a:rPr lang="ar-IQ" sz="2400" b="1" dirty="0">
                <a:solidFill>
                  <a:srgbClr val="333333"/>
                </a:solidFill>
                <a:latin typeface="DroidArabicKufi-Regular"/>
              </a:rPr>
              <a:t>محمد رضا </a:t>
            </a:r>
            <a:r>
              <a:rPr lang="ar-IQ" sz="2400" b="1" dirty="0" err="1">
                <a:solidFill>
                  <a:srgbClr val="333333"/>
                </a:solidFill>
                <a:latin typeface="DroidArabicKufi-Regular"/>
              </a:rPr>
              <a:t>الخيكاني</a:t>
            </a:r>
            <a:r>
              <a:rPr lang="ar-IQ" sz="2400" b="1" dirty="0">
                <a:solidFill>
                  <a:srgbClr val="333333"/>
                </a:solidFill>
                <a:latin typeface="DroidArabicKufi-Regular"/>
              </a:rPr>
              <a:t> </a:t>
            </a:r>
            <a:r>
              <a:rPr lang="ar-IQ" sz="2400" b="1" dirty="0" smtClean="0">
                <a:solidFill>
                  <a:srgbClr val="333333"/>
                </a:solidFill>
                <a:latin typeface="DroidArabicKufi-Regular"/>
              </a:rPr>
              <a:t>"</a:t>
            </a:r>
            <a:r>
              <a:rPr lang="ar-IQ" sz="2400" b="1" dirty="0">
                <a:solidFill>
                  <a:srgbClr val="333333"/>
                </a:solidFill>
                <a:latin typeface="DroidArabicKufi-Regular"/>
              </a:rPr>
              <a:t>شروط عملية التعلم"، </a:t>
            </a:r>
            <a:r>
              <a:rPr lang="en-US" sz="2400" b="1" dirty="0">
                <a:solidFill>
                  <a:srgbClr val="333333"/>
                </a:solidFill>
                <a:latin typeface="DroidArabicKufi-Regular"/>
              </a:rPr>
              <a:t>www.uobabylon.edu.iq، </a:t>
            </a:r>
            <a:endParaRPr lang="ar-IQ" sz="2400" b="1" dirty="0" smtClean="0">
              <a:solidFill>
                <a:srgbClr val="333333"/>
              </a:solidFill>
              <a:latin typeface="DroidArabicKufi-Regular"/>
            </a:endParaRPr>
          </a:p>
          <a:p>
            <a:r>
              <a:rPr lang="ar-IQ" sz="2400" b="1" dirty="0" smtClean="0">
                <a:solidFill>
                  <a:srgbClr val="333333"/>
                </a:solidFill>
                <a:latin typeface="DroidArabicKufi-Regular"/>
              </a:rPr>
              <a:t>6- حيدر </a:t>
            </a:r>
            <a:r>
              <a:rPr lang="ar-IQ" sz="2400" b="1" dirty="0">
                <a:solidFill>
                  <a:srgbClr val="333333"/>
                </a:solidFill>
                <a:latin typeface="DroidArabicKufi-Regular"/>
              </a:rPr>
              <a:t>حاتم فالح </a:t>
            </a:r>
            <a:r>
              <a:rPr lang="ar-IQ" sz="2400" b="1" dirty="0" err="1" smtClean="0">
                <a:solidFill>
                  <a:srgbClr val="333333"/>
                </a:solidFill>
                <a:latin typeface="DroidArabicKufi-Regular"/>
              </a:rPr>
              <a:t>العجرش</a:t>
            </a:r>
            <a:r>
              <a:rPr lang="ar-IQ" sz="2400" b="1" dirty="0" smtClean="0">
                <a:solidFill>
                  <a:srgbClr val="333333"/>
                </a:solidFill>
                <a:latin typeface="DroidArabicKufi-Regular"/>
              </a:rPr>
              <a:t>، </a:t>
            </a:r>
            <a:r>
              <a:rPr lang="ar-IQ" sz="2400" b="1" dirty="0">
                <a:solidFill>
                  <a:srgbClr val="333333"/>
                </a:solidFill>
                <a:latin typeface="DroidArabicKufi-Regular"/>
              </a:rPr>
              <a:t>"العوامل المؤثرة في فاعلية عملية العملية التعليمة"، </a:t>
            </a:r>
            <a:r>
              <a:rPr lang="en-US" sz="2400" b="1" dirty="0">
                <a:solidFill>
                  <a:srgbClr val="333333"/>
                </a:solidFill>
                <a:latin typeface="DroidArabicKufi-Regular"/>
                <a:hlinkClick r:id="rId2"/>
              </a:rPr>
              <a:t>www.uobabylon.edu.iq</a:t>
            </a:r>
            <a:r>
              <a:rPr lang="en-US" sz="2400" b="1" dirty="0" smtClean="0">
                <a:solidFill>
                  <a:srgbClr val="333333"/>
                </a:solidFill>
                <a:latin typeface="DroidArabicKufi-Regular"/>
              </a:rPr>
              <a:t>،</a:t>
            </a:r>
            <a:endParaRPr lang="ar-IQ" sz="2400" b="1" dirty="0" smtClean="0">
              <a:solidFill>
                <a:srgbClr val="333333"/>
              </a:solidFill>
              <a:latin typeface="DroidArabicKufi-Regular"/>
            </a:endParaRPr>
          </a:p>
          <a:p>
            <a:r>
              <a:rPr lang="ar-IQ" sz="2400" b="1" dirty="0" smtClean="0">
                <a:solidFill>
                  <a:srgbClr val="333333"/>
                </a:solidFill>
                <a:latin typeface="DroidArabicKufi-Regular"/>
              </a:rPr>
              <a:t> 7- استراتيجيات </a:t>
            </a:r>
            <a:r>
              <a:rPr lang="ar-IQ" sz="2400" b="1" dirty="0">
                <a:solidFill>
                  <a:srgbClr val="333333"/>
                </a:solidFill>
                <a:latin typeface="DroidArabicKufi-Regular"/>
              </a:rPr>
              <a:t>التعلم والتعليم والتقويم ، الرياض-المملكة العربية السعودية: وكالة بحر المداد للدعاية </a:t>
            </a:r>
            <a:r>
              <a:rPr lang="ar-IQ" sz="2400" b="1" dirty="0" smtClean="0">
                <a:solidFill>
                  <a:srgbClr val="333333"/>
                </a:solidFill>
                <a:latin typeface="DroidArabicKufi-Regular"/>
              </a:rPr>
              <a:t>والإعلان .</a:t>
            </a:r>
          </a:p>
          <a:p>
            <a:r>
              <a:rPr lang="ar-IQ" sz="2400" b="1" dirty="0" smtClean="0">
                <a:solidFill>
                  <a:srgbClr val="333333"/>
                </a:solidFill>
                <a:latin typeface="DroidArabicKufi-Regular"/>
              </a:rPr>
              <a:t>8- نظريات التعليم والتعلم ، </a:t>
            </a:r>
            <a:r>
              <a:rPr lang="ar-IQ" sz="2400" b="1" dirty="0" err="1" smtClean="0">
                <a:solidFill>
                  <a:srgbClr val="333333"/>
                </a:solidFill>
                <a:latin typeface="DroidArabicKufi-Regular"/>
              </a:rPr>
              <a:t>دز</a:t>
            </a:r>
            <a:r>
              <a:rPr lang="ar-IQ" sz="2400" b="1" dirty="0" smtClean="0">
                <a:solidFill>
                  <a:srgbClr val="333333"/>
                </a:solidFill>
                <a:latin typeface="DroidArabicKufi-Regular"/>
              </a:rPr>
              <a:t> ايمان عباس الخفاف </a:t>
            </a:r>
            <a:r>
              <a:rPr lang="ar-IQ" dirty="0"/>
              <a:t/>
            </a:r>
            <a:br>
              <a:rPr lang="ar-IQ" dirty="0"/>
            </a:br>
            <a:endParaRPr lang="en-US" dirty="0"/>
          </a:p>
        </p:txBody>
      </p:sp>
    </p:spTree>
    <p:extLst>
      <p:ext uri="{BB962C8B-B14F-4D97-AF65-F5344CB8AC3E}">
        <p14:creationId xmlns:p14="http://schemas.microsoft.com/office/powerpoint/2010/main" val="1690362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889844"/>
            <a:ext cx="8352928" cy="513986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ar-IQ" sz="2400" b="1" dirty="0"/>
              <a:t>مفهوم النظريّة لغة واصطلاحاً </a:t>
            </a:r>
            <a:r>
              <a:rPr lang="ar-IQ" sz="2400" b="1" dirty="0" smtClean="0"/>
              <a:t>:</a:t>
            </a:r>
          </a:p>
          <a:p>
            <a:endParaRPr lang="ar-IQ" sz="2400" b="1" dirty="0" smtClean="0"/>
          </a:p>
          <a:p>
            <a:r>
              <a:rPr lang="ar-IQ" sz="2000" b="1" dirty="0" smtClean="0"/>
              <a:t>تُعرفُ </a:t>
            </a:r>
            <a:r>
              <a:rPr lang="ar-IQ" sz="2000" b="1" dirty="0"/>
              <a:t>النظريّة لغةً: </a:t>
            </a:r>
            <a:r>
              <a:rPr lang="ar-IQ" sz="2000" b="1" dirty="0">
                <a:solidFill>
                  <a:srgbClr val="FF0000"/>
                </a:solidFill>
              </a:rPr>
              <a:t>بأنّها مصطلح مشتق من الكلمة الثلاثيّة نَظَرَ، ومعناها التأمّل أثناء التفكير بشيء </a:t>
            </a:r>
            <a:r>
              <a:rPr lang="ar-IQ" sz="2000" b="1" dirty="0" smtClean="0">
                <a:solidFill>
                  <a:srgbClr val="FF0000"/>
                </a:solidFill>
              </a:rPr>
              <a:t>ما.</a:t>
            </a:r>
          </a:p>
          <a:p>
            <a:endParaRPr lang="ar-IQ" sz="2000" b="1" dirty="0" smtClean="0"/>
          </a:p>
          <a:p>
            <a:r>
              <a:rPr lang="ar-IQ" sz="2000" b="1" dirty="0" smtClean="0"/>
              <a:t>أمّا </a:t>
            </a:r>
            <a:r>
              <a:rPr lang="ar-IQ" sz="2000" b="1" dirty="0"/>
              <a:t>اصطلاحاً: </a:t>
            </a:r>
            <a:r>
              <a:rPr lang="ar-IQ" sz="2000" b="1" dirty="0">
                <a:solidFill>
                  <a:srgbClr val="FF0000"/>
                </a:solidFill>
              </a:rPr>
              <a:t>فتُعرف بقواعد ومبادئ تُستخدمُ لوصفِ شيء ما، سواء أكان علمياً، أم فلسفياً، أم معرفياً، أم أدبياً، وقد تثبتُ هذه النظرية حقيقة معيّنة، أو تساهمُ في بناءِ فكر جديد، </a:t>
            </a:r>
            <a:endParaRPr lang="ar-IQ" sz="2000" b="1" dirty="0" smtClean="0">
              <a:solidFill>
                <a:srgbClr val="FF0000"/>
              </a:solidFill>
            </a:endParaRPr>
          </a:p>
          <a:p>
            <a:r>
              <a:rPr lang="ar-IQ" sz="2000" b="1" dirty="0" smtClean="0">
                <a:solidFill>
                  <a:srgbClr val="FF0000"/>
                </a:solidFill>
              </a:rPr>
              <a:t>او هي : هي </a:t>
            </a:r>
            <a:r>
              <a:rPr lang="ar-IQ" sz="2000" b="1" dirty="0">
                <a:solidFill>
                  <a:srgbClr val="FF0000"/>
                </a:solidFill>
              </a:rPr>
              <a:t>دراسة لموضوع معين دراسة عقلانيّة ومنطقيّة، من أجل استنتاجِ مجموعة من الخلُاصات والنتائج التي تساهمُ في تعزيز الفكرة الرئيسيّة التي تُبنى عليها النظ</a:t>
            </a:r>
            <a:r>
              <a:rPr lang="ar-IQ" sz="2000" b="1" dirty="0"/>
              <a:t>ريّة</a:t>
            </a:r>
            <a:r>
              <a:rPr lang="ar-IQ" dirty="0" smtClean="0"/>
              <a:t>.</a:t>
            </a:r>
            <a:r>
              <a:rPr lang="ar-IQ" dirty="0"/>
              <a:t> </a:t>
            </a:r>
            <a:endParaRPr lang="ar-IQ" dirty="0" smtClean="0"/>
          </a:p>
          <a:p>
            <a:r>
              <a:rPr lang="ar-IQ" sz="2000" b="1" dirty="0" smtClean="0"/>
              <a:t>تاريخ </a:t>
            </a:r>
            <a:r>
              <a:rPr lang="ar-IQ" sz="2000" b="1" dirty="0"/>
              <a:t>مفهوم النظريّة </a:t>
            </a:r>
            <a:r>
              <a:rPr lang="ar-IQ" sz="2000" b="1" dirty="0" smtClean="0"/>
              <a:t>:</a:t>
            </a:r>
          </a:p>
          <a:p>
            <a:r>
              <a:rPr lang="ar-IQ" sz="2000" b="1" dirty="0" smtClean="0">
                <a:solidFill>
                  <a:srgbClr val="FF0000"/>
                </a:solidFill>
              </a:rPr>
              <a:t>استُخْدِمَ </a:t>
            </a:r>
            <a:r>
              <a:rPr lang="ar-IQ" sz="2000" b="1" dirty="0">
                <a:solidFill>
                  <a:srgbClr val="FF0000"/>
                </a:solidFill>
              </a:rPr>
              <a:t>مفهوم النظريّة للمرة الأولى في الفلسفة اليونانيّة للإشارة إلى المُصطلحات، والمفاهيم التي تخالفُ التطبيقات العمليّة الواقعيّة، واعتُبر الفيلسوف اليونانيّ أرسطو أولَ مَنْ اعتمدَ على تطبيق فكرة النظريّة للتفريق بين الحقائق المُطبقة فعليّاً والنظريات الفكريّة، ثمّ أصبح مصطلح النظريّة من المُصطلحات المعرفيّة التي تُستخدمُ في العديدِ مِن المجالات سواء الفلسفيّة، أم العلميّة أم غيرها.</a:t>
            </a:r>
            <a:br>
              <a:rPr lang="ar-IQ" sz="2000" b="1" dirty="0">
                <a:solidFill>
                  <a:srgbClr val="FF0000"/>
                </a:solidFill>
              </a:rPr>
            </a:br>
            <a:r>
              <a:rPr lang="ar-IQ" sz="2000" b="1" dirty="0">
                <a:solidFill>
                  <a:srgbClr val="FF0000"/>
                </a:solidFill>
              </a:rPr>
              <a:t/>
            </a:r>
            <a:br>
              <a:rPr lang="ar-IQ" sz="2000" b="1" dirty="0">
                <a:solidFill>
                  <a:srgbClr val="FF0000"/>
                </a:solidFill>
              </a:rPr>
            </a:br>
            <a:endParaRPr lang="ar-IQ" sz="2000" b="1" dirty="0">
              <a:solidFill>
                <a:srgbClr val="FF0000"/>
              </a:solidFill>
            </a:endParaRPr>
          </a:p>
        </p:txBody>
      </p:sp>
    </p:spTree>
    <p:extLst>
      <p:ext uri="{BB962C8B-B14F-4D97-AF65-F5344CB8AC3E}">
        <p14:creationId xmlns:p14="http://schemas.microsoft.com/office/powerpoint/2010/main" val="3738350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335846"/>
            <a:ext cx="8568952" cy="7109639"/>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ar-IQ" sz="2400" b="1" dirty="0">
                <a:solidFill>
                  <a:srgbClr val="FF0000"/>
                </a:solidFill>
              </a:rPr>
              <a:t>عريف النظرية التربوية:</a:t>
            </a:r>
          </a:p>
          <a:p>
            <a:r>
              <a:rPr lang="ar-IQ" sz="2400" b="1" dirty="0"/>
              <a:t>من الناحية التربوية يمكن الشرح بأن النظرية التربوية هي الحلقةُ التي تجعل الأفكار المجردة أقرب إلى التطبيق العملي، ولذا يمكن القول بأنها نظرية تطبيقية أكثر منها مجردة.</a:t>
            </a:r>
          </a:p>
          <a:p>
            <a:r>
              <a:rPr lang="ar-IQ" sz="2400" b="1" dirty="0"/>
              <a:t> </a:t>
            </a:r>
          </a:p>
          <a:p>
            <a:r>
              <a:rPr lang="ar-IQ" sz="2400" b="1" dirty="0"/>
              <a:t>يوضح مور </a:t>
            </a:r>
            <a:r>
              <a:rPr lang="ar-IQ" sz="2400" b="1" dirty="0" smtClean="0"/>
              <a:t>اتشبيه </a:t>
            </a:r>
            <a:r>
              <a:rPr lang="ar-IQ" sz="2400" b="1" dirty="0"/>
              <a:t>العملية التربوية ببناء مكون من ثلاثة طوابق، </a:t>
            </a:r>
            <a:endParaRPr lang="ar-IQ" sz="2400" b="1" dirty="0" smtClean="0"/>
          </a:p>
          <a:p>
            <a:pPr marL="342900" indent="-342900">
              <a:buFontTx/>
              <a:buChar char="-"/>
            </a:pPr>
            <a:r>
              <a:rPr lang="ar-IQ" sz="2400" b="1" dirty="0" smtClean="0"/>
              <a:t>فالطابق </a:t>
            </a:r>
            <a:r>
              <a:rPr lang="ar-IQ" sz="2400" b="1" dirty="0"/>
              <a:t>الأول يوجد فيه كل الممارسات التي يشترك فيها المدرسون والطلاب والإدارة المدرسية من الأنشطة التعليمية وتدريس وتخطيط، وما إلى ذلك، </a:t>
            </a:r>
            <a:endParaRPr lang="ar-IQ" sz="2400" b="1" dirty="0" smtClean="0"/>
          </a:p>
          <a:p>
            <a:pPr marL="342900" indent="-342900">
              <a:buFontTx/>
              <a:buChar char="-"/>
            </a:pPr>
            <a:endParaRPr lang="ar-IQ" sz="2400" b="1" dirty="0" smtClean="0"/>
          </a:p>
          <a:p>
            <a:pPr marL="342900" indent="-342900">
              <a:buFontTx/>
              <a:buChar char="-"/>
            </a:pPr>
            <a:r>
              <a:rPr lang="ar-IQ" sz="2400" b="1" dirty="0" smtClean="0"/>
              <a:t>وفي </a:t>
            </a:r>
            <a:r>
              <a:rPr lang="ar-IQ" sz="2400" b="1" dirty="0"/>
              <a:t>الطابق الثاني توجد النظرية التربوية التي يمكن اعتبارها مجموعة من الإرشادات والمبادئ التي تهدف إلى توجيه وإرشاد الممارسات التعليمية الجارية في الطابق الأول، </a:t>
            </a:r>
            <a:endParaRPr lang="ar-IQ" sz="2400" b="1" dirty="0" smtClean="0"/>
          </a:p>
          <a:p>
            <a:pPr marL="342900" indent="-342900">
              <a:buFontTx/>
              <a:buChar char="-"/>
            </a:pPr>
            <a:endParaRPr lang="ar-IQ" sz="2400" b="1" dirty="0" smtClean="0"/>
          </a:p>
          <a:p>
            <a:pPr marL="342900" indent="-342900">
              <a:buFontTx/>
              <a:buChar char="-"/>
            </a:pPr>
            <a:r>
              <a:rPr lang="ar-IQ" sz="2400" b="1" dirty="0" smtClean="0"/>
              <a:t>أما </a:t>
            </a:r>
            <a:r>
              <a:rPr lang="ar-IQ" sz="2400" b="1" dirty="0"/>
              <a:t>الطابق الثالث فهي فلسفة التربية التي تُعنى بكل ما يدور في الطابقين الأول والثاني، فهي تحلل المفاهيم كالتربية والخبرة، وتحدد لها المعاني التي تدخل في بناء النظرية في الطابق الثاني، وتوجه الممارسات التربوية في الطابق الأول</a:t>
            </a:r>
          </a:p>
          <a:p>
            <a:r>
              <a:rPr lang="ar-IQ" sz="2400" b="1" dirty="0"/>
              <a:t/>
            </a:r>
            <a:br>
              <a:rPr lang="ar-IQ" sz="2400" b="1" dirty="0"/>
            </a:br>
            <a:r>
              <a:rPr lang="ar-IQ" sz="2400" b="1" dirty="0"/>
              <a:t/>
            </a:r>
            <a:br>
              <a:rPr lang="ar-IQ" sz="2400" b="1" dirty="0"/>
            </a:br>
            <a:endParaRPr lang="en-US" sz="2400" b="1" dirty="0"/>
          </a:p>
        </p:txBody>
      </p:sp>
    </p:spTree>
    <p:extLst>
      <p:ext uri="{BB962C8B-B14F-4D97-AF65-F5344CB8AC3E}">
        <p14:creationId xmlns:p14="http://schemas.microsoft.com/office/powerpoint/2010/main" val="17638860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11560" y="453839"/>
            <a:ext cx="7992888" cy="4832092"/>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marL="342900" indent="-342900">
              <a:buFontTx/>
              <a:buChar char="-"/>
            </a:pPr>
            <a:r>
              <a:rPr lang="ar-IQ" sz="2800" b="1" dirty="0" smtClean="0">
                <a:solidFill>
                  <a:srgbClr val="FF0000"/>
                </a:solidFill>
              </a:rPr>
              <a:t>وظائف النظرية :</a:t>
            </a:r>
          </a:p>
          <a:p>
            <a:r>
              <a:rPr lang="ar-IQ" sz="2800" b="1" dirty="0" smtClean="0"/>
              <a:t>1- تفسير </a:t>
            </a:r>
            <a:r>
              <a:rPr lang="ar-IQ" sz="2800" b="1" dirty="0"/>
              <a:t>السلوك الإنساني والمساعدة على التنبؤ به .</a:t>
            </a:r>
            <a:br>
              <a:rPr lang="ar-IQ" sz="2800" b="1" dirty="0"/>
            </a:br>
            <a:r>
              <a:rPr lang="ar-IQ" sz="2800" b="1" dirty="0"/>
              <a:t>2 ــ المساعدة على فهم المواقف الإنسانية و السيطرة عليها .</a:t>
            </a:r>
            <a:br>
              <a:rPr lang="ar-IQ" sz="2800" b="1" dirty="0"/>
            </a:br>
            <a:r>
              <a:rPr lang="ar-IQ" sz="2800" b="1" dirty="0"/>
              <a:t>3 ــ المساعدة على إجراء التصنيفات العلمية بين المجتمعات .</a:t>
            </a:r>
            <a:br>
              <a:rPr lang="ar-IQ" sz="2800" b="1" dirty="0"/>
            </a:br>
            <a:r>
              <a:rPr lang="ar-IQ" sz="2800" b="1" dirty="0"/>
              <a:t>4 ــ المساعدة على اتخاذ مواقف و إصدار قرارات استنادا على المعلومات المتاحة عن </a:t>
            </a:r>
            <a:r>
              <a:rPr lang="ar-IQ" sz="2800" b="1" dirty="0" smtClean="0"/>
              <a:t>السلوك.</a:t>
            </a:r>
          </a:p>
          <a:p>
            <a:endParaRPr lang="ar-IQ" sz="2800" b="1" dirty="0"/>
          </a:p>
          <a:p>
            <a:pPr marL="342900" indent="-342900">
              <a:buFontTx/>
              <a:buChar char="-"/>
            </a:pPr>
            <a:r>
              <a:rPr lang="ar-IQ" sz="2800" b="1" dirty="0" smtClean="0">
                <a:solidFill>
                  <a:srgbClr val="FF0000"/>
                </a:solidFill>
              </a:rPr>
              <a:t>اهداف النظرية :</a:t>
            </a:r>
          </a:p>
          <a:p>
            <a:pPr marL="342900" indent="-342900">
              <a:buFontTx/>
              <a:buChar char="-"/>
            </a:pPr>
            <a:r>
              <a:rPr lang="ar-IQ" sz="2800" b="1" dirty="0" smtClean="0"/>
              <a:t>1- الفهم : اي فهم السلوك الانساني .</a:t>
            </a:r>
          </a:p>
          <a:p>
            <a:pPr marL="342900" indent="-342900">
              <a:buFontTx/>
              <a:buChar char="-"/>
            </a:pPr>
            <a:r>
              <a:rPr lang="ar-IQ" sz="2800" b="1" dirty="0" smtClean="0"/>
              <a:t>2- التنبؤ : اي يمكن التنبؤ بحدوث الظاهرة .</a:t>
            </a:r>
          </a:p>
          <a:p>
            <a:pPr marL="342900" indent="-342900">
              <a:buFontTx/>
              <a:buChar char="-"/>
            </a:pPr>
            <a:r>
              <a:rPr lang="ar-IQ" sz="2800" b="1" dirty="0" smtClean="0"/>
              <a:t>3-  الضبط : اي يمكن ضبط حدوث الظاهرة .</a:t>
            </a:r>
            <a:endParaRPr lang="en-US" sz="2800" b="1" dirty="0"/>
          </a:p>
        </p:txBody>
      </p:sp>
    </p:spTree>
    <p:extLst>
      <p:ext uri="{BB962C8B-B14F-4D97-AF65-F5344CB8AC3E}">
        <p14:creationId xmlns:p14="http://schemas.microsoft.com/office/powerpoint/2010/main" val="1334106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404664"/>
            <a:ext cx="8496944" cy="643253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lvl="0"/>
            <a:r>
              <a:rPr lang="ar-IQ" sz="3600" b="1" dirty="0">
                <a:solidFill>
                  <a:srgbClr val="FF0000"/>
                </a:solidFill>
              </a:rPr>
              <a:t>معايري الحكم على النظرية الجديدة </a:t>
            </a:r>
            <a:r>
              <a:rPr lang="en-US" sz="3600" b="1" dirty="0" err="1">
                <a:solidFill>
                  <a:srgbClr val="FF0000"/>
                </a:solidFill>
              </a:rPr>
              <a:t>Creteria</a:t>
            </a:r>
            <a:r>
              <a:rPr lang="en-US" sz="3600" b="1" dirty="0">
                <a:solidFill>
                  <a:srgbClr val="FF0000"/>
                </a:solidFill>
              </a:rPr>
              <a:t> Theory:</a:t>
            </a:r>
          </a:p>
          <a:p>
            <a:pPr lvl="0"/>
            <a:r>
              <a:rPr lang="ar-IQ" sz="2400" b="1" dirty="0">
                <a:solidFill>
                  <a:schemeClr val="tx1"/>
                </a:solidFill>
              </a:rPr>
              <a:t>هناك عدد من </a:t>
            </a:r>
            <a:r>
              <a:rPr lang="ar-IQ" sz="2400" b="1" dirty="0" smtClean="0">
                <a:solidFill>
                  <a:schemeClr val="tx1"/>
                </a:solidFill>
              </a:rPr>
              <a:t>المعايير يمكن </a:t>
            </a:r>
            <a:r>
              <a:rPr lang="ar-IQ" sz="2400" b="1" dirty="0">
                <a:solidFill>
                  <a:schemeClr val="tx1"/>
                </a:solidFill>
              </a:rPr>
              <a:t>أن تستخدم للحكم على القيمة </a:t>
            </a:r>
            <a:r>
              <a:rPr lang="ar-IQ" sz="2400" b="1" dirty="0" smtClean="0">
                <a:solidFill>
                  <a:schemeClr val="tx1"/>
                </a:solidFill>
              </a:rPr>
              <a:t>العملية </a:t>
            </a:r>
            <a:r>
              <a:rPr lang="ar-IQ" sz="2400" b="1" dirty="0">
                <a:solidFill>
                  <a:schemeClr val="tx1"/>
                </a:solidFill>
              </a:rPr>
              <a:t>للنظرية ، وتتمثل هذه </a:t>
            </a:r>
            <a:r>
              <a:rPr lang="ar-IQ" sz="2400" b="1" dirty="0" smtClean="0">
                <a:solidFill>
                  <a:schemeClr val="tx1"/>
                </a:solidFill>
              </a:rPr>
              <a:t>المعايير بالآتي </a:t>
            </a:r>
            <a:r>
              <a:rPr lang="ar-IQ" sz="4000" dirty="0" smtClean="0">
                <a:solidFill>
                  <a:srgbClr val="FF0000"/>
                </a:solidFill>
              </a:rPr>
              <a:t>:</a:t>
            </a:r>
            <a:endParaRPr lang="ar-IQ" sz="2400" b="1" dirty="0" smtClean="0">
              <a:solidFill>
                <a:srgbClr val="FF0000"/>
              </a:solidFill>
            </a:endParaRPr>
          </a:p>
          <a:p>
            <a:pPr lvl="0"/>
            <a:r>
              <a:rPr lang="ar-IQ" sz="2400" b="1" dirty="0" smtClean="0">
                <a:solidFill>
                  <a:srgbClr val="FF0000"/>
                </a:solidFill>
              </a:rPr>
              <a:t>-الاهمية </a:t>
            </a:r>
            <a:r>
              <a:rPr lang="ar-IQ" sz="2400" b="1" dirty="0">
                <a:solidFill>
                  <a:srgbClr val="FF0000"/>
                </a:solidFill>
              </a:rPr>
              <a:t>:</a:t>
            </a:r>
            <a:r>
              <a:rPr lang="en-US" sz="2400" b="1" dirty="0">
                <a:solidFill>
                  <a:srgbClr val="FF0000"/>
                </a:solidFill>
              </a:rPr>
              <a:t>(Important ) </a:t>
            </a:r>
            <a:r>
              <a:rPr lang="ar-IQ" sz="2400" b="1" dirty="0">
                <a:solidFill>
                  <a:schemeClr val="tx1"/>
                </a:solidFill>
              </a:rPr>
              <a:t>النظرية الجيدة يجب أن لا تكون تافهة، بل على العكس من ذلك فهي يحب</a:t>
            </a:r>
            <a:r>
              <a:rPr lang="en-AU" sz="2400" b="1" dirty="0">
                <a:solidFill>
                  <a:schemeClr val="tx1"/>
                </a:solidFill>
              </a:rPr>
              <a:t> </a:t>
            </a:r>
            <a:r>
              <a:rPr lang="ar-IQ" sz="2400" b="1" dirty="0">
                <a:solidFill>
                  <a:schemeClr val="tx1"/>
                </a:solidFill>
              </a:rPr>
              <a:t>أن تكون مهمة وذلك من خلال تعرضها لظاهرة ذات قيمة ومعنى؛ فالنظرية الجيدة هي تلك التي </a:t>
            </a:r>
            <a:r>
              <a:rPr lang="ar-IQ" sz="2400" b="1" dirty="0" smtClean="0">
                <a:solidFill>
                  <a:schemeClr val="tx1"/>
                </a:solidFill>
              </a:rPr>
              <a:t>تكون محددة </a:t>
            </a:r>
            <a:r>
              <a:rPr lang="ar-IQ" sz="2400" b="1" dirty="0">
                <a:solidFill>
                  <a:schemeClr val="tx1"/>
                </a:solidFill>
              </a:rPr>
              <a:t>في تفسري حادثة أو ظاهرة معينة وينتج عنها مضامين عملية ذات قيمة نفعية .</a:t>
            </a:r>
          </a:p>
          <a:p>
            <a:pPr lvl="0"/>
            <a:r>
              <a:rPr lang="ar-IQ" sz="2400" b="1" dirty="0">
                <a:solidFill>
                  <a:srgbClr val="FF0000"/>
                </a:solidFill>
              </a:rPr>
              <a:t>2- الدقة </a:t>
            </a:r>
            <a:r>
              <a:rPr lang="ar-IQ" sz="2400" b="1" dirty="0" err="1">
                <a:solidFill>
                  <a:srgbClr val="FF0000"/>
                </a:solidFill>
              </a:rPr>
              <a:t>واللوضوح</a:t>
            </a:r>
            <a:r>
              <a:rPr lang="ar-IQ" sz="2400" b="1" dirty="0">
                <a:solidFill>
                  <a:srgbClr val="FF0000"/>
                </a:solidFill>
              </a:rPr>
              <a:t> :</a:t>
            </a:r>
            <a:r>
              <a:rPr lang="en-US" sz="2400" b="1" dirty="0">
                <a:solidFill>
                  <a:srgbClr val="FF0000"/>
                </a:solidFill>
              </a:rPr>
              <a:t>(Clarity &amp; Preciseness)</a:t>
            </a:r>
            <a:r>
              <a:rPr lang="ar-IQ" sz="2400" b="1" dirty="0">
                <a:solidFill>
                  <a:srgbClr val="FF0000"/>
                </a:solidFill>
              </a:rPr>
              <a:t> </a:t>
            </a:r>
            <a:r>
              <a:rPr lang="ar-IQ" sz="2400" b="1" dirty="0">
                <a:solidFill>
                  <a:schemeClr val="tx1"/>
                </a:solidFill>
              </a:rPr>
              <a:t>تمتاز النظرية الجيدة بالقابلية للفهم وببعدها عن</a:t>
            </a:r>
            <a:r>
              <a:rPr lang="en-AU" sz="2400" b="1" dirty="0">
                <a:solidFill>
                  <a:schemeClr val="tx1"/>
                </a:solidFill>
              </a:rPr>
              <a:t> </a:t>
            </a:r>
            <a:r>
              <a:rPr lang="ar-IQ" sz="2400" b="1" dirty="0">
                <a:solidFill>
                  <a:schemeClr val="tx1"/>
                </a:solidFill>
              </a:rPr>
              <a:t>الغموض، وفي كونها تمتاز بالاتساق الداخلي. ويمكن اختبار مدى</a:t>
            </a:r>
            <a:r>
              <a:rPr lang="en-AU" sz="2400" b="1" dirty="0">
                <a:solidFill>
                  <a:schemeClr val="tx1"/>
                </a:solidFill>
              </a:rPr>
              <a:t>   </a:t>
            </a:r>
            <a:r>
              <a:rPr lang="ar-IQ" sz="2400" b="1" dirty="0">
                <a:solidFill>
                  <a:schemeClr val="tx1"/>
                </a:solidFill>
              </a:rPr>
              <a:t> وضوح </a:t>
            </a:r>
            <a:r>
              <a:rPr lang="ar-IQ" sz="2400" b="1" dirty="0" err="1">
                <a:solidFill>
                  <a:schemeClr val="tx1"/>
                </a:solidFill>
              </a:rPr>
              <a:t>النظربة</a:t>
            </a:r>
            <a:r>
              <a:rPr lang="ar-IQ" sz="2400" b="1" dirty="0">
                <a:solidFill>
                  <a:schemeClr val="tx1"/>
                </a:solidFill>
              </a:rPr>
              <a:t> من خلال سهولة ربط مفاهيمها بالممارسة وسهولة اختيار فرضياتها وعمل التنبؤات </a:t>
            </a:r>
            <a:r>
              <a:rPr lang="ar-IQ" sz="2400" b="1" dirty="0" smtClean="0">
                <a:solidFill>
                  <a:schemeClr val="tx1"/>
                </a:solidFill>
              </a:rPr>
              <a:t>.</a:t>
            </a:r>
          </a:p>
          <a:p>
            <a:pPr lvl="0"/>
            <a:r>
              <a:rPr lang="ar-IQ" sz="2400" b="1" dirty="0" smtClean="0">
                <a:solidFill>
                  <a:srgbClr val="FF0000"/>
                </a:solidFill>
              </a:rPr>
              <a:t> 3- </a:t>
            </a:r>
            <a:r>
              <a:rPr lang="ar-IQ" sz="2400" b="1" dirty="0">
                <a:solidFill>
                  <a:srgbClr val="FF0000"/>
                </a:solidFill>
              </a:rPr>
              <a:t>الاقتصادية والبساطة:</a:t>
            </a:r>
            <a:r>
              <a:rPr lang="en-US" sz="2400" b="1" dirty="0">
                <a:solidFill>
                  <a:srgbClr val="FF0000"/>
                </a:solidFill>
              </a:rPr>
              <a:t>(Simplicity &amp; Parsimony )</a:t>
            </a:r>
            <a:r>
              <a:rPr lang="ar-IQ" sz="2400" b="1" dirty="0">
                <a:solidFill>
                  <a:srgbClr val="FF0000"/>
                </a:solidFill>
              </a:rPr>
              <a:t> </a:t>
            </a:r>
          </a:p>
          <a:p>
            <a:pPr lvl="0"/>
            <a:r>
              <a:rPr lang="ar-IQ" sz="2400" b="1" dirty="0">
                <a:solidFill>
                  <a:prstClr val="black"/>
                </a:solidFill>
              </a:rPr>
              <a:t>النظرية الجيدة تلك التي تشتمل على عدد قليل</a:t>
            </a:r>
            <a:r>
              <a:rPr lang="en-AU" sz="2400" b="1" dirty="0">
                <a:solidFill>
                  <a:prstClr val="black"/>
                </a:solidFill>
              </a:rPr>
              <a:t> </a:t>
            </a:r>
            <a:r>
              <a:rPr lang="ar-IQ" sz="2400" b="1" dirty="0">
                <a:solidFill>
                  <a:prstClr val="black"/>
                </a:solidFill>
              </a:rPr>
              <a:t>من الافتراضات والمفاهيم؛ أي أنها تفسر الظاهرة أو الحدث بأقصر الطرق والإجراءات</a:t>
            </a:r>
          </a:p>
          <a:p>
            <a:pPr lvl="0"/>
            <a:endParaRPr lang="ar-IQ" sz="2400" b="1" dirty="0" smtClean="0">
              <a:solidFill>
                <a:schemeClr val="tx1"/>
              </a:solidFill>
            </a:endParaRPr>
          </a:p>
          <a:p>
            <a:pPr lvl="0"/>
            <a:endParaRPr lang="ar-IQ" sz="2400" b="1" dirty="0">
              <a:solidFill>
                <a:schemeClr val="tx1"/>
              </a:solidFill>
            </a:endParaRPr>
          </a:p>
        </p:txBody>
      </p:sp>
    </p:spTree>
    <p:extLst>
      <p:ext uri="{BB962C8B-B14F-4D97-AF65-F5344CB8AC3E}">
        <p14:creationId xmlns:p14="http://schemas.microsoft.com/office/powerpoint/2010/main" val="1609938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46968" y="620688"/>
            <a:ext cx="8208912" cy="5632311"/>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ar-IQ" sz="2400" b="1" dirty="0" smtClean="0">
                <a:solidFill>
                  <a:srgbClr val="FF0000"/>
                </a:solidFill>
              </a:rPr>
              <a:t>4- الشمولية :</a:t>
            </a:r>
            <a:r>
              <a:rPr lang="en-US" sz="2400" b="1" dirty="0">
                <a:solidFill>
                  <a:srgbClr val="FF0000"/>
                </a:solidFill>
              </a:rPr>
              <a:t>(Comprehensiveness </a:t>
            </a:r>
            <a:r>
              <a:rPr lang="en-US" sz="2400" b="1" dirty="0" smtClean="0">
                <a:solidFill>
                  <a:srgbClr val="FF0000"/>
                </a:solidFill>
              </a:rPr>
              <a:t>)</a:t>
            </a:r>
            <a:endParaRPr lang="ar-IQ" sz="2400" b="1" dirty="0" smtClean="0">
              <a:solidFill>
                <a:srgbClr val="FF0000"/>
              </a:solidFill>
            </a:endParaRPr>
          </a:p>
          <a:p>
            <a:pPr lvl="0"/>
            <a:r>
              <a:rPr lang="ar-IQ" sz="2400" b="1" dirty="0" smtClean="0">
                <a:solidFill>
                  <a:srgbClr val="FF0000"/>
                </a:solidFill>
              </a:rPr>
              <a:t> </a:t>
            </a:r>
            <a:r>
              <a:rPr lang="ar-IQ" sz="2400" b="1" dirty="0" smtClean="0">
                <a:solidFill>
                  <a:schemeClr val="tx1"/>
                </a:solidFill>
              </a:rPr>
              <a:t>يجب </a:t>
            </a:r>
            <a:r>
              <a:rPr lang="ar-IQ" sz="2400" b="1" dirty="0">
                <a:solidFill>
                  <a:schemeClr val="tx1"/>
                </a:solidFill>
              </a:rPr>
              <a:t>أن </a:t>
            </a:r>
            <a:r>
              <a:rPr lang="ar-IQ" sz="2400" b="1" dirty="0" err="1">
                <a:solidFill>
                  <a:schemeClr val="tx1"/>
                </a:solidFill>
              </a:rPr>
              <a:t>متتاز</a:t>
            </a:r>
            <a:r>
              <a:rPr lang="ar-IQ" sz="2400" b="1" dirty="0">
                <a:solidFill>
                  <a:schemeClr val="tx1"/>
                </a:solidFill>
              </a:rPr>
              <a:t> النظرية الجيدة بالشمولية من حيث قدرتها </a:t>
            </a:r>
            <a:r>
              <a:rPr lang="ar-IQ" sz="2400" b="1" dirty="0" smtClean="0">
                <a:solidFill>
                  <a:schemeClr val="tx1"/>
                </a:solidFill>
              </a:rPr>
              <a:t>على</a:t>
            </a:r>
            <a:r>
              <a:rPr lang="en-AU" sz="2400" b="1" dirty="0" smtClean="0">
                <a:solidFill>
                  <a:schemeClr val="tx1"/>
                </a:solidFill>
              </a:rPr>
              <a:t> </a:t>
            </a:r>
            <a:r>
              <a:rPr lang="ar-IQ" sz="2400" b="1" dirty="0" smtClean="0">
                <a:solidFill>
                  <a:schemeClr val="tx1"/>
                </a:solidFill>
              </a:rPr>
              <a:t>تغطية </a:t>
            </a:r>
            <a:r>
              <a:rPr lang="ar-IQ" sz="2400" b="1" dirty="0">
                <a:solidFill>
                  <a:schemeClr val="tx1"/>
                </a:solidFill>
              </a:rPr>
              <a:t>جميع جوانب الظاهرة موضع </a:t>
            </a:r>
            <a:r>
              <a:rPr lang="ar-IQ" sz="2400" b="1" dirty="0" err="1">
                <a:solidFill>
                  <a:schemeClr val="tx1"/>
                </a:solidFill>
              </a:rPr>
              <a:t>الاهتامم</a:t>
            </a:r>
            <a:r>
              <a:rPr lang="ar-IQ" sz="2400" b="1" dirty="0">
                <a:solidFill>
                  <a:schemeClr val="tx1"/>
                </a:solidFill>
              </a:rPr>
              <a:t>. أي من خلال قدرتها على تفسري الظاهرة موضع البحث </a:t>
            </a:r>
            <a:r>
              <a:rPr lang="ar-IQ" sz="2400" b="1" dirty="0" smtClean="0">
                <a:solidFill>
                  <a:schemeClr val="tx1"/>
                </a:solidFill>
              </a:rPr>
              <a:t>.</a:t>
            </a:r>
            <a:r>
              <a:rPr lang="ar-IQ" sz="2400" dirty="0">
                <a:solidFill>
                  <a:srgbClr val="FF0000"/>
                </a:solidFill>
              </a:rPr>
              <a:t> 5</a:t>
            </a:r>
            <a:r>
              <a:rPr lang="ar-IQ" sz="2400" b="1" dirty="0">
                <a:solidFill>
                  <a:srgbClr val="FF0000"/>
                </a:solidFill>
              </a:rPr>
              <a:t>- الاجرائية :</a:t>
            </a:r>
            <a:r>
              <a:rPr lang="en-US" sz="2400" b="1" dirty="0">
                <a:solidFill>
                  <a:srgbClr val="FF0000"/>
                </a:solidFill>
              </a:rPr>
              <a:t>(</a:t>
            </a:r>
            <a:r>
              <a:rPr lang="en-US" sz="2400" b="1" dirty="0" err="1">
                <a:solidFill>
                  <a:srgbClr val="FF0000"/>
                </a:solidFill>
              </a:rPr>
              <a:t>Operationality</a:t>
            </a:r>
            <a:r>
              <a:rPr lang="ar-IQ" sz="2400" b="1" dirty="0">
                <a:solidFill>
                  <a:prstClr val="black"/>
                </a:solidFill>
              </a:rPr>
              <a:t>النظرية الجيدة يجب أن تمتاز بالقابلية للاختزال في إجراءات من أجل اختبار صحة افتراضاتها والتنبؤات التي تقدمها؛ بحيث مفاهيمها ويجب أن تكون دقيقة وواضحة وقابلة للقياس.</a:t>
            </a:r>
            <a:endParaRPr lang="en-US" sz="2400" b="1" dirty="0">
              <a:solidFill>
                <a:prstClr val="black"/>
              </a:solidFill>
            </a:endParaRPr>
          </a:p>
          <a:p>
            <a:pPr lvl="0"/>
            <a:r>
              <a:rPr lang="ar-IQ" sz="2400" dirty="0">
                <a:solidFill>
                  <a:srgbClr val="FF0000"/>
                </a:solidFill>
              </a:rPr>
              <a:t>6</a:t>
            </a:r>
            <a:r>
              <a:rPr lang="ar-IQ" sz="2400" b="1" dirty="0">
                <a:solidFill>
                  <a:srgbClr val="FF0000"/>
                </a:solidFill>
              </a:rPr>
              <a:t>- النفعية </a:t>
            </a:r>
            <a:r>
              <a:rPr lang="en-US" sz="2400" b="1" dirty="0">
                <a:solidFill>
                  <a:srgbClr val="FF0000"/>
                </a:solidFill>
              </a:rPr>
              <a:t>(Fruitfulness</a:t>
            </a:r>
            <a:r>
              <a:rPr lang="en-US" sz="2400" dirty="0">
                <a:solidFill>
                  <a:srgbClr val="FF0000"/>
                </a:solidFill>
              </a:rPr>
              <a:t> </a:t>
            </a:r>
            <a:r>
              <a:rPr lang="ar-IQ" sz="2400" dirty="0">
                <a:solidFill>
                  <a:srgbClr val="FF0000"/>
                </a:solidFill>
              </a:rPr>
              <a:t> </a:t>
            </a:r>
            <a:r>
              <a:rPr lang="ar-IQ" sz="2400" b="1" dirty="0">
                <a:solidFill>
                  <a:prstClr val="black"/>
                </a:solidFill>
              </a:rPr>
              <a:t>تقاس فعالية النظرية بقدرتها على توليد المعلومات القابلة للاختبار، ومدى قدرتها على توليد معارف ومعلومات وأفكار جديدة، ومدى قدرتها على إثارة التفكري والبحث.</a:t>
            </a:r>
          </a:p>
          <a:p>
            <a:pPr lvl="0"/>
            <a:r>
              <a:rPr lang="ar-IQ" sz="2400" dirty="0">
                <a:solidFill>
                  <a:srgbClr val="FF0000"/>
                </a:solidFill>
              </a:rPr>
              <a:t>7- </a:t>
            </a:r>
            <a:r>
              <a:rPr lang="ar-IQ" sz="2400" b="1" dirty="0">
                <a:solidFill>
                  <a:srgbClr val="FF0000"/>
                </a:solidFill>
              </a:rPr>
              <a:t>الصدق والتجريب </a:t>
            </a:r>
            <a:r>
              <a:rPr lang="ar-IQ" sz="2400" b="1" dirty="0">
                <a:solidFill>
                  <a:prstClr val="black"/>
                </a:solidFill>
              </a:rPr>
              <a:t>:</a:t>
            </a:r>
            <a:r>
              <a:rPr lang="en-AU" sz="2400" b="1" dirty="0">
                <a:solidFill>
                  <a:prstClr val="black"/>
                </a:solidFill>
              </a:rPr>
              <a:t> </a:t>
            </a:r>
            <a:r>
              <a:rPr lang="en-AU" sz="2400" b="1" dirty="0">
                <a:solidFill>
                  <a:srgbClr val="FF0000"/>
                </a:solidFill>
              </a:rPr>
              <a:t>(validity Empirical </a:t>
            </a:r>
            <a:r>
              <a:rPr lang="ar-IQ" sz="2400" b="1" dirty="0">
                <a:solidFill>
                  <a:prstClr val="black"/>
                </a:solidFill>
              </a:rPr>
              <a:t>تقاس فعالية النظرية بوجود خبرات وأبحاث تجريبية تدعم افتراضاتها بالإضافة إلى قدرتها على توليد معلومات ونظريات </a:t>
            </a:r>
            <a:r>
              <a:rPr lang="ar-IQ" sz="2400" b="1" dirty="0" smtClean="0">
                <a:solidFill>
                  <a:prstClr val="black"/>
                </a:solidFill>
              </a:rPr>
              <a:t>جديدة.</a:t>
            </a:r>
          </a:p>
          <a:p>
            <a:pPr lvl="0"/>
            <a:r>
              <a:rPr lang="ar-IQ" sz="2400" b="1" dirty="0" smtClean="0">
                <a:solidFill>
                  <a:srgbClr val="FF0000"/>
                </a:solidFill>
              </a:rPr>
              <a:t> </a:t>
            </a:r>
            <a:r>
              <a:rPr lang="ar-IQ" sz="2400" b="1" dirty="0">
                <a:solidFill>
                  <a:srgbClr val="FF0000"/>
                </a:solidFill>
              </a:rPr>
              <a:t>8- العملية :</a:t>
            </a:r>
            <a:r>
              <a:rPr lang="en-US" sz="2400" b="1" dirty="0">
                <a:solidFill>
                  <a:srgbClr val="FF0000"/>
                </a:solidFill>
              </a:rPr>
              <a:t>(Practicality</a:t>
            </a:r>
            <a:r>
              <a:rPr lang="ar-IQ" sz="2400" b="1" dirty="0">
                <a:solidFill>
                  <a:prstClr val="black"/>
                </a:solidFill>
              </a:rPr>
              <a:t>النظرية الجيدة تلك التي تزود </a:t>
            </a:r>
            <a:r>
              <a:rPr lang="ar-IQ" sz="2400" b="1" dirty="0" err="1">
                <a:solidFill>
                  <a:prstClr val="black"/>
                </a:solidFill>
              </a:rPr>
              <a:t>الباحثني</a:t>
            </a:r>
            <a:r>
              <a:rPr lang="ar-IQ" sz="2400" b="1" dirty="0">
                <a:solidFill>
                  <a:prstClr val="black"/>
                </a:solidFill>
              </a:rPr>
              <a:t> بإطار معرفي </a:t>
            </a:r>
            <a:r>
              <a:rPr lang="ar-IQ" sz="2400" b="1" dirty="0" err="1">
                <a:solidFill>
                  <a:prstClr val="black"/>
                </a:solidFill>
              </a:rPr>
              <a:t>ميكنهم</a:t>
            </a:r>
            <a:r>
              <a:rPr lang="ar-IQ" sz="2400" b="1" dirty="0">
                <a:solidFill>
                  <a:prstClr val="black"/>
                </a:solidFill>
              </a:rPr>
              <a:t> من تنظيم عمليات التفكري </a:t>
            </a:r>
            <a:r>
              <a:rPr lang="ar-IQ" sz="2400" b="1" dirty="0" err="1">
                <a:solidFill>
                  <a:prstClr val="black"/>
                </a:solidFill>
              </a:rPr>
              <a:t>والمامرسة</a:t>
            </a:r>
            <a:r>
              <a:rPr lang="ar-IQ" sz="2400" b="1" dirty="0">
                <a:solidFill>
                  <a:prstClr val="black"/>
                </a:solidFill>
              </a:rPr>
              <a:t> لديهم .</a:t>
            </a:r>
          </a:p>
          <a:p>
            <a:pPr lvl="0"/>
            <a:endParaRPr lang="ar-IQ" sz="2400" b="1" dirty="0" smtClean="0">
              <a:solidFill>
                <a:prstClr val="black"/>
              </a:solidFill>
            </a:endParaRPr>
          </a:p>
        </p:txBody>
      </p:sp>
    </p:spTree>
    <p:extLst>
      <p:ext uri="{BB962C8B-B14F-4D97-AF65-F5344CB8AC3E}">
        <p14:creationId xmlns:p14="http://schemas.microsoft.com/office/powerpoint/2010/main" val="37474784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908720"/>
            <a:ext cx="8208912" cy="4832092"/>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ar-IQ" sz="2400" b="1" dirty="0" smtClean="0"/>
              <a:t>مفهوم التعليم : يعرف التعليم لغة واصطلاحا :</a:t>
            </a:r>
          </a:p>
          <a:p>
            <a:r>
              <a:rPr lang="ar-IQ" sz="2000" b="1" dirty="0" smtClean="0">
                <a:solidFill>
                  <a:srgbClr val="FF0000"/>
                </a:solidFill>
              </a:rPr>
              <a:t>التعليم </a:t>
            </a:r>
            <a:r>
              <a:rPr lang="ar-IQ" sz="2000" b="1" dirty="0">
                <a:solidFill>
                  <a:srgbClr val="FF0000"/>
                </a:solidFill>
              </a:rPr>
              <a:t>في اللغة هو من الفعل عَلّم، وعَلّمه الشيء تعليماً فتعلّم، ومنه قوله تعالى: (وَعَلَّمَ آدَمَ الْأَسْمَاءَ كُلَّهَا ثُمَّ عَرَضَهُمْ عَلَى الْمَلَائِكَةِ فَقَالَ أَنبِئُونِي بِأَسْمَاءِ </a:t>
            </a:r>
            <a:r>
              <a:rPr lang="ar-IQ" sz="2000" b="1" dirty="0" err="1">
                <a:solidFill>
                  <a:srgbClr val="FF0000"/>
                </a:solidFill>
              </a:rPr>
              <a:t>هَٰؤُلَاءِ</a:t>
            </a:r>
            <a:r>
              <a:rPr lang="ar-IQ" sz="2000" b="1" dirty="0">
                <a:solidFill>
                  <a:srgbClr val="FF0000"/>
                </a:solidFill>
              </a:rPr>
              <a:t> إِن كُنتُمْ صَادِقِينَ) [البقرة: 31]. </a:t>
            </a:r>
            <a:endParaRPr lang="ar-IQ" sz="2000" b="1" dirty="0" smtClean="0">
              <a:solidFill>
                <a:srgbClr val="FF0000"/>
              </a:solidFill>
            </a:endParaRPr>
          </a:p>
          <a:p>
            <a:r>
              <a:rPr lang="ar-IQ" sz="2400" b="1" dirty="0" smtClean="0"/>
              <a:t>المقصود </a:t>
            </a:r>
            <a:r>
              <a:rPr lang="ar-IQ" sz="2400" b="1" dirty="0"/>
              <a:t>بالتعليم اصطلاحاً </a:t>
            </a:r>
            <a:r>
              <a:rPr lang="ar-IQ" dirty="0" smtClean="0"/>
              <a:t>:</a:t>
            </a:r>
          </a:p>
          <a:p>
            <a:r>
              <a:rPr lang="ar-IQ" sz="2000" b="1" dirty="0" smtClean="0">
                <a:solidFill>
                  <a:srgbClr val="FF0000"/>
                </a:solidFill>
              </a:rPr>
              <a:t>هو </a:t>
            </a:r>
            <a:r>
              <a:rPr lang="ar-IQ" sz="2000" b="1" dirty="0">
                <a:solidFill>
                  <a:srgbClr val="FF0000"/>
                </a:solidFill>
              </a:rPr>
              <a:t>عبارة عن العملية المنظّمة التي يُمارسها المُعلّم بهدف نقل ما في ذهنه من معارف ومعلومات إلى الطلاب المتعلّمين والذين يكونون بحاجة إلى هذه المعارف، ونجد في التعليم أن المُعلّم تكون في ذهنه مجموعة من المعلومات والمعارف يحاول إيصالها للطلاب، كونه يرى أنّهم بحاجة إليها، فيوصلها لهم بشكلٍ مباشر منه شخصياً ضمن عمليّة منظمّة تنتج عن تلك الممارسة وهي التعليم، وما يتحكّم في درجة حصول المتعلمين على تلك المعارف، وما يمتلكه المُعلّم من خِبرات في هذا المجال. يُعرّف التعليم أيضاً بأنّه عملية تغيير وتعديل في السلوك الثابت نسبياً والناتج عن التدريب؛ حيث يحصل المتعلمون من التعليم على معلومات أو مهارات من شأنها تغيير سلوكهم أو تعديله للأفضل</a:t>
            </a:r>
            <a:r>
              <a:rPr lang="ar-IQ" sz="2000" b="1" dirty="0" smtClean="0">
                <a:solidFill>
                  <a:srgbClr val="FF0000"/>
                </a:solidFill>
              </a:rPr>
              <a:t>،</a:t>
            </a:r>
          </a:p>
          <a:p>
            <a:r>
              <a:rPr lang="ar-IQ" sz="2000" b="1" dirty="0" smtClean="0"/>
              <a:t> </a:t>
            </a:r>
            <a:r>
              <a:rPr lang="ar-IQ" sz="2000" b="1" dirty="0"/>
              <a:t>كما عرّفه البعض بأنه عبارة عن نشاط الهدف منه تحقيق التعلّم ويمارس بطريقة تَحترم النمو العقلي للطلاب وقدرتهم على الحُكم المستقل وبهدف المعرفة والفهم. </a:t>
            </a:r>
            <a:br>
              <a:rPr lang="ar-IQ" sz="2000" b="1" dirty="0"/>
            </a:br>
            <a:endParaRPr lang="en-US" sz="2000" b="1" dirty="0"/>
          </a:p>
        </p:txBody>
      </p:sp>
    </p:spTree>
    <p:extLst>
      <p:ext uri="{BB962C8B-B14F-4D97-AF65-F5344CB8AC3E}">
        <p14:creationId xmlns:p14="http://schemas.microsoft.com/office/powerpoint/2010/main" val="4143617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404664"/>
            <a:ext cx="8496944" cy="6217087"/>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r>
              <a:rPr lang="ar-IQ" sz="2400" b="1" dirty="0"/>
              <a:t>مبادئ </a:t>
            </a:r>
            <a:r>
              <a:rPr lang="ar-IQ" sz="2400" b="1" dirty="0" smtClean="0"/>
              <a:t>التعليم:</a:t>
            </a:r>
          </a:p>
          <a:p>
            <a:r>
              <a:rPr lang="ar-IQ" sz="2400" dirty="0" smtClean="0"/>
              <a:t> </a:t>
            </a:r>
            <a:r>
              <a:rPr lang="ar-IQ" b="1" dirty="0"/>
              <a:t>توجد مبادئ أساسيّة يجب أن يتضمّنها أيّ برنامج تعليمي حتى يكون التعليم فعّالاً، وهذه المبادئ هي</a:t>
            </a:r>
            <a:r>
              <a:rPr lang="ar-IQ" dirty="0"/>
              <a:t>: </a:t>
            </a:r>
            <a:endParaRPr lang="ar-IQ" dirty="0" smtClean="0"/>
          </a:p>
          <a:p>
            <a:endParaRPr lang="ar-IQ" dirty="0" smtClean="0"/>
          </a:p>
          <a:p>
            <a:r>
              <a:rPr lang="ar-IQ" dirty="0" smtClean="0"/>
              <a:t>1- </a:t>
            </a:r>
            <a:r>
              <a:rPr lang="ar-IQ" sz="2000" b="1" dirty="0" smtClean="0">
                <a:solidFill>
                  <a:srgbClr val="FF0000"/>
                </a:solidFill>
              </a:rPr>
              <a:t>مبدأ </a:t>
            </a:r>
            <a:r>
              <a:rPr lang="ar-IQ" sz="2000" b="1" dirty="0">
                <a:solidFill>
                  <a:srgbClr val="FF0000"/>
                </a:solidFill>
              </a:rPr>
              <a:t>المشاركة: </a:t>
            </a:r>
            <a:r>
              <a:rPr lang="ar-IQ" b="1" dirty="0"/>
              <a:t>يُقصد بهذا المبدأ ضرورة إتاحة الفرصة للأشخاص المتعلّمين المشاركة في التعليم مباشرة، وذلك بواسِطة تبادُل المعلومات والمهارات أو العمل على مهام مُعيّنة ضمن البرنامج التعليمي؛ حيث إنّ مبدأ المشاركة يعكس عمليّة التفاعل والمشاركة في طرح الأفكار بين المعلم والمتعلمين، مع مراعاة عدم التركيز على دور المُعلم فقط في تلقينهم المعلومات والمتعلمين مستمعون فقط </a:t>
            </a:r>
            <a:r>
              <a:rPr lang="ar-IQ" dirty="0"/>
              <a:t>. </a:t>
            </a:r>
            <a:endParaRPr lang="ar-IQ" dirty="0" smtClean="0"/>
          </a:p>
          <a:p>
            <a:endParaRPr lang="ar-IQ" dirty="0" smtClean="0"/>
          </a:p>
          <a:p>
            <a:r>
              <a:rPr lang="ar-IQ" dirty="0" smtClean="0"/>
              <a:t>2</a:t>
            </a:r>
            <a:r>
              <a:rPr lang="ar-IQ" sz="2000" b="1" dirty="0" smtClean="0">
                <a:solidFill>
                  <a:srgbClr val="FF0000"/>
                </a:solidFill>
              </a:rPr>
              <a:t>- مبدأ </a:t>
            </a:r>
            <a:r>
              <a:rPr lang="ar-IQ" sz="2000" b="1" dirty="0">
                <a:solidFill>
                  <a:srgbClr val="FF0000"/>
                </a:solidFill>
              </a:rPr>
              <a:t>المناقلة: </a:t>
            </a:r>
            <a:r>
              <a:rPr lang="ar-IQ" b="1" dirty="0"/>
              <a:t>المقصود به تطبيق ما يتعلّمه المتعلّمين ونقله إلى الواقع الفعلي؛ حيث إنّ التطبيق العملي يساهم في تقليل الأخطاء، وذلك يتم تطبيقه إما تدريجياً أو كلياً وبشكل شامل، فقد يكسب المتعلّمون أكثر من مهارة من خلال البرنامج التعليمي، ولذلك تُنقل هذه المَهارات المختلفة إما بشكل كامل أو من خلال تطبيق كل مهارة في وقت مختلف ومناسب لنوع المهارة . </a:t>
            </a:r>
            <a:endParaRPr lang="ar-IQ" b="1" dirty="0" smtClean="0"/>
          </a:p>
          <a:p>
            <a:endParaRPr lang="ar-IQ" b="1" dirty="0" smtClean="0"/>
          </a:p>
          <a:p>
            <a:r>
              <a:rPr lang="ar-IQ" sz="2000" b="1" dirty="0" smtClean="0">
                <a:solidFill>
                  <a:srgbClr val="FF0000"/>
                </a:solidFill>
              </a:rPr>
              <a:t>3- مبدأ </a:t>
            </a:r>
            <a:r>
              <a:rPr lang="ar-IQ" sz="2000" b="1" dirty="0">
                <a:solidFill>
                  <a:srgbClr val="FF0000"/>
                </a:solidFill>
              </a:rPr>
              <a:t>التعزيز: </a:t>
            </a:r>
            <a:r>
              <a:rPr lang="ar-IQ" b="1" dirty="0"/>
              <a:t>هو عبارة عن تحفيز السلوك الجيد والمرغوب فيه، والحدّ من السلوكيّات غير المرغوب بها، وذلك عن طريق تهيئة الحوافز سواءً الإيجابية أو السلبية أمام المتعلّمين من خلال البرنامج التعليمي . </a:t>
            </a:r>
            <a:endParaRPr lang="ar-IQ" b="1" dirty="0" smtClean="0"/>
          </a:p>
          <a:p>
            <a:endParaRPr lang="ar-IQ" b="1" dirty="0" smtClean="0"/>
          </a:p>
          <a:p>
            <a:r>
              <a:rPr lang="ar-IQ" sz="2000" b="1" dirty="0" smtClean="0">
                <a:solidFill>
                  <a:srgbClr val="FF0000"/>
                </a:solidFill>
              </a:rPr>
              <a:t>4- مبدأ التغذية العكسية أو الراجعة: </a:t>
            </a:r>
            <a:r>
              <a:rPr lang="ar-IQ" b="1" dirty="0" smtClean="0"/>
              <a:t>تُعتبر </a:t>
            </a:r>
            <a:r>
              <a:rPr lang="ar-IQ" b="1" dirty="0"/>
              <a:t>التّغذية العكسية حول أداء الأشخاص المُتعلّمين ذات أهميّة كبيرة في كلّ مرحلة من مراحل التعليم، حيث تساهم وبشكل كبير في تصحيح أخطاء المتعلمين. مبدأ الاهتمام بالفروق الفردية ما بين المتعلمين.</a:t>
            </a:r>
            <a:br>
              <a:rPr lang="ar-IQ" b="1" dirty="0"/>
            </a:br>
            <a:r>
              <a:rPr lang="ar-IQ" dirty="0"/>
              <a:t/>
            </a:r>
            <a:br>
              <a:rPr lang="ar-IQ" dirty="0"/>
            </a:br>
            <a:endParaRPr lang="en-US" dirty="0"/>
          </a:p>
        </p:txBody>
      </p:sp>
    </p:spTree>
    <p:extLst>
      <p:ext uri="{BB962C8B-B14F-4D97-AF65-F5344CB8AC3E}">
        <p14:creationId xmlns:p14="http://schemas.microsoft.com/office/powerpoint/2010/main" val="14498396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92905" y="908720"/>
            <a:ext cx="8424936" cy="4770537"/>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ar-IQ" sz="2400" b="1" dirty="0" smtClean="0">
                <a:solidFill>
                  <a:srgbClr val="FF0000"/>
                </a:solidFill>
              </a:rPr>
              <a:t>مفهوم  </a:t>
            </a:r>
            <a:r>
              <a:rPr lang="ar-IQ" sz="2400" b="1" dirty="0">
                <a:solidFill>
                  <a:srgbClr val="FF0000"/>
                </a:solidFill>
              </a:rPr>
              <a:t>التعلّم </a:t>
            </a:r>
            <a:r>
              <a:rPr lang="ar-IQ" sz="2400" b="1" dirty="0" smtClean="0">
                <a:solidFill>
                  <a:srgbClr val="FF0000"/>
                </a:solidFill>
              </a:rPr>
              <a:t>:</a:t>
            </a:r>
          </a:p>
          <a:p>
            <a:r>
              <a:rPr lang="ar-IQ" sz="2400" b="1" dirty="0" smtClean="0">
                <a:solidFill>
                  <a:srgbClr val="FF0000"/>
                </a:solidFill>
              </a:rPr>
              <a:t>يُعرّف </a:t>
            </a:r>
            <a:r>
              <a:rPr lang="ar-IQ" sz="2400" b="1" dirty="0">
                <a:solidFill>
                  <a:srgbClr val="FF0000"/>
                </a:solidFill>
              </a:rPr>
              <a:t>التعلّم باللغة بأنّه: تحصيل المعرفة بالأمور</a:t>
            </a:r>
            <a:r>
              <a:rPr lang="ar-IQ" sz="2400" b="1" dirty="0" smtClean="0">
                <a:solidFill>
                  <a:srgbClr val="FF0000"/>
                </a:solidFill>
              </a:rPr>
              <a:t>،</a:t>
            </a:r>
          </a:p>
          <a:p>
            <a:pPr marL="342900" indent="-342900">
              <a:buFontTx/>
              <a:buChar char="-"/>
            </a:pPr>
            <a:r>
              <a:rPr lang="ar-IQ" sz="2000" b="1" dirty="0" smtClean="0"/>
              <a:t>بينما يُعرف </a:t>
            </a:r>
            <a:r>
              <a:rPr lang="ar-IQ" sz="2000" b="1" dirty="0"/>
              <a:t>اصطلاحاً بأنّه: نشاط يهدف إلى اكتساب المهارات والحصول على المعرفة الجديدة، والإنسان هو المقصود في هذه العملية، بالرغم من قدرة الحيوانات على التعلّم، وتتحقق هذه العملية التعليمية عند انعكاسها على السلوك والقيم والأفكار وغيرها</a:t>
            </a:r>
            <a:r>
              <a:rPr lang="ar-IQ" dirty="0"/>
              <a:t>.[٢] </a:t>
            </a:r>
            <a:endParaRPr lang="ar-IQ" dirty="0" smtClean="0"/>
          </a:p>
          <a:p>
            <a:pPr marL="742950" lvl="1" indent="-285750">
              <a:buFontTx/>
              <a:buChar char="-"/>
            </a:pPr>
            <a:r>
              <a:rPr lang="ar-IQ" sz="2000" b="1" dirty="0" smtClean="0"/>
              <a:t>كما </a:t>
            </a:r>
            <a:r>
              <a:rPr lang="ar-IQ" sz="2000" b="1" dirty="0"/>
              <a:t>يُعرّف التعليم </a:t>
            </a:r>
            <a:r>
              <a:rPr lang="ar-IQ" sz="2000" b="1" dirty="0" smtClean="0"/>
              <a:t>: بأنّه </a:t>
            </a:r>
            <a:r>
              <a:rPr lang="ar-IQ" sz="2000" b="1" dirty="0"/>
              <a:t>سلوك ينتج عن تجربة فردية، بحيث يتمكن الكائن الحي من تغيير سلوكياته وتصوراته، وهو ما يُعرف باسم عملية التعليم، ويجب أن يظهر التعليم على السلوك، ويكون بدرجة ثابتة دون أن يتأثّر بالنمو أو التطور، ويعرف التعلّم أيضاً بأنه تغيير يطرأ على السلوك أو يغيره، ويركزّ هذا التعريف على التعديل والتغيير في سلوك المُتعلّم، ويكون التغيير دائماً وثابتاً، وغير مرهون بظرف أو ومدة زمنية.[٣] </a:t>
            </a:r>
            <a:endParaRPr lang="ar-IQ" sz="2000" b="1" dirty="0" smtClean="0"/>
          </a:p>
          <a:p>
            <a:pPr marL="285750" indent="-285750">
              <a:buFontTx/>
              <a:buChar char="-"/>
            </a:pPr>
            <a:r>
              <a:rPr lang="ar-IQ" sz="2000" b="1" dirty="0" smtClean="0"/>
              <a:t>ويعتبر </a:t>
            </a:r>
            <a:r>
              <a:rPr lang="ar-IQ" sz="2000" b="1" dirty="0"/>
              <a:t>مفهوم التعلّم (بالإنجليزية: </a:t>
            </a:r>
            <a:r>
              <a:rPr lang="en-US" sz="2000" b="1" dirty="0"/>
              <a:t>Learning) </a:t>
            </a:r>
            <a:r>
              <a:rPr lang="ar-IQ" sz="2000" b="1" dirty="0"/>
              <a:t>من الأمور المُلحقة بعلم السلوك، وذلك لأنّ علماء السلوك اكتشفوا أنّ الاتجاه السلوكي مرادف للتعّلم، ووفق هذا الاتجاه يُعرّف التعلّم بأنّه تغيير ظاهر في السلوكيات، بسبب الممارسة الثابتة بشكل نسبي.[٤]</a:t>
            </a:r>
            <a:r>
              <a:rPr lang="ar-IQ" dirty="0"/>
              <a:t/>
            </a:r>
            <a:br>
              <a:rPr lang="ar-IQ" dirty="0"/>
            </a:br>
            <a:r>
              <a:rPr lang="ar-IQ" dirty="0"/>
              <a:t/>
            </a:r>
            <a:br>
              <a:rPr lang="ar-IQ" dirty="0"/>
            </a:br>
            <a:endParaRPr lang="en-US" dirty="0"/>
          </a:p>
        </p:txBody>
      </p:sp>
    </p:spTree>
    <p:extLst>
      <p:ext uri="{BB962C8B-B14F-4D97-AF65-F5344CB8AC3E}">
        <p14:creationId xmlns:p14="http://schemas.microsoft.com/office/powerpoint/2010/main" val="625394327"/>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TotalTime>
  <Words>2012</Words>
  <Application>Microsoft Office PowerPoint</Application>
  <PresentationFormat>عرض على الشاشة (3:4)‏</PresentationFormat>
  <Paragraphs>106</Paragraphs>
  <Slides>16</Slides>
  <Notes>0</Notes>
  <HiddenSlides>0</HiddenSlides>
  <MMClips>0</MMClips>
  <ScaleCrop>false</ScaleCrop>
  <HeadingPairs>
    <vt:vector size="4" baseType="variant">
      <vt:variant>
        <vt:lpstr>نسق</vt:lpstr>
      </vt:variant>
      <vt:variant>
        <vt:i4>1</vt:i4>
      </vt:variant>
      <vt:variant>
        <vt:lpstr>عناوين الشرائح</vt:lpstr>
      </vt:variant>
      <vt:variant>
        <vt:i4>16</vt:i4>
      </vt:variant>
    </vt:vector>
  </HeadingPairs>
  <TitlesOfParts>
    <vt:vector size="17" baseType="lpstr">
      <vt:lpstr>سمة Office</vt:lpstr>
      <vt:lpstr>نظريات التعلم والتعليم  الدكتور عطيه الدليمي  الجامعة المستنصرية / كلية التربية الاساسية  قسم التربية الفنية  (المحاضرة الاولى ،  طرائق دريس / ماجستير لعام 2021-2022)</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نظريات التعلم والتعليم  الدكتور  عطيه الدليمي  الجامعة المستنصرية / كلية التربية الاساسية  قسم التربية الفنية ( طرائق دريس / ماجستير )</dc:title>
  <dc:creator>hp</dc:creator>
  <cp:lastModifiedBy>DR.Ahmed Saker 2O11</cp:lastModifiedBy>
  <cp:revision>22</cp:revision>
  <dcterms:created xsi:type="dcterms:W3CDTF">2021-09-20T07:35:11Z</dcterms:created>
  <dcterms:modified xsi:type="dcterms:W3CDTF">2021-09-20T19:13:09Z</dcterms:modified>
</cp:coreProperties>
</file>