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4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6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5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1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2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6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5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7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5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1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BD2F6-42ED-4F08-93D0-CBB4E33C9208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9B45F-7F81-4C1F-8E4D-C3141D87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2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sciencedirect.com/topics/physics-and-astronomy/operators-mathematics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sciencedirect.com/topics/physics-and-astronomy/boundary-value-problem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sciencedirect.com/topics/physics-and-astronomy/mathematical-metho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17" y="35417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04708" y="5029200"/>
            <a:ext cx="45993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م.رواء ابراهيم عيسى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77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28524"/>
            <a:ext cx="84582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Runge</a:t>
            </a:r>
            <a:r>
              <a:rPr lang="en-US" sz="2000" b="1" dirty="0"/>
              <a:t>–</a:t>
            </a:r>
            <a:r>
              <a:rPr lang="en-US" sz="2000" b="1" dirty="0" err="1"/>
              <a:t>Kutta</a:t>
            </a:r>
            <a:r>
              <a:rPr lang="en-US" sz="2000" b="1" dirty="0"/>
              <a:t> method is an effective and widely used method for solving the </a:t>
            </a:r>
            <a:r>
              <a:rPr lang="en-US" sz="2000" b="1" dirty="0">
                <a:hlinkClick r:id="rId2" tooltip="Learn more about Boundary Value Problems from ScienceDirect's AI-generated Topic Pages"/>
              </a:rPr>
              <a:t>initial-value problems</a:t>
            </a:r>
            <a:r>
              <a:rPr lang="en-US" sz="2000" b="1" dirty="0"/>
              <a:t> of </a:t>
            </a:r>
            <a:r>
              <a:rPr lang="en-US" sz="2000" b="1" dirty="0">
                <a:hlinkClick r:id="rId3" tooltip="Learn more about Operators (Mathematics) from ScienceDirect's AI-generated Topic Pages"/>
              </a:rPr>
              <a:t>differential equations</a:t>
            </a:r>
            <a:r>
              <a:rPr lang="en-US" sz="2000" b="1" dirty="0"/>
              <a:t>. </a:t>
            </a:r>
            <a:r>
              <a:rPr lang="en-US" sz="2000" b="1" dirty="0" err="1"/>
              <a:t>Runge</a:t>
            </a:r>
            <a:r>
              <a:rPr lang="en-US" sz="2000" b="1" dirty="0"/>
              <a:t>–</a:t>
            </a:r>
            <a:r>
              <a:rPr lang="en-US" sz="2000" b="1" dirty="0" err="1"/>
              <a:t>Kutta</a:t>
            </a:r>
            <a:r>
              <a:rPr lang="en-US" sz="2000" b="1" dirty="0"/>
              <a:t> method can be used to construct high order accurate </a:t>
            </a:r>
            <a:r>
              <a:rPr lang="en-US" sz="2000" b="1" dirty="0">
                <a:hlinkClick r:id="rId4" tooltip="Learn more about Mathematical Method from ScienceDirect's AI-generated Topic Pages"/>
              </a:rPr>
              <a:t>numerical method</a:t>
            </a:r>
            <a:r>
              <a:rPr lang="en-US" sz="2000" b="1" dirty="0"/>
              <a:t> by functions' self without needing the high order derivatives of functions.</a:t>
            </a:r>
          </a:p>
          <a:p>
            <a:endParaRPr lang="en-US" sz="2000" b="1" dirty="0"/>
          </a:p>
          <a:p>
            <a:r>
              <a:rPr lang="en-US" sz="2000" b="1" dirty="0"/>
              <a:t>One of the simplest algorithms is the </a:t>
            </a:r>
            <a:r>
              <a:rPr lang="en-US" sz="2000" b="1" i="1" dirty="0" err="1"/>
              <a:t>Heun's</a:t>
            </a:r>
            <a:r>
              <a:rPr lang="en-US" sz="2000" b="1" i="1" dirty="0"/>
              <a:t> Method</a:t>
            </a:r>
            <a:r>
              <a:rPr lang="en-US" sz="2000" b="1" dirty="0"/>
              <a:t>, based in the following formulation</a:t>
            </a:r>
            <a:r>
              <a:rPr lang="en-US" sz="2000" b="1" dirty="0" smtClean="0"/>
              <a:t>:</a:t>
            </a:r>
          </a:p>
          <a:p>
            <a:endParaRPr lang="en-US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5573331" cy="107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50233"/>
            <a:ext cx="23622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65083" y="5649345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X</a:t>
            </a:r>
            <a:r>
              <a:rPr lang="en-US" sz="2800" b="1" baseline="-25000" dirty="0" smtClean="0"/>
              <a:t>n+1</a:t>
            </a:r>
            <a:endParaRPr lang="en-US" sz="2800" b="1" baseline="-25000" dirty="0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011" y="5530327"/>
            <a:ext cx="947738" cy="76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856701" y="5526234"/>
            <a:ext cx="1871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</a:t>
            </a:r>
            <a:r>
              <a:rPr lang="en-US" sz="2800" b="1" baseline="-25000" dirty="0" smtClean="0"/>
              <a:t>1</a:t>
            </a:r>
            <a:r>
              <a:rPr lang="en-US" sz="3600" dirty="0" smtClean="0"/>
              <a:t>)</a:t>
            </a:r>
            <a:endParaRPr lang="en-US" sz="3600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49905" y="5194"/>
            <a:ext cx="65798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Runge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Kutta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method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805" y="4705891"/>
            <a:ext cx="3547726" cy="82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49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304800"/>
            <a:ext cx="41910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515906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25" y="1752868"/>
            <a:ext cx="5174088" cy="1066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9" y="3276600"/>
            <a:ext cx="5573331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79" y="5205829"/>
            <a:ext cx="23622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9400" y="5520809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X</a:t>
            </a:r>
            <a:r>
              <a:rPr lang="en-US" sz="2800" b="1" baseline="-25000" dirty="0" smtClean="0"/>
              <a:t>n+1</a:t>
            </a:r>
            <a:endParaRPr lang="en-US" sz="2800" b="1" baseline="-25000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662" y="5468094"/>
            <a:ext cx="947738" cy="76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724400" y="5468094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184" y="5415344"/>
            <a:ext cx="340216" cy="73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Elbow Connector 3"/>
          <p:cNvCxnSpPr/>
          <p:nvPr/>
        </p:nvCxnSpPr>
        <p:spPr>
          <a:xfrm>
            <a:off x="2819400" y="1733550"/>
            <a:ext cx="3276600" cy="476250"/>
          </a:xfrm>
          <a:prstGeom prst="bentConnector3">
            <a:avLst>
              <a:gd name="adj1" fmla="val 7240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841679" y="888642"/>
            <a:ext cx="1575168" cy="980134"/>
          </a:xfrm>
          <a:custGeom>
            <a:avLst/>
            <a:gdLst>
              <a:gd name="connsiteX0" fmla="*/ 1287887 w 1575168"/>
              <a:gd name="connsiteY0" fmla="*/ 759854 h 980134"/>
              <a:gd name="connsiteX1" fmla="*/ 1030310 w 1575168"/>
              <a:gd name="connsiteY1" fmla="*/ 875764 h 980134"/>
              <a:gd name="connsiteX2" fmla="*/ 914400 w 1575168"/>
              <a:gd name="connsiteY2" fmla="*/ 888643 h 980134"/>
              <a:gd name="connsiteX3" fmla="*/ 785611 w 1575168"/>
              <a:gd name="connsiteY3" fmla="*/ 914400 h 980134"/>
              <a:gd name="connsiteX4" fmla="*/ 334851 w 1575168"/>
              <a:gd name="connsiteY4" fmla="*/ 940158 h 980134"/>
              <a:gd name="connsiteX5" fmla="*/ 270456 w 1575168"/>
              <a:gd name="connsiteY5" fmla="*/ 901521 h 980134"/>
              <a:gd name="connsiteX6" fmla="*/ 154546 w 1575168"/>
              <a:gd name="connsiteY6" fmla="*/ 837127 h 980134"/>
              <a:gd name="connsiteX7" fmla="*/ 12879 w 1575168"/>
              <a:gd name="connsiteY7" fmla="*/ 669702 h 980134"/>
              <a:gd name="connsiteX8" fmla="*/ 0 w 1575168"/>
              <a:gd name="connsiteY8" fmla="*/ 631065 h 980134"/>
              <a:gd name="connsiteX9" fmla="*/ 51515 w 1575168"/>
              <a:gd name="connsiteY9" fmla="*/ 373488 h 980134"/>
              <a:gd name="connsiteX10" fmla="*/ 90152 w 1575168"/>
              <a:gd name="connsiteY10" fmla="*/ 334851 h 980134"/>
              <a:gd name="connsiteX11" fmla="*/ 270456 w 1575168"/>
              <a:gd name="connsiteY11" fmla="*/ 218941 h 980134"/>
              <a:gd name="connsiteX12" fmla="*/ 476518 w 1575168"/>
              <a:gd name="connsiteY12" fmla="*/ 128789 h 980134"/>
              <a:gd name="connsiteX13" fmla="*/ 540913 w 1575168"/>
              <a:gd name="connsiteY13" fmla="*/ 103031 h 980134"/>
              <a:gd name="connsiteX14" fmla="*/ 592428 w 1575168"/>
              <a:gd name="connsiteY14" fmla="*/ 77273 h 980134"/>
              <a:gd name="connsiteX15" fmla="*/ 759853 w 1575168"/>
              <a:gd name="connsiteY15" fmla="*/ 25758 h 980134"/>
              <a:gd name="connsiteX16" fmla="*/ 875763 w 1575168"/>
              <a:gd name="connsiteY16" fmla="*/ 12879 h 980134"/>
              <a:gd name="connsiteX17" fmla="*/ 978794 w 1575168"/>
              <a:gd name="connsiteY17" fmla="*/ 0 h 980134"/>
              <a:gd name="connsiteX18" fmla="*/ 1339403 w 1575168"/>
              <a:gd name="connsiteY18" fmla="*/ 51516 h 980134"/>
              <a:gd name="connsiteX19" fmla="*/ 1416676 w 1575168"/>
              <a:gd name="connsiteY19" fmla="*/ 103031 h 980134"/>
              <a:gd name="connsiteX20" fmla="*/ 1519707 w 1575168"/>
              <a:gd name="connsiteY20" fmla="*/ 167426 h 980134"/>
              <a:gd name="connsiteX21" fmla="*/ 1558344 w 1575168"/>
              <a:gd name="connsiteY21" fmla="*/ 218941 h 980134"/>
              <a:gd name="connsiteX22" fmla="*/ 1558344 w 1575168"/>
              <a:gd name="connsiteY22" fmla="*/ 489397 h 980134"/>
              <a:gd name="connsiteX23" fmla="*/ 1532586 w 1575168"/>
              <a:gd name="connsiteY23" fmla="*/ 528034 h 980134"/>
              <a:gd name="connsiteX24" fmla="*/ 1455313 w 1575168"/>
              <a:gd name="connsiteY24" fmla="*/ 579550 h 980134"/>
              <a:gd name="connsiteX25" fmla="*/ 1326524 w 1575168"/>
              <a:gd name="connsiteY25" fmla="*/ 772733 h 980134"/>
              <a:gd name="connsiteX26" fmla="*/ 1275008 w 1575168"/>
              <a:gd name="connsiteY26" fmla="*/ 811369 h 980134"/>
              <a:gd name="connsiteX27" fmla="*/ 1236372 w 1575168"/>
              <a:gd name="connsiteY27" fmla="*/ 837127 h 9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575168" h="980134">
                <a:moveTo>
                  <a:pt x="1287887" y="759854"/>
                </a:moveTo>
                <a:cubicBezTo>
                  <a:pt x="1191468" y="817705"/>
                  <a:pt x="1170690" y="834819"/>
                  <a:pt x="1030310" y="875764"/>
                </a:cubicBezTo>
                <a:cubicBezTo>
                  <a:pt x="992991" y="886649"/>
                  <a:pt x="952799" y="882580"/>
                  <a:pt x="914400" y="888643"/>
                </a:cubicBezTo>
                <a:cubicBezTo>
                  <a:pt x="871156" y="895471"/>
                  <a:pt x="785611" y="914400"/>
                  <a:pt x="785611" y="914400"/>
                </a:cubicBezTo>
                <a:cubicBezTo>
                  <a:pt x="587236" y="1002568"/>
                  <a:pt x="659348" y="992497"/>
                  <a:pt x="334851" y="940158"/>
                </a:cubicBezTo>
                <a:cubicBezTo>
                  <a:pt x="310138" y="936172"/>
                  <a:pt x="291683" y="914788"/>
                  <a:pt x="270456" y="901521"/>
                </a:cubicBezTo>
                <a:cubicBezTo>
                  <a:pt x="186994" y="849358"/>
                  <a:pt x="284483" y="902096"/>
                  <a:pt x="154546" y="837127"/>
                </a:cubicBezTo>
                <a:cubicBezTo>
                  <a:pt x="119816" y="802397"/>
                  <a:pt x="31652" y="726020"/>
                  <a:pt x="12879" y="669702"/>
                </a:cubicBezTo>
                <a:lnTo>
                  <a:pt x="0" y="631065"/>
                </a:lnTo>
                <a:cubicBezTo>
                  <a:pt x="17172" y="545206"/>
                  <a:pt x="26021" y="457254"/>
                  <a:pt x="51515" y="373488"/>
                </a:cubicBezTo>
                <a:cubicBezTo>
                  <a:pt x="56818" y="356063"/>
                  <a:pt x="75272" y="345355"/>
                  <a:pt x="90152" y="334851"/>
                </a:cubicBezTo>
                <a:cubicBezTo>
                  <a:pt x="148524" y="293647"/>
                  <a:pt x="203556" y="244029"/>
                  <a:pt x="270456" y="218941"/>
                </a:cubicBezTo>
                <a:cubicBezTo>
                  <a:pt x="467112" y="145194"/>
                  <a:pt x="280306" y="219348"/>
                  <a:pt x="476518" y="128789"/>
                </a:cubicBezTo>
                <a:cubicBezTo>
                  <a:pt x="497509" y="119101"/>
                  <a:pt x="519787" y="112420"/>
                  <a:pt x="540913" y="103031"/>
                </a:cubicBezTo>
                <a:cubicBezTo>
                  <a:pt x="558457" y="95234"/>
                  <a:pt x="574603" y="84403"/>
                  <a:pt x="592428" y="77273"/>
                </a:cubicBezTo>
                <a:cubicBezTo>
                  <a:pt x="619121" y="66596"/>
                  <a:pt x="735946" y="30241"/>
                  <a:pt x="759853" y="25758"/>
                </a:cubicBezTo>
                <a:cubicBezTo>
                  <a:pt x="798062" y="18594"/>
                  <a:pt x="837155" y="17421"/>
                  <a:pt x="875763" y="12879"/>
                </a:cubicBezTo>
                <a:lnTo>
                  <a:pt x="978794" y="0"/>
                </a:lnTo>
                <a:cubicBezTo>
                  <a:pt x="1024222" y="4543"/>
                  <a:pt x="1254150" y="14979"/>
                  <a:pt x="1339403" y="51516"/>
                </a:cubicBezTo>
                <a:cubicBezTo>
                  <a:pt x="1367857" y="63710"/>
                  <a:pt x="1390131" y="87104"/>
                  <a:pt x="1416676" y="103031"/>
                </a:cubicBezTo>
                <a:cubicBezTo>
                  <a:pt x="1467684" y="133636"/>
                  <a:pt x="1474864" y="122583"/>
                  <a:pt x="1519707" y="167426"/>
                </a:cubicBezTo>
                <a:cubicBezTo>
                  <a:pt x="1534885" y="182604"/>
                  <a:pt x="1545465" y="201769"/>
                  <a:pt x="1558344" y="218941"/>
                </a:cubicBezTo>
                <a:cubicBezTo>
                  <a:pt x="1577396" y="333259"/>
                  <a:pt x="1583921" y="335934"/>
                  <a:pt x="1558344" y="489397"/>
                </a:cubicBezTo>
                <a:cubicBezTo>
                  <a:pt x="1555799" y="504665"/>
                  <a:pt x="1544235" y="517841"/>
                  <a:pt x="1532586" y="528034"/>
                </a:cubicBezTo>
                <a:cubicBezTo>
                  <a:pt x="1509289" y="548419"/>
                  <a:pt x="1455313" y="579550"/>
                  <a:pt x="1455313" y="579550"/>
                </a:cubicBezTo>
                <a:cubicBezTo>
                  <a:pt x="1412383" y="643944"/>
                  <a:pt x="1388439" y="726298"/>
                  <a:pt x="1326524" y="772733"/>
                </a:cubicBezTo>
                <a:cubicBezTo>
                  <a:pt x="1309352" y="785612"/>
                  <a:pt x="1292475" y="798893"/>
                  <a:pt x="1275008" y="811369"/>
                </a:cubicBezTo>
                <a:cubicBezTo>
                  <a:pt x="1262413" y="820366"/>
                  <a:pt x="1236372" y="837127"/>
                  <a:pt x="1236372" y="837127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0" y="197167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25" name="Freeform 24"/>
          <p:cNvSpPr/>
          <p:nvPr/>
        </p:nvSpPr>
        <p:spPr>
          <a:xfrm>
            <a:off x="3416847" y="888642"/>
            <a:ext cx="1742216" cy="980134"/>
          </a:xfrm>
          <a:custGeom>
            <a:avLst/>
            <a:gdLst>
              <a:gd name="connsiteX0" fmla="*/ 1287887 w 1575168"/>
              <a:gd name="connsiteY0" fmla="*/ 759854 h 980134"/>
              <a:gd name="connsiteX1" fmla="*/ 1030310 w 1575168"/>
              <a:gd name="connsiteY1" fmla="*/ 875764 h 980134"/>
              <a:gd name="connsiteX2" fmla="*/ 914400 w 1575168"/>
              <a:gd name="connsiteY2" fmla="*/ 888643 h 980134"/>
              <a:gd name="connsiteX3" fmla="*/ 785611 w 1575168"/>
              <a:gd name="connsiteY3" fmla="*/ 914400 h 980134"/>
              <a:gd name="connsiteX4" fmla="*/ 334851 w 1575168"/>
              <a:gd name="connsiteY4" fmla="*/ 940158 h 980134"/>
              <a:gd name="connsiteX5" fmla="*/ 270456 w 1575168"/>
              <a:gd name="connsiteY5" fmla="*/ 901521 h 980134"/>
              <a:gd name="connsiteX6" fmla="*/ 154546 w 1575168"/>
              <a:gd name="connsiteY6" fmla="*/ 837127 h 980134"/>
              <a:gd name="connsiteX7" fmla="*/ 12879 w 1575168"/>
              <a:gd name="connsiteY7" fmla="*/ 669702 h 980134"/>
              <a:gd name="connsiteX8" fmla="*/ 0 w 1575168"/>
              <a:gd name="connsiteY8" fmla="*/ 631065 h 980134"/>
              <a:gd name="connsiteX9" fmla="*/ 51515 w 1575168"/>
              <a:gd name="connsiteY9" fmla="*/ 373488 h 980134"/>
              <a:gd name="connsiteX10" fmla="*/ 90152 w 1575168"/>
              <a:gd name="connsiteY10" fmla="*/ 334851 h 980134"/>
              <a:gd name="connsiteX11" fmla="*/ 270456 w 1575168"/>
              <a:gd name="connsiteY11" fmla="*/ 218941 h 980134"/>
              <a:gd name="connsiteX12" fmla="*/ 476518 w 1575168"/>
              <a:gd name="connsiteY12" fmla="*/ 128789 h 980134"/>
              <a:gd name="connsiteX13" fmla="*/ 540913 w 1575168"/>
              <a:gd name="connsiteY13" fmla="*/ 103031 h 980134"/>
              <a:gd name="connsiteX14" fmla="*/ 592428 w 1575168"/>
              <a:gd name="connsiteY14" fmla="*/ 77273 h 980134"/>
              <a:gd name="connsiteX15" fmla="*/ 759853 w 1575168"/>
              <a:gd name="connsiteY15" fmla="*/ 25758 h 980134"/>
              <a:gd name="connsiteX16" fmla="*/ 875763 w 1575168"/>
              <a:gd name="connsiteY16" fmla="*/ 12879 h 980134"/>
              <a:gd name="connsiteX17" fmla="*/ 978794 w 1575168"/>
              <a:gd name="connsiteY17" fmla="*/ 0 h 980134"/>
              <a:gd name="connsiteX18" fmla="*/ 1339403 w 1575168"/>
              <a:gd name="connsiteY18" fmla="*/ 51516 h 980134"/>
              <a:gd name="connsiteX19" fmla="*/ 1416676 w 1575168"/>
              <a:gd name="connsiteY19" fmla="*/ 103031 h 980134"/>
              <a:gd name="connsiteX20" fmla="*/ 1519707 w 1575168"/>
              <a:gd name="connsiteY20" fmla="*/ 167426 h 980134"/>
              <a:gd name="connsiteX21" fmla="*/ 1558344 w 1575168"/>
              <a:gd name="connsiteY21" fmla="*/ 218941 h 980134"/>
              <a:gd name="connsiteX22" fmla="*/ 1558344 w 1575168"/>
              <a:gd name="connsiteY22" fmla="*/ 489397 h 980134"/>
              <a:gd name="connsiteX23" fmla="*/ 1532586 w 1575168"/>
              <a:gd name="connsiteY23" fmla="*/ 528034 h 980134"/>
              <a:gd name="connsiteX24" fmla="*/ 1455313 w 1575168"/>
              <a:gd name="connsiteY24" fmla="*/ 579550 h 980134"/>
              <a:gd name="connsiteX25" fmla="*/ 1326524 w 1575168"/>
              <a:gd name="connsiteY25" fmla="*/ 772733 h 980134"/>
              <a:gd name="connsiteX26" fmla="*/ 1275008 w 1575168"/>
              <a:gd name="connsiteY26" fmla="*/ 811369 h 980134"/>
              <a:gd name="connsiteX27" fmla="*/ 1236372 w 1575168"/>
              <a:gd name="connsiteY27" fmla="*/ 837127 h 9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575168" h="980134">
                <a:moveTo>
                  <a:pt x="1287887" y="759854"/>
                </a:moveTo>
                <a:cubicBezTo>
                  <a:pt x="1191468" y="817705"/>
                  <a:pt x="1170690" y="834819"/>
                  <a:pt x="1030310" y="875764"/>
                </a:cubicBezTo>
                <a:cubicBezTo>
                  <a:pt x="992991" y="886649"/>
                  <a:pt x="952799" y="882580"/>
                  <a:pt x="914400" y="888643"/>
                </a:cubicBezTo>
                <a:cubicBezTo>
                  <a:pt x="871156" y="895471"/>
                  <a:pt x="785611" y="914400"/>
                  <a:pt x="785611" y="914400"/>
                </a:cubicBezTo>
                <a:cubicBezTo>
                  <a:pt x="587236" y="1002568"/>
                  <a:pt x="659348" y="992497"/>
                  <a:pt x="334851" y="940158"/>
                </a:cubicBezTo>
                <a:cubicBezTo>
                  <a:pt x="310138" y="936172"/>
                  <a:pt x="291683" y="914788"/>
                  <a:pt x="270456" y="901521"/>
                </a:cubicBezTo>
                <a:cubicBezTo>
                  <a:pt x="186994" y="849358"/>
                  <a:pt x="284483" y="902096"/>
                  <a:pt x="154546" y="837127"/>
                </a:cubicBezTo>
                <a:cubicBezTo>
                  <a:pt x="119816" y="802397"/>
                  <a:pt x="31652" y="726020"/>
                  <a:pt x="12879" y="669702"/>
                </a:cubicBezTo>
                <a:lnTo>
                  <a:pt x="0" y="631065"/>
                </a:lnTo>
                <a:cubicBezTo>
                  <a:pt x="17172" y="545206"/>
                  <a:pt x="26021" y="457254"/>
                  <a:pt x="51515" y="373488"/>
                </a:cubicBezTo>
                <a:cubicBezTo>
                  <a:pt x="56818" y="356063"/>
                  <a:pt x="75272" y="345355"/>
                  <a:pt x="90152" y="334851"/>
                </a:cubicBezTo>
                <a:cubicBezTo>
                  <a:pt x="148524" y="293647"/>
                  <a:pt x="203556" y="244029"/>
                  <a:pt x="270456" y="218941"/>
                </a:cubicBezTo>
                <a:cubicBezTo>
                  <a:pt x="467112" y="145194"/>
                  <a:pt x="280306" y="219348"/>
                  <a:pt x="476518" y="128789"/>
                </a:cubicBezTo>
                <a:cubicBezTo>
                  <a:pt x="497509" y="119101"/>
                  <a:pt x="519787" y="112420"/>
                  <a:pt x="540913" y="103031"/>
                </a:cubicBezTo>
                <a:cubicBezTo>
                  <a:pt x="558457" y="95234"/>
                  <a:pt x="574603" y="84403"/>
                  <a:pt x="592428" y="77273"/>
                </a:cubicBezTo>
                <a:cubicBezTo>
                  <a:pt x="619121" y="66596"/>
                  <a:pt x="735946" y="30241"/>
                  <a:pt x="759853" y="25758"/>
                </a:cubicBezTo>
                <a:cubicBezTo>
                  <a:pt x="798062" y="18594"/>
                  <a:pt x="837155" y="17421"/>
                  <a:pt x="875763" y="12879"/>
                </a:cubicBezTo>
                <a:lnTo>
                  <a:pt x="978794" y="0"/>
                </a:lnTo>
                <a:cubicBezTo>
                  <a:pt x="1024222" y="4543"/>
                  <a:pt x="1254150" y="14979"/>
                  <a:pt x="1339403" y="51516"/>
                </a:cubicBezTo>
                <a:cubicBezTo>
                  <a:pt x="1367857" y="63710"/>
                  <a:pt x="1390131" y="87104"/>
                  <a:pt x="1416676" y="103031"/>
                </a:cubicBezTo>
                <a:cubicBezTo>
                  <a:pt x="1467684" y="133636"/>
                  <a:pt x="1474864" y="122583"/>
                  <a:pt x="1519707" y="167426"/>
                </a:cubicBezTo>
                <a:cubicBezTo>
                  <a:pt x="1534885" y="182604"/>
                  <a:pt x="1545465" y="201769"/>
                  <a:pt x="1558344" y="218941"/>
                </a:cubicBezTo>
                <a:cubicBezTo>
                  <a:pt x="1577396" y="333259"/>
                  <a:pt x="1583921" y="335934"/>
                  <a:pt x="1558344" y="489397"/>
                </a:cubicBezTo>
                <a:cubicBezTo>
                  <a:pt x="1555799" y="504665"/>
                  <a:pt x="1544235" y="517841"/>
                  <a:pt x="1532586" y="528034"/>
                </a:cubicBezTo>
                <a:cubicBezTo>
                  <a:pt x="1509289" y="548419"/>
                  <a:pt x="1455313" y="579550"/>
                  <a:pt x="1455313" y="579550"/>
                </a:cubicBezTo>
                <a:cubicBezTo>
                  <a:pt x="1412383" y="643944"/>
                  <a:pt x="1388439" y="726298"/>
                  <a:pt x="1326524" y="772733"/>
                </a:cubicBezTo>
                <a:cubicBezTo>
                  <a:pt x="1309352" y="785612"/>
                  <a:pt x="1292475" y="798893"/>
                  <a:pt x="1275008" y="811369"/>
                </a:cubicBezTo>
                <a:cubicBezTo>
                  <a:pt x="1262413" y="820366"/>
                  <a:pt x="1236372" y="837127"/>
                  <a:pt x="1236372" y="837127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Elbow Connector 26"/>
          <p:cNvCxnSpPr/>
          <p:nvPr/>
        </p:nvCxnSpPr>
        <p:spPr>
          <a:xfrm>
            <a:off x="5146184" y="1276618"/>
            <a:ext cx="2626216" cy="4762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98158" y="143733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</a:t>
            </a:r>
            <a:r>
              <a:rPr lang="en-US" sz="2800" b="1" baseline="-25000" dirty="0"/>
              <a:t>2</a:t>
            </a:r>
          </a:p>
        </p:txBody>
      </p:sp>
      <p:sp>
        <p:nvSpPr>
          <p:cNvPr id="31" name="Freeform 30"/>
          <p:cNvSpPr/>
          <p:nvPr/>
        </p:nvSpPr>
        <p:spPr>
          <a:xfrm>
            <a:off x="1519076" y="2019971"/>
            <a:ext cx="1575168" cy="980134"/>
          </a:xfrm>
          <a:custGeom>
            <a:avLst/>
            <a:gdLst>
              <a:gd name="connsiteX0" fmla="*/ 1287887 w 1575168"/>
              <a:gd name="connsiteY0" fmla="*/ 759854 h 980134"/>
              <a:gd name="connsiteX1" fmla="*/ 1030310 w 1575168"/>
              <a:gd name="connsiteY1" fmla="*/ 875764 h 980134"/>
              <a:gd name="connsiteX2" fmla="*/ 914400 w 1575168"/>
              <a:gd name="connsiteY2" fmla="*/ 888643 h 980134"/>
              <a:gd name="connsiteX3" fmla="*/ 785611 w 1575168"/>
              <a:gd name="connsiteY3" fmla="*/ 914400 h 980134"/>
              <a:gd name="connsiteX4" fmla="*/ 334851 w 1575168"/>
              <a:gd name="connsiteY4" fmla="*/ 940158 h 980134"/>
              <a:gd name="connsiteX5" fmla="*/ 270456 w 1575168"/>
              <a:gd name="connsiteY5" fmla="*/ 901521 h 980134"/>
              <a:gd name="connsiteX6" fmla="*/ 154546 w 1575168"/>
              <a:gd name="connsiteY6" fmla="*/ 837127 h 980134"/>
              <a:gd name="connsiteX7" fmla="*/ 12879 w 1575168"/>
              <a:gd name="connsiteY7" fmla="*/ 669702 h 980134"/>
              <a:gd name="connsiteX8" fmla="*/ 0 w 1575168"/>
              <a:gd name="connsiteY8" fmla="*/ 631065 h 980134"/>
              <a:gd name="connsiteX9" fmla="*/ 51515 w 1575168"/>
              <a:gd name="connsiteY9" fmla="*/ 373488 h 980134"/>
              <a:gd name="connsiteX10" fmla="*/ 90152 w 1575168"/>
              <a:gd name="connsiteY10" fmla="*/ 334851 h 980134"/>
              <a:gd name="connsiteX11" fmla="*/ 270456 w 1575168"/>
              <a:gd name="connsiteY11" fmla="*/ 218941 h 980134"/>
              <a:gd name="connsiteX12" fmla="*/ 476518 w 1575168"/>
              <a:gd name="connsiteY12" fmla="*/ 128789 h 980134"/>
              <a:gd name="connsiteX13" fmla="*/ 540913 w 1575168"/>
              <a:gd name="connsiteY13" fmla="*/ 103031 h 980134"/>
              <a:gd name="connsiteX14" fmla="*/ 592428 w 1575168"/>
              <a:gd name="connsiteY14" fmla="*/ 77273 h 980134"/>
              <a:gd name="connsiteX15" fmla="*/ 759853 w 1575168"/>
              <a:gd name="connsiteY15" fmla="*/ 25758 h 980134"/>
              <a:gd name="connsiteX16" fmla="*/ 875763 w 1575168"/>
              <a:gd name="connsiteY16" fmla="*/ 12879 h 980134"/>
              <a:gd name="connsiteX17" fmla="*/ 978794 w 1575168"/>
              <a:gd name="connsiteY17" fmla="*/ 0 h 980134"/>
              <a:gd name="connsiteX18" fmla="*/ 1339403 w 1575168"/>
              <a:gd name="connsiteY18" fmla="*/ 51516 h 980134"/>
              <a:gd name="connsiteX19" fmla="*/ 1416676 w 1575168"/>
              <a:gd name="connsiteY19" fmla="*/ 103031 h 980134"/>
              <a:gd name="connsiteX20" fmla="*/ 1519707 w 1575168"/>
              <a:gd name="connsiteY20" fmla="*/ 167426 h 980134"/>
              <a:gd name="connsiteX21" fmla="*/ 1558344 w 1575168"/>
              <a:gd name="connsiteY21" fmla="*/ 218941 h 980134"/>
              <a:gd name="connsiteX22" fmla="*/ 1558344 w 1575168"/>
              <a:gd name="connsiteY22" fmla="*/ 489397 h 980134"/>
              <a:gd name="connsiteX23" fmla="*/ 1532586 w 1575168"/>
              <a:gd name="connsiteY23" fmla="*/ 528034 h 980134"/>
              <a:gd name="connsiteX24" fmla="*/ 1455313 w 1575168"/>
              <a:gd name="connsiteY24" fmla="*/ 579550 h 980134"/>
              <a:gd name="connsiteX25" fmla="*/ 1326524 w 1575168"/>
              <a:gd name="connsiteY25" fmla="*/ 772733 h 980134"/>
              <a:gd name="connsiteX26" fmla="*/ 1275008 w 1575168"/>
              <a:gd name="connsiteY26" fmla="*/ 811369 h 980134"/>
              <a:gd name="connsiteX27" fmla="*/ 1236372 w 1575168"/>
              <a:gd name="connsiteY27" fmla="*/ 837127 h 98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575168" h="980134">
                <a:moveTo>
                  <a:pt x="1287887" y="759854"/>
                </a:moveTo>
                <a:cubicBezTo>
                  <a:pt x="1191468" y="817705"/>
                  <a:pt x="1170690" y="834819"/>
                  <a:pt x="1030310" y="875764"/>
                </a:cubicBezTo>
                <a:cubicBezTo>
                  <a:pt x="992991" y="886649"/>
                  <a:pt x="952799" y="882580"/>
                  <a:pt x="914400" y="888643"/>
                </a:cubicBezTo>
                <a:cubicBezTo>
                  <a:pt x="871156" y="895471"/>
                  <a:pt x="785611" y="914400"/>
                  <a:pt x="785611" y="914400"/>
                </a:cubicBezTo>
                <a:cubicBezTo>
                  <a:pt x="587236" y="1002568"/>
                  <a:pt x="659348" y="992497"/>
                  <a:pt x="334851" y="940158"/>
                </a:cubicBezTo>
                <a:cubicBezTo>
                  <a:pt x="310138" y="936172"/>
                  <a:pt x="291683" y="914788"/>
                  <a:pt x="270456" y="901521"/>
                </a:cubicBezTo>
                <a:cubicBezTo>
                  <a:pt x="186994" y="849358"/>
                  <a:pt x="284483" y="902096"/>
                  <a:pt x="154546" y="837127"/>
                </a:cubicBezTo>
                <a:cubicBezTo>
                  <a:pt x="119816" y="802397"/>
                  <a:pt x="31652" y="726020"/>
                  <a:pt x="12879" y="669702"/>
                </a:cubicBezTo>
                <a:lnTo>
                  <a:pt x="0" y="631065"/>
                </a:lnTo>
                <a:cubicBezTo>
                  <a:pt x="17172" y="545206"/>
                  <a:pt x="26021" y="457254"/>
                  <a:pt x="51515" y="373488"/>
                </a:cubicBezTo>
                <a:cubicBezTo>
                  <a:pt x="56818" y="356063"/>
                  <a:pt x="75272" y="345355"/>
                  <a:pt x="90152" y="334851"/>
                </a:cubicBezTo>
                <a:cubicBezTo>
                  <a:pt x="148524" y="293647"/>
                  <a:pt x="203556" y="244029"/>
                  <a:pt x="270456" y="218941"/>
                </a:cubicBezTo>
                <a:cubicBezTo>
                  <a:pt x="467112" y="145194"/>
                  <a:pt x="280306" y="219348"/>
                  <a:pt x="476518" y="128789"/>
                </a:cubicBezTo>
                <a:cubicBezTo>
                  <a:pt x="497509" y="119101"/>
                  <a:pt x="519787" y="112420"/>
                  <a:pt x="540913" y="103031"/>
                </a:cubicBezTo>
                <a:cubicBezTo>
                  <a:pt x="558457" y="95234"/>
                  <a:pt x="574603" y="84403"/>
                  <a:pt x="592428" y="77273"/>
                </a:cubicBezTo>
                <a:cubicBezTo>
                  <a:pt x="619121" y="66596"/>
                  <a:pt x="735946" y="30241"/>
                  <a:pt x="759853" y="25758"/>
                </a:cubicBezTo>
                <a:cubicBezTo>
                  <a:pt x="798062" y="18594"/>
                  <a:pt x="837155" y="17421"/>
                  <a:pt x="875763" y="12879"/>
                </a:cubicBezTo>
                <a:lnTo>
                  <a:pt x="978794" y="0"/>
                </a:lnTo>
                <a:cubicBezTo>
                  <a:pt x="1024222" y="4543"/>
                  <a:pt x="1254150" y="14979"/>
                  <a:pt x="1339403" y="51516"/>
                </a:cubicBezTo>
                <a:cubicBezTo>
                  <a:pt x="1367857" y="63710"/>
                  <a:pt x="1390131" y="87104"/>
                  <a:pt x="1416676" y="103031"/>
                </a:cubicBezTo>
                <a:cubicBezTo>
                  <a:pt x="1467684" y="133636"/>
                  <a:pt x="1474864" y="122583"/>
                  <a:pt x="1519707" y="167426"/>
                </a:cubicBezTo>
                <a:cubicBezTo>
                  <a:pt x="1534885" y="182604"/>
                  <a:pt x="1545465" y="201769"/>
                  <a:pt x="1558344" y="218941"/>
                </a:cubicBezTo>
                <a:cubicBezTo>
                  <a:pt x="1577396" y="333259"/>
                  <a:pt x="1583921" y="335934"/>
                  <a:pt x="1558344" y="489397"/>
                </a:cubicBezTo>
                <a:cubicBezTo>
                  <a:pt x="1555799" y="504665"/>
                  <a:pt x="1544235" y="517841"/>
                  <a:pt x="1532586" y="528034"/>
                </a:cubicBezTo>
                <a:cubicBezTo>
                  <a:pt x="1509289" y="548419"/>
                  <a:pt x="1455313" y="579550"/>
                  <a:pt x="1455313" y="579550"/>
                </a:cubicBezTo>
                <a:cubicBezTo>
                  <a:pt x="1412383" y="643944"/>
                  <a:pt x="1388439" y="726298"/>
                  <a:pt x="1326524" y="772733"/>
                </a:cubicBezTo>
                <a:cubicBezTo>
                  <a:pt x="1309352" y="785612"/>
                  <a:pt x="1292475" y="798893"/>
                  <a:pt x="1275008" y="811369"/>
                </a:cubicBezTo>
                <a:cubicBezTo>
                  <a:pt x="1262413" y="820366"/>
                  <a:pt x="1236372" y="837127"/>
                  <a:pt x="1236372" y="837127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31" idx="26"/>
          </p:cNvCxnSpPr>
          <p:nvPr/>
        </p:nvCxnSpPr>
        <p:spPr>
          <a:xfrm flipV="1">
            <a:off x="2794084" y="2233285"/>
            <a:ext cx="3225716" cy="598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456" y="4247487"/>
            <a:ext cx="2505075" cy="972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368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33" y="22538"/>
            <a:ext cx="23126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Example1:-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272" y="5334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</a:t>
            </a:r>
            <a:r>
              <a:rPr lang="en-US" sz="2400" dirty="0" err="1" smtClean="0"/>
              <a:t>Runge</a:t>
            </a:r>
            <a:r>
              <a:rPr lang="en-US" sz="2400" dirty="0" smtClean="0"/>
              <a:t> –</a:t>
            </a:r>
            <a:r>
              <a:rPr lang="en-US" sz="2400" dirty="0" err="1" smtClean="0"/>
              <a:t>Kutta</a:t>
            </a:r>
            <a:r>
              <a:rPr lang="en-US" sz="2400" dirty="0" smtClean="0"/>
              <a:t>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order method to Find y(0.02)? Where </a:t>
            </a:r>
          </a:p>
          <a:p>
            <a:r>
              <a:rPr lang="en-US" sz="2400" dirty="0" smtClean="0"/>
              <a:t>       </a:t>
            </a:r>
            <a:r>
              <a:rPr lang="en-US" sz="3200" dirty="0" smtClean="0">
                <a:solidFill>
                  <a:srgbClr val="FF0000"/>
                </a:solidFill>
              </a:rPr>
              <a:t>  =x</a:t>
            </a:r>
            <a:r>
              <a:rPr lang="en-US" sz="3200" baseline="300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+y </a:t>
            </a:r>
            <a:r>
              <a:rPr lang="en-US" sz="2400" dirty="0" smtClean="0"/>
              <a:t>,y(0)=1,h=0.02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80612" y="1440194"/>
            <a:ext cx="15247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Solution: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69" y="982994"/>
            <a:ext cx="32338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04692" y="1824335"/>
            <a:ext cx="583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=0,    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=1    ,h=0.02  ,    f(</a:t>
            </a:r>
            <a:r>
              <a:rPr lang="en-US" sz="2400" b="1" dirty="0" err="1" smtClean="0">
                <a:solidFill>
                  <a:schemeClr val="tx2"/>
                </a:solidFill>
              </a:rPr>
              <a:t>x,y</a:t>
            </a:r>
            <a:r>
              <a:rPr lang="en-US" sz="2400" b="1" dirty="0" smtClean="0">
                <a:solidFill>
                  <a:schemeClr val="tx2"/>
                </a:solidFill>
              </a:rPr>
              <a:t>)=x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+y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54" y="2286000"/>
            <a:ext cx="1524000" cy="30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935" y="259318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=X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0</a:t>
            </a:r>
            <a:r>
              <a:rPr lang="en-US" sz="2400" b="1" dirty="0" smtClean="0">
                <a:solidFill>
                  <a:srgbClr val="FF0000"/>
                </a:solidFill>
              </a:rPr>
              <a:t> + h =0+0.02=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0.02</a:t>
            </a:r>
            <a:endParaRPr lang="en-US" sz="2400" b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5354" y="4495800"/>
            <a:ext cx="5833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h(X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=0.02(0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+1)=0.02=</a:t>
            </a:r>
            <a:r>
              <a:rPr lang="en-US" sz="2400" b="1" u="sng" dirty="0">
                <a:solidFill>
                  <a:srgbClr val="FF0000"/>
                </a:solidFill>
              </a:rPr>
              <a:t>0</a:t>
            </a:r>
            <a:r>
              <a:rPr lang="en-US" sz="2400" b="1" u="sng" dirty="0" smtClean="0">
                <a:solidFill>
                  <a:srgbClr val="FF0000"/>
                </a:solidFill>
              </a:rPr>
              <a:t>.02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14110" y="4096434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-25000" dirty="0" smtClean="0">
                <a:solidFill>
                  <a:schemeClr val="tx2"/>
                </a:solidFill>
              </a:rPr>
              <a:t>1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69" y="3085971"/>
            <a:ext cx="4193851" cy="62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35" y="3713937"/>
            <a:ext cx="3001947" cy="78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89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5" y="152400"/>
            <a:ext cx="3185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3872" y="1028163"/>
            <a:ext cx="5833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+h </a:t>
            </a:r>
            <a:r>
              <a:rPr lang="en-US" sz="2400" b="1" dirty="0" smtClean="0">
                <a:solidFill>
                  <a:schemeClr val="tx2"/>
                </a:solidFill>
              </a:rPr>
              <a:t>, </a:t>
            </a:r>
            <a:r>
              <a:rPr lang="en-US" sz="2400" b="1" dirty="0" smtClean="0">
                <a:solidFill>
                  <a:schemeClr val="tx2"/>
                </a:solidFill>
              </a:rPr>
              <a:t>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 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(0+0.02,1+</a:t>
            </a:r>
            <a:r>
              <a:rPr lang="en-US" sz="2400" b="1" dirty="0" smtClean="0">
                <a:solidFill>
                  <a:srgbClr val="FF0000"/>
                </a:solidFill>
              </a:rPr>
              <a:t>0.02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(0.02 ,1.02)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=0.02((0.02)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+(1.02))=0.02*(1.0204)=</a:t>
            </a:r>
            <a:r>
              <a:rPr lang="en-US" sz="2400" b="1" u="sng" dirty="0" smtClean="0">
                <a:solidFill>
                  <a:srgbClr val="FF0000"/>
                </a:solidFill>
              </a:rPr>
              <a:t>0.0204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68" y="3085971"/>
            <a:ext cx="4193851" cy="62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4706" y="3735400"/>
            <a:ext cx="5833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 </a:t>
            </a:r>
            <a:r>
              <a:rPr lang="en-US" sz="2400" b="1" dirty="0" smtClean="0">
                <a:solidFill>
                  <a:schemeClr val="tx2"/>
                </a:solidFill>
              </a:rPr>
              <a:t>+1/2(K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+ 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=1+1/2 (0.02+0.0204)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 =</a:t>
            </a:r>
            <a:r>
              <a:rPr lang="en-US" sz="2400" b="1" u="sng" dirty="0" smtClean="0">
                <a:solidFill>
                  <a:srgbClr val="FF0000"/>
                </a:solidFill>
              </a:rPr>
              <a:t>1.0202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89655" y="386834"/>
            <a:ext cx="297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,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1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23126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Example2:-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74931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</a:t>
            </a:r>
            <a:r>
              <a:rPr lang="en-US" sz="2400" dirty="0" err="1" smtClean="0"/>
              <a:t>Runge</a:t>
            </a:r>
            <a:r>
              <a:rPr lang="en-US" sz="2400" dirty="0" smtClean="0"/>
              <a:t> –</a:t>
            </a:r>
            <a:r>
              <a:rPr lang="en-US" sz="2400" dirty="0" err="1" smtClean="0"/>
              <a:t>Kutta</a:t>
            </a:r>
            <a:r>
              <a:rPr lang="en-US" sz="2400" dirty="0" smtClean="0"/>
              <a:t>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order method to Find y(0.2)? Where         </a:t>
            </a:r>
            <a:r>
              <a:rPr lang="en-US" sz="3200" dirty="0" smtClean="0">
                <a:solidFill>
                  <a:srgbClr val="FF0000"/>
                </a:solidFill>
              </a:rPr>
              <a:t>=-</a:t>
            </a:r>
            <a:r>
              <a:rPr lang="en-US" sz="3200" dirty="0" err="1" smtClean="0">
                <a:solidFill>
                  <a:srgbClr val="FF0000"/>
                </a:solidFill>
              </a:rPr>
              <a:t>xy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,y(0)=0.5,h=0.1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1773259"/>
            <a:ext cx="1911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Solution: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78" y="1308050"/>
            <a:ext cx="32338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54240" y="2385254"/>
            <a:ext cx="583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=0,    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=0.5    ,h=0.1  ,    f(</a:t>
            </a:r>
            <a:r>
              <a:rPr lang="en-US" sz="2400" b="1" dirty="0" err="1" smtClean="0">
                <a:solidFill>
                  <a:schemeClr val="tx2"/>
                </a:solidFill>
              </a:rPr>
              <a:t>x,y</a:t>
            </a:r>
            <a:r>
              <a:rPr lang="en-US" sz="2400" b="1" dirty="0" smtClean="0">
                <a:solidFill>
                  <a:schemeClr val="tx2"/>
                </a:solidFill>
              </a:rPr>
              <a:t>)=-</a:t>
            </a:r>
            <a:r>
              <a:rPr lang="en-US" sz="2400" b="1" dirty="0" err="1" smtClean="0">
                <a:solidFill>
                  <a:schemeClr val="tx2"/>
                </a:solidFill>
              </a:rPr>
              <a:t>xy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35" y="2996544"/>
            <a:ext cx="1524000" cy="30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914400" y="3485710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=X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0</a:t>
            </a:r>
            <a:r>
              <a:rPr lang="en-US" sz="2800" b="1" dirty="0" smtClean="0">
                <a:solidFill>
                  <a:srgbClr val="FF0000"/>
                </a:solidFill>
              </a:rPr>
              <a:t> + h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=0+0.1=</a:t>
            </a:r>
            <a:r>
              <a:rPr lang="en-US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0.1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=X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 + h=0.1+0.1=</a:t>
            </a:r>
            <a:r>
              <a:rPr lang="en-US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0.2</a:t>
            </a:r>
          </a:p>
        </p:txBody>
      </p:sp>
    </p:spTree>
    <p:extLst>
      <p:ext uri="{BB962C8B-B14F-4D97-AF65-F5344CB8AC3E}">
        <p14:creationId xmlns:p14="http://schemas.microsoft.com/office/powerpoint/2010/main" val="207556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4193851" cy="62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04800" y="1790055"/>
            <a:ext cx="58330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= 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h(-X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=0.1(-0×0.5)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800" b="1" u="sng" dirty="0" smtClean="0">
                <a:solidFill>
                  <a:srgbClr val="FF0000"/>
                </a:solidFill>
              </a:rPr>
              <a:t>0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3" y="3421271"/>
            <a:ext cx="3185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54546" y="4419599"/>
            <a:ext cx="5833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+h </a:t>
            </a:r>
            <a:r>
              <a:rPr lang="en-US" sz="2400" b="1" dirty="0" smtClean="0">
                <a:solidFill>
                  <a:schemeClr val="tx2"/>
                </a:solidFill>
              </a:rPr>
              <a:t>, </a:t>
            </a:r>
            <a:r>
              <a:rPr lang="en-US" sz="2400" b="1" dirty="0" smtClean="0">
                <a:solidFill>
                  <a:schemeClr val="tx2"/>
                </a:solidFill>
              </a:rPr>
              <a:t>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 + 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(0+0.1,0.5+</a:t>
            </a:r>
            <a:r>
              <a:rPr lang="en-US" sz="2400" b="1" dirty="0" smtClean="0">
                <a:solidFill>
                  <a:srgbClr val="FF0000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(0.1 ,0.5)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=0.1*((-X y)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=0.1*(-0.1*0.5)</a:t>
            </a:r>
          </a:p>
          <a:p>
            <a:r>
              <a:rPr lang="en-US" sz="2400" b="1" u="sng" dirty="0" smtClean="0">
                <a:solidFill>
                  <a:srgbClr val="FF0000"/>
                </a:solidFill>
              </a:rPr>
              <a:t>       =-0.005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11" y="914400"/>
            <a:ext cx="3001947" cy="78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3860" y="3578761"/>
            <a:ext cx="201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,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809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4193851" cy="62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1436" y="730450"/>
            <a:ext cx="5833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0 </a:t>
            </a:r>
            <a:r>
              <a:rPr lang="en-US" sz="2400" b="1" dirty="0" smtClean="0">
                <a:solidFill>
                  <a:schemeClr val="tx2"/>
                </a:solidFill>
              </a:rPr>
              <a:t>+1/2(K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+ 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=0.5+1/2 (0+(-0.005))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</a:t>
            </a:r>
            <a:r>
              <a:rPr lang="en-US" sz="2400" b="1" u="sng" dirty="0" smtClean="0">
                <a:solidFill>
                  <a:srgbClr val="FF0000"/>
                </a:solidFill>
              </a:rPr>
              <a:t>0.4975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930779"/>
            <a:ext cx="583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=0.1,    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=0.4975    ,h=0.1  ,    f(</a:t>
            </a:r>
            <a:r>
              <a:rPr lang="en-US" sz="2400" b="1" dirty="0" err="1" smtClean="0">
                <a:solidFill>
                  <a:schemeClr val="tx2"/>
                </a:solidFill>
              </a:rPr>
              <a:t>x,y</a:t>
            </a:r>
            <a:r>
              <a:rPr lang="en-US" sz="2400" b="1" dirty="0" smtClean="0">
                <a:solidFill>
                  <a:schemeClr val="tx2"/>
                </a:solidFill>
              </a:rPr>
              <a:t>)=-</a:t>
            </a:r>
            <a:r>
              <a:rPr lang="en-US" sz="2400" b="1" dirty="0" err="1" smtClean="0">
                <a:solidFill>
                  <a:schemeClr val="tx2"/>
                </a:solidFill>
              </a:rPr>
              <a:t>xy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276600"/>
            <a:ext cx="58330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= 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,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h(-X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=0.1(-0.1×0.4975)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400" b="1" u="sng" dirty="0" smtClean="0">
                <a:solidFill>
                  <a:srgbClr val="FF0000"/>
                </a:solidFill>
              </a:rPr>
              <a:t>-</a:t>
            </a:r>
            <a:r>
              <a:rPr lang="en-US" sz="2800" b="1" u="sng" dirty="0" smtClean="0">
                <a:solidFill>
                  <a:srgbClr val="FF0000"/>
                </a:solidFill>
              </a:rPr>
              <a:t>0.004975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31" y="2392444"/>
            <a:ext cx="3001947" cy="78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03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0"/>
            <a:ext cx="3048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990600"/>
            <a:ext cx="77852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</a:rPr>
              <a:t>=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(X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+h </a:t>
            </a:r>
            <a:r>
              <a:rPr lang="en-US" sz="2400" b="1" dirty="0" smtClean="0">
                <a:solidFill>
                  <a:schemeClr val="tx2"/>
                </a:solidFill>
              </a:rPr>
              <a:t>, </a:t>
            </a:r>
            <a:r>
              <a:rPr lang="en-US" sz="2400" b="1" dirty="0" smtClean="0">
                <a:solidFill>
                  <a:schemeClr val="tx2"/>
                </a:solidFill>
              </a:rPr>
              <a:t>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 + 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(0.1+0.1, 0.4975+</a:t>
            </a:r>
            <a:r>
              <a:rPr lang="en-US" sz="2000" b="1" u="sng" dirty="0" smtClean="0">
                <a:solidFill>
                  <a:srgbClr val="FF0000"/>
                </a:solidFill>
              </a:rPr>
              <a:t>-</a:t>
            </a:r>
            <a:r>
              <a:rPr lang="en-US" sz="2400" b="1" u="sng" dirty="0" smtClean="0">
                <a:solidFill>
                  <a:srgbClr val="FF0000"/>
                </a:solidFill>
              </a:rPr>
              <a:t>0.004975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</a:t>
            </a:r>
            <a:r>
              <a:rPr lang="en-US" sz="2400" b="1" dirty="0" err="1" smtClean="0">
                <a:solidFill>
                  <a:schemeClr val="tx2"/>
                </a:solidFill>
              </a:rPr>
              <a:t>hf</a:t>
            </a:r>
            <a:r>
              <a:rPr lang="en-US" sz="2400" b="1" dirty="0" smtClean="0">
                <a:solidFill>
                  <a:schemeClr val="tx2"/>
                </a:solidFill>
              </a:rPr>
              <a:t>(0.2 ,0.4925)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=0.1*((-X y)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=0.1*(-0.2* 0.4925)</a:t>
            </a:r>
          </a:p>
          <a:p>
            <a:r>
              <a:rPr lang="en-US" sz="2400" b="1" u="sng" dirty="0" smtClean="0">
                <a:solidFill>
                  <a:srgbClr val="FF0000"/>
                </a:solidFill>
              </a:rPr>
              <a:t>       =-0.00985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82135"/>
            <a:ext cx="4193851" cy="62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7679" y="3915466"/>
            <a:ext cx="5833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 </a:t>
            </a:r>
            <a:r>
              <a:rPr lang="en-US" sz="2400" b="1" dirty="0" smtClean="0">
                <a:solidFill>
                  <a:schemeClr val="tx2"/>
                </a:solidFill>
              </a:rPr>
              <a:t>= y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+1/2(K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1 </a:t>
            </a:r>
            <a:r>
              <a:rPr lang="en-US" sz="2400" b="1" dirty="0" smtClean="0">
                <a:solidFill>
                  <a:schemeClr val="tx2"/>
                </a:solidFill>
              </a:rPr>
              <a:t>+ K</a:t>
            </a:r>
            <a:r>
              <a:rPr lang="en-US" sz="24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 = 0.4975 +1/2 (</a:t>
            </a:r>
            <a:r>
              <a:rPr lang="en-US" sz="20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0.004975 </a:t>
            </a:r>
            <a:r>
              <a:rPr lang="en-US" sz="2400" b="1" dirty="0" smtClean="0"/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 -0.00985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= </a:t>
            </a:r>
            <a:r>
              <a:rPr lang="en-US" sz="2400" b="1" u="sng" dirty="0" smtClean="0">
                <a:solidFill>
                  <a:srgbClr val="FF0000"/>
                </a:solidFill>
              </a:rPr>
              <a:t>0.4901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0201" y="381000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,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293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336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20</cp:revision>
  <dcterms:created xsi:type="dcterms:W3CDTF">2020-06-25T23:29:00Z</dcterms:created>
  <dcterms:modified xsi:type="dcterms:W3CDTF">2020-07-03T04:21:46Z</dcterms:modified>
</cp:coreProperties>
</file>