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8" r:id="rId4"/>
    <p:sldId id="275" r:id="rId5"/>
    <p:sldId id="277" r:id="rId6"/>
    <p:sldId id="260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73A-CE4B-42F8-B897-D90478E94C8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E82-A96C-4EF9-9D6F-F9855427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7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73A-CE4B-42F8-B897-D90478E94C8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E82-A96C-4EF9-9D6F-F9855427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73A-CE4B-42F8-B897-D90478E94C8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E82-A96C-4EF9-9D6F-F9855427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73A-CE4B-42F8-B897-D90478E94C8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E82-A96C-4EF9-9D6F-F9855427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0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73A-CE4B-42F8-B897-D90478E94C8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E82-A96C-4EF9-9D6F-F9855427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8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73A-CE4B-42F8-B897-D90478E94C8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E82-A96C-4EF9-9D6F-F9855427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73A-CE4B-42F8-B897-D90478E94C8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E82-A96C-4EF9-9D6F-F9855427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73A-CE4B-42F8-B897-D90478E94C8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E82-A96C-4EF9-9D6F-F9855427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1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73A-CE4B-42F8-B897-D90478E94C8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E82-A96C-4EF9-9D6F-F9855427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73A-CE4B-42F8-B897-D90478E94C8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E82-A96C-4EF9-9D6F-F9855427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7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73A-CE4B-42F8-B897-D90478E94C8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E82-A96C-4EF9-9D6F-F9855427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0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073A-CE4B-42F8-B897-D90478E94C8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BE82-A96C-4EF9-9D6F-F9855427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93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686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 smtClean="0"/>
              <a:t/>
            </a:r>
            <a:br>
              <a:rPr lang="ar-IQ" dirty="0" smtClean="0"/>
            </a:br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ar-IQ" dirty="0" smtClean="0"/>
              <a:t>ان </a:t>
            </a:r>
            <a:r>
              <a:rPr lang="ar-IQ" dirty="0"/>
              <a:t>كثيرا من المسائل في الحقول العلمية المختلفة تؤدي الى معادلات تفاضلية اعتيادية او جزئية يكون حل البعض منها بسيطا يمكن ايجاده باستخدام الطرق المعروفة لحلول المعادلات التفاضلية . ولكن هناك العديد من هذه المسائل لايمكن التغلب عليها الا باستعمال الحلول العددية .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>يمكن تعريف المعادلة التفاضلية الاعتيادية بانها اي معادلة تحتوي </a:t>
            </a:r>
            <a:r>
              <a:rPr lang="ar-IQ" dirty="0" smtClean="0"/>
              <a:t>على </a:t>
            </a:r>
            <a:r>
              <a:rPr lang="ar-IQ" dirty="0"/>
              <a:t>دالة غير معروفة </a:t>
            </a:r>
            <a:r>
              <a:rPr lang="ar-IQ" dirty="0" smtClean="0"/>
              <a:t>لمتغير </a:t>
            </a:r>
            <a:r>
              <a:rPr lang="ar-IQ" dirty="0"/>
              <a:t>واحد مع واحد او اكثر من مشتقاتها ......</a:t>
            </a:r>
            <a:r>
              <a:rPr lang="ar-IQ" dirty="0" smtClean="0"/>
              <a:t/>
            </a:r>
            <a:br>
              <a:rPr lang="ar-IQ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1290"/>
            <a:ext cx="8115300" cy="270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47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4800"/>
            <a:ext cx="88392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15000"/>
            <a:ext cx="3143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13049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56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6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820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99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EX:-  If                                by using Euler method find y(2)?  Where h=0.5, y(1)=5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Solution:-</a:t>
            </a:r>
            <a:endParaRPr lang="en-US" sz="240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0981"/>
            <a:ext cx="2743200" cy="60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5240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75871" y="2057157"/>
            <a:ext cx="2321469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=X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</a:rPr>
              <a:t> + h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=1+0.5=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1.5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=X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+ </a:t>
            </a:r>
            <a:r>
              <a:rPr lang="en-US" sz="2000" b="1" dirty="0" smtClean="0">
                <a:solidFill>
                  <a:srgbClr val="FF0000"/>
                </a:solidFill>
              </a:rPr>
              <a:t>h=1.5+0.5=</a:t>
            </a:r>
            <a:r>
              <a:rPr lang="en-US" sz="2000" b="1" u="db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n-US" sz="2000" b="1" u="db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1" y="2533660"/>
            <a:ext cx="6106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y(X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  = y(X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)+</a:t>
            </a:r>
            <a:r>
              <a:rPr lang="en-US" sz="2400" b="1" dirty="0" err="1" smtClean="0"/>
              <a:t>hƒ</a:t>
            </a:r>
            <a:r>
              <a:rPr lang="en-US" sz="2400" b="1" dirty="0" smtClean="0"/>
              <a:t>(X</a:t>
            </a:r>
            <a:r>
              <a:rPr lang="en-US" sz="2400" b="1" baseline="-25000" dirty="0" smtClean="0"/>
              <a:t>0,</a:t>
            </a:r>
            <a:r>
              <a:rPr lang="en-US" sz="2400" b="1" dirty="0" smtClean="0"/>
              <a:t> y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                     = 5+0.5*(1+3*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/>
              <a:t>+4*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=5+0.5*(1+3*1+4*5)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</a:t>
            </a:r>
            <a:endParaRPr lang="en-US" sz="2400" b="1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69851"/>
            <a:ext cx="2062766" cy="42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3" y="1835083"/>
            <a:ext cx="53816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3736607"/>
            <a:ext cx="69818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7134896" y="3631335"/>
            <a:ext cx="772732" cy="863392"/>
          </a:xfrm>
          <a:custGeom>
            <a:avLst/>
            <a:gdLst>
              <a:gd name="connsiteX0" fmla="*/ 321972 w 772732"/>
              <a:gd name="connsiteY0" fmla="*/ 760361 h 863392"/>
              <a:gd name="connsiteX1" fmla="*/ 244698 w 772732"/>
              <a:gd name="connsiteY1" fmla="*/ 773240 h 863392"/>
              <a:gd name="connsiteX2" fmla="*/ 38636 w 772732"/>
              <a:gd name="connsiteY2" fmla="*/ 541420 h 863392"/>
              <a:gd name="connsiteX3" fmla="*/ 25758 w 772732"/>
              <a:gd name="connsiteY3" fmla="*/ 412631 h 863392"/>
              <a:gd name="connsiteX4" fmla="*/ 0 w 772732"/>
              <a:gd name="connsiteY4" fmla="*/ 219448 h 863392"/>
              <a:gd name="connsiteX5" fmla="*/ 38636 w 772732"/>
              <a:gd name="connsiteY5" fmla="*/ 90659 h 863392"/>
              <a:gd name="connsiteX6" fmla="*/ 553791 w 772732"/>
              <a:gd name="connsiteY6" fmla="*/ 77780 h 863392"/>
              <a:gd name="connsiteX7" fmla="*/ 759853 w 772732"/>
              <a:gd name="connsiteY7" fmla="*/ 245206 h 863392"/>
              <a:gd name="connsiteX8" fmla="*/ 772732 w 772732"/>
              <a:gd name="connsiteY8" fmla="*/ 515662 h 863392"/>
              <a:gd name="connsiteX9" fmla="*/ 759853 w 772732"/>
              <a:gd name="connsiteY9" fmla="*/ 644451 h 863392"/>
              <a:gd name="connsiteX10" fmla="*/ 579549 w 772732"/>
              <a:gd name="connsiteY10" fmla="*/ 811876 h 863392"/>
              <a:gd name="connsiteX11" fmla="*/ 360608 w 772732"/>
              <a:gd name="connsiteY11" fmla="*/ 863392 h 863392"/>
              <a:gd name="connsiteX12" fmla="*/ 321972 w 772732"/>
              <a:gd name="connsiteY12" fmla="*/ 850513 h 86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2732" h="863392">
                <a:moveTo>
                  <a:pt x="321972" y="760361"/>
                </a:moveTo>
                <a:cubicBezTo>
                  <a:pt x="296214" y="764654"/>
                  <a:pt x="265361" y="789207"/>
                  <a:pt x="244698" y="773240"/>
                </a:cubicBezTo>
                <a:cubicBezTo>
                  <a:pt x="162888" y="710024"/>
                  <a:pt x="92292" y="629795"/>
                  <a:pt x="38636" y="541420"/>
                </a:cubicBezTo>
                <a:cubicBezTo>
                  <a:pt x="16245" y="504541"/>
                  <a:pt x="30898" y="455467"/>
                  <a:pt x="25758" y="412631"/>
                </a:cubicBezTo>
                <a:cubicBezTo>
                  <a:pt x="18018" y="348130"/>
                  <a:pt x="8586" y="283842"/>
                  <a:pt x="0" y="219448"/>
                </a:cubicBezTo>
                <a:cubicBezTo>
                  <a:pt x="12879" y="176518"/>
                  <a:pt x="6944" y="122351"/>
                  <a:pt x="38636" y="90659"/>
                </a:cubicBezTo>
                <a:cubicBezTo>
                  <a:pt x="206525" y="-77230"/>
                  <a:pt x="349293" y="30588"/>
                  <a:pt x="553791" y="77780"/>
                </a:cubicBezTo>
                <a:cubicBezTo>
                  <a:pt x="580834" y="94990"/>
                  <a:pt x="745232" y="179410"/>
                  <a:pt x="759853" y="245206"/>
                </a:cubicBezTo>
                <a:cubicBezTo>
                  <a:pt x="779432" y="333311"/>
                  <a:pt x="768439" y="425510"/>
                  <a:pt x="772732" y="515662"/>
                </a:cubicBezTo>
                <a:cubicBezTo>
                  <a:pt x="768439" y="558592"/>
                  <a:pt x="775490" y="604241"/>
                  <a:pt x="759853" y="644451"/>
                </a:cubicBezTo>
                <a:cubicBezTo>
                  <a:pt x="732858" y="713867"/>
                  <a:pt x="648628" y="787008"/>
                  <a:pt x="579549" y="811876"/>
                </a:cubicBezTo>
                <a:cubicBezTo>
                  <a:pt x="509008" y="837271"/>
                  <a:pt x="433588" y="846220"/>
                  <a:pt x="360608" y="863392"/>
                </a:cubicBezTo>
                <a:lnTo>
                  <a:pt x="321972" y="850513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4953" y="4494727"/>
            <a:ext cx="6106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y(X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  = y(X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)+</a:t>
            </a:r>
            <a:r>
              <a:rPr lang="en-US" sz="2400" b="1" dirty="0" err="1" smtClean="0"/>
              <a:t>hƒ</a:t>
            </a:r>
            <a:r>
              <a:rPr lang="en-US" sz="2400" b="1" dirty="0" smtClean="0"/>
              <a:t>(X</a:t>
            </a:r>
            <a:r>
              <a:rPr lang="en-US" sz="2400" b="1" baseline="-25000" dirty="0" smtClean="0"/>
              <a:t>1,</a:t>
            </a:r>
            <a:r>
              <a:rPr lang="en-US" sz="2400" b="1" dirty="0" smtClean="0"/>
              <a:t> y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                     =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</a:t>
            </a:r>
            <a:r>
              <a:rPr lang="en-US" sz="2400" b="1" dirty="0" smtClean="0"/>
              <a:t>+0.5*(1+3*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/>
              <a:t>+4*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=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</a:t>
            </a:r>
            <a:r>
              <a:rPr lang="en-US" sz="2400" b="1" dirty="0" smtClean="0"/>
              <a:t>+0.5*(1+3*</a:t>
            </a:r>
            <a:r>
              <a:rPr lang="en-US" sz="2400" b="1" dirty="0" smtClean="0">
                <a:solidFill>
                  <a:srgbClr val="FF0000"/>
                </a:solidFill>
              </a:rPr>
              <a:t>1.5</a:t>
            </a:r>
            <a:r>
              <a:rPr lang="en-US" sz="2400" b="1" dirty="0" smtClean="0"/>
              <a:t>+4*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</a:t>
            </a:r>
            <a:r>
              <a:rPr lang="en-US" sz="2400" b="1" dirty="0" smtClean="0"/>
              <a:t>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</a:t>
            </a:r>
            <a:endParaRPr lang="en-US" sz="2400" b="1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5621474"/>
            <a:ext cx="76485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21"/>
          <p:cNvSpPr/>
          <p:nvPr/>
        </p:nvSpPr>
        <p:spPr>
          <a:xfrm>
            <a:off x="7239000" y="5660111"/>
            <a:ext cx="1219200" cy="1009683"/>
          </a:xfrm>
          <a:custGeom>
            <a:avLst/>
            <a:gdLst>
              <a:gd name="connsiteX0" fmla="*/ 321972 w 772732"/>
              <a:gd name="connsiteY0" fmla="*/ 760361 h 863392"/>
              <a:gd name="connsiteX1" fmla="*/ 244698 w 772732"/>
              <a:gd name="connsiteY1" fmla="*/ 773240 h 863392"/>
              <a:gd name="connsiteX2" fmla="*/ 38636 w 772732"/>
              <a:gd name="connsiteY2" fmla="*/ 541420 h 863392"/>
              <a:gd name="connsiteX3" fmla="*/ 25758 w 772732"/>
              <a:gd name="connsiteY3" fmla="*/ 412631 h 863392"/>
              <a:gd name="connsiteX4" fmla="*/ 0 w 772732"/>
              <a:gd name="connsiteY4" fmla="*/ 219448 h 863392"/>
              <a:gd name="connsiteX5" fmla="*/ 38636 w 772732"/>
              <a:gd name="connsiteY5" fmla="*/ 90659 h 863392"/>
              <a:gd name="connsiteX6" fmla="*/ 553791 w 772732"/>
              <a:gd name="connsiteY6" fmla="*/ 77780 h 863392"/>
              <a:gd name="connsiteX7" fmla="*/ 759853 w 772732"/>
              <a:gd name="connsiteY7" fmla="*/ 245206 h 863392"/>
              <a:gd name="connsiteX8" fmla="*/ 772732 w 772732"/>
              <a:gd name="connsiteY8" fmla="*/ 515662 h 863392"/>
              <a:gd name="connsiteX9" fmla="*/ 759853 w 772732"/>
              <a:gd name="connsiteY9" fmla="*/ 644451 h 863392"/>
              <a:gd name="connsiteX10" fmla="*/ 579549 w 772732"/>
              <a:gd name="connsiteY10" fmla="*/ 811876 h 863392"/>
              <a:gd name="connsiteX11" fmla="*/ 360608 w 772732"/>
              <a:gd name="connsiteY11" fmla="*/ 863392 h 863392"/>
              <a:gd name="connsiteX12" fmla="*/ 321972 w 772732"/>
              <a:gd name="connsiteY12" fmla="*/ 850513 h 86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2732" h="863392">
                <a:moveTo>
                  <a:pt x="321972" y="760361"/>
                </a:moveTo>
                <a:cubicBezTo>
                  <a:pt x="296214" y="764654"/>
                  <a:pt x="265361" y="789207"/>
                  <a:pt x="244698" y="773240"/>
                </a:cubicBezTo>
                <a:cubicBezTo>
                  <a:pt x="162888" y="710024"/>
                  <a:pt x="92292" y="629795"/>
                  <a:pt x="38636" y="541420"/>
                </a:cubicBezTo>
                <a:cubicBezTo>
                  <a:pt x="16245" y="504541"/>
                  <a:pt x="30898" y="455467"/>
                  <a:pt x="25758" y="412631"/>
                </a:cubicBezTo>
                <a:cubicBezTo>
                  <a:pt x="18018" y="348130"/>
                  <a:pt x="8586" y="283842"/>
                  <a:pt x="0" y="219448"/>
                </a:cubicBezTo>
                <a:cubicBezTo>
                  <a:pt x="12879" y="176518"/>
                  <a:pt x="6944" y="122351"/>
                  <a:pt x="38636" y="90659"/>
                </a:cubicBezTo>
                <a:cubicBezTo>
                  <a:pt x="206525" y="-77230"/>
                  <a:pt x="349293" y="30588"/>
                  <a:pt x="553791" y="77780"/>
                </a:cubicBezTo>
                <a:cubicBezTo>
                  <a:pt x="580834" y="94990"/>
                  <a:pt x="745232" y="179410"/>
                  <a:pt x="759853" y="245206"/>
                </a:cubicBezTo>
                <a:cubicBezTo>
                  <a:pt x="779432" y="333311"/>
                  <a:pt x="768439" y="425510"/>
                  <a:pt x="772732" y="515662"/>
                </a:cubicBezTo>
                <a:cubicBezTo>
                  <a:pt x="768439" y="558592"/>
                  <a:pt x="775490" y="604241"/>
                  <a:pt x="759853" y="644451"/>
                </a:cubicBezTo>
                <a:cubicBezTo>
                  <a:pt x="732858" y="713867"/>
                  <a:pt x="648628" y="787008"/>
                  <a:pt x="579549" y="811876"/>
                </a:cubicBezTo>
                <a:cubicBezTo>
                  <a:pt x="509008" y="837271"/>
                  <a:pt x="433588" y="846220"/>
                  <a:pt x="360608" y="863392"/>
                </a:cubicBezTo>
                <a:lnTo>
                  <a:pt x="321972" y="850513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711133" y="1075729"/>
            <a:ext cx="2093958" cy="968550"/>
          </a:xfrm>
          <a:custGeom>
            <a:avLst/>
            <a:gdLst>
              <a:gd name="connsiteX0" fmla="*/ 1326524 w 2093958"/>
              <a:gd name="connsiteY0" fmla="*/ 850006 h 968550"/>
              <a:gd name="connsiteX1" fmla="*/ 669701 w 2093958"/>
              <a:gd name="connsiteY1" fmla="*/ 965916 h 968550"/>
              <a:gd name="connsiteX2" fmla="*/ 334850 w 2093958"/>
              <a:gd name="connsiteY2" fmla="*/ 953037 h 968550"/>
              <a:gd name="connsiteX3" fmla="*/ 128788 w 2093958"/>
              <a:gd name="connsiteY3" fmla="*/ 914400 h 968550"/>
              <a:gd name="connsiteX4" fmla="*/ 25757 w 2093958"/>
              <a:gd name="connsiteY4" fmla="*/ 785611 h 968550"/>
              <a:gd name="connsiteX5" fmla="*/ 0 w 2093958"/>
              <a:gd name="connsiteY5" fmla="*/ 592428 h 968550"/>
              <a:gd name="connsiteX6" fmla="*/ 25757 w 2093958"/>
              <a:gd name="connsiteY6" fmla="*/ 373488 h 968550"/>
              <a:gd name="connsiteX7" fmla="*/ 77273 w 2093958"/>
              <a:gd name="connsiteY7" fmla="*/ 309093 h 968550"/>
              <a:gd name="connsiteX8" fmla="*/ 141667 w 2093958"/>
              <a:gd name="connsiteY8" fmla="*/ 244699 h 968550"/>
              <a:gd name="connsiteX9" fmla="*/ 837126 w 2093958"/>
              <a:gd name="connsiteY9" fmla="*/ 0 h 968550"/>
              <a:gd name="connsiteX10" fmla="*/ 1159098 w 2093958"/>
              <a:gd name="connsiteY10" fmla="*/ 38637 h 968550"/>
              <a:gd name="connsiteX11" fmla="*/ 1751526 w 2093958"/>
              <a:gd name="connsiteY11" fmla="*/ 12879 h 968550"/>
              <a:gd name="connsiteX12" fmla="*/ 2047740 w 2093958"/>
              <a:gd name="connsiteY12" fmla="*/ 90152 h 968550"/>
              <a:gd name="connsiteX13" fmla="*/ 2086377 w 2093958"/>
              <a:gd name="connsiteY13" fmla="*/ 193183 h 968550"/>
              <a:gd name="connsiteX14" fmla="*/ 2021983 w 2093958"/>
              <a:gd name="connsiteY14" fmla="*/ 566671 h 968550"/>
              <a:gd name="connsiteX15" fmla="*/ 1957588 w 2093958"/>
              <a:gd name="connsiteY15" fmla="*/ 618186 h 968550"/>
              <a:gd name="connsiteX16" fmla="*/ 1700011 w 2093958"/>
              <a:gd name="connsiteY16" fmla="*/ 682580 h 968550"/>
              <a:gd name="connsiteX17" fmla="*/ 1519707 w 2093958"/>
              <a:gd name="connsiteY17" fmla="*/ 734096 h 968550"/>
              <a:gd name="connsiteX18" fmla="*/ 1171977 w 2093958"/>
              <a:gd name="connsiteY18" fmla="*/ 862885 h 968550"/>
              <a:gd name="connsiteX19" fmla="*/ 1120462 w 2093958"/>
              <a:gd name="connsiteY19" fmla="*/ 888642 h 96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93958" h="968550">
                <a:moveTo>
                  <a:pt x="1326524" y="850006"/>
                </a:moveTo>
                <a:cubicBezTo>
                  <a:pt x="1092147" y="943757"/>
                  <a:pt x="1151227" y="925789"/>
                  <a:pt x="669701" y="965916"/>
                </a:cubicBezTo>
                <a:cubicBezTo>
                  <a:pt x="558387" y="975192"/>
                  <a:pt x="446467" y="957330"/>
                  <a:pt x="334850" y="953037"/>
                </a:cubicBezTo>
                <a:cubicBezTo>
                  <a:pt x="306302" y="949865"/>
                  <a:pt x="161112" y="940259"/>
                  <a:pt x="128788" y="914400"/>
                </a:cubicBezTo>
                <a:cubicBezTo>
                  <a:pt x="85858" y="880056"/>
                  <a:pt x="60101" y="828541"/>
                  <a:pt x="25757" y="785611"/>
                </a:cubicBezTo>
                <a:cubicBezTo>
                  <a:pt x="17171" y="721217"/>
                  <a:pt x="0" y="657392"/>
                  <a:pt x="0" y="592428"/>
                </a:cubicBezTo>
                <a:cubicBezTo>
                  <a:pt x="0" y="518945"/>
                  <a:pt x="6422" y="444382"/>
                  <a:pt x="25757" y="373488"/>
                </a:cubicBezTo>
                <a:cubicBezTo>
                  <a:pt x="32990" y="346968"/>
                  <a:pt x="58884" y="329525"/>
                  <a:pt x="77273" y="309093"/>
                </a:cubicBezTo>
                <a:cubicBezTo>
                  <a:pt x="97580" y="286530"/>
                  <a:pt x="119290" y="265211"/>
                  <a:pt x="141667" y="244699"/>
                </a:cubicBezTo>
                <a:cubicBezTo>
                  <a:pt x="367600" y="37594"/>
                  <a:pt x="316201" y="144086"/>
                  <a:pt x="837126" y="0"/>
                </a:cubicBezTo>
                <a:cubicBezTo>
                  <a:pt x="944450" y="12879"/>
                  <a:pt x="1051084" y="34483"/>
                  <a:pt x="1159098" y="38637"/>
                </a:cubicBezTo>
                <a:lnTo>
                  <a:pt x="1751526" y="12879"/>
                </a:lnTo>
                <a:cubicBezTo>
                  <a:pt x="1850264" y="38637"/>
                  <a:pt x="1957895" y="41774"/>
                  <a:pt x="2047740" y="90152"/>
                </a:cubicBezTo>
                <a:cubicBezTo>
                  <a:pt x="2080035" y="107542"/>
                  <a:pt x="2083937" y="156585"/>
                  <a:pt x="2086377" y="193183"/>
                </a:cubicBezTo>
                <a:cubicBezTo>
                  <a:pt x="2096139" y="339605"/>
                  <a:pt x="2111540" y="457213"/>
                  <a:pt x="2021983" y="566671"/>
                </a:cubicBezTo>
                <a:cubicBezTo>
                  <a:pt x="2004576" y="587946"/>
                  <a:pt x="1982174" y="605893"/>
                  <a:pt x="1957588" y="618186"/>
                </a:cubicBezTo>
                <a:cubicBezTo>
                  <a:pt x="1865120" y="664420"/>
                  <a:pt x="1800460" y="658472"/>
                  <a:pt x="1700011" y="682580"/>
                </a:cubicBezTo>
                <a:cubicBezTo>
                  <a:pt x="1639231" y="697167"/>
                  <a:pt x="1578393" y="712578"/>
                  <a:pt x="1519707" y="734096"/>
                </a:cubicBezTo>
                <a:cubicBezTo>
                  <a:pt x="1079614" y="895464"/>
                  <a:pt x="1509490" y="770835"/>
                  <a:pt x="1171977" y="862885"/>
                </a:cubicBezTo>
                <a:cubicBezTo>
                  <a:pt x="1129768" y="891023"/>
                  <a:pt x="1148818" y="888642"/>
                  <a:pt x="1120462" y="88864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8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76399"/>
            <a:ext cx="4724399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72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EX:-  If      </a:t>
            </a:r>
            <a:r>
              <a:rPr lang="en-US" sz="2400" b="1" dirty="0" smtClean="0"/>
              <a:t>= 3x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/2y </a:t>
            </a:r>
            <a:r>
              <a:rPr lang="en-US" sz="2400" b="1" dirty="0" smtClean="0"/>
              <a:t>by using Euler method find y(2)?  Where h=0.5, </a:t>
            </a:r>
            <a:r>
              <a:rPr lang="en-US" sz="2400" b="1" dirty="0" smtClean="0"/>
              <a:t>y(0)=1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3350"/>
            <a:ext cx="2762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9400" y="1905000"/>
            <a:ext cx="2321469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=X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</a:rPr>
              <a:t> + h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</a:t>
            </a:r>
            <a:r>
              <a:rPr lang="en-US" sz="2000" b="1" dirty="0" smtClean="0">
                <a:solidFill>
                  <a:srgbClr val="FF0000"/>
                </a:solidFill>
              </a:rPr>
              <a:t>=0+0.5=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0.5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=X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+ </a:t>
            </a:r>
            <a:r>
              <a:rPr lang="en-US" sz="2000" b="1" dirty="0" smtClean="0">
                <a:solidFill>
                  <a:srgbClr val="FF0000"/>
                </a:solidFill>
              </a:rPr>
              <a:t>h=0.5+0.5=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=X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+ </a:t>
            </a:r>
            <a:r>
              <a:rPr lang="en-US" sz="2000" b="1" dirty="0" smtClean="0">
                <a:solidFill>
                  <a:srgbClr val="FF0000"/>
                </a:solidFill>
              </a:rPr>
              <a:t>h=1+0.5=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1.5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</a:rPr>
              <a:t>=X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+ </a:t>
            </a:r>
            <a:r>
              <a:rPr lang="en-US" sz="2000" b="1" dirty="0" smtClean="0">
                <a:solidFill>
                  <a:srgbClr val="FF0000"/>
                </a:solidFill>
              </a:rPr>
              <a:t>h=1.5+0.5=</a:t>
            </a:r>
            <a:r>
              <a:rPr lang="en-US" sz="2000" b="1" u="wavyDb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n-US" sz="2000" b="1" u="wavyDb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44" y="1258898"/>
            <a:ext cx="15240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74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05815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935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EX:-  If    </a:t>
            </a:r>
            <a:r>
              <a:rPr lang="en-US" sz="2400" b="1" dirty="0" smtClean="0">
                <a:latin typeface="Times New Roman"/>
                <a:cs typeface="Times New Roman"/>
              </a:rPr>
              <a:t>=</a:t>
            </a:r>
            <a:r>
              <a:rPr lang="en-US" sz="2400" b="1" dirty="0" smtClean="0">
                <a:latin typeface="Times New Roman"/>
                <a:cs typeface="Times New Roman"/>
              </a:rPr>
              <a:t>x+2y</a:t>
            </a:r>
            <a:r>
              <a:rPr lang="en-US" sz="2400" b="1" dirty="0" smtClean="0"/>
              <a:t>     by using Euler method find </a:t>
            </a:r>
            <a:r>
              <a:rPr lang="en-US" sz="2400" b="1" dirty="0" smtClean="0"/>
              <a:t>y(0.3)?  </a:t>
            </a:r>
            <a:r>
              <a:rPr lang="en-US" sz="2400" b="1" dirty="0" smtClean="0"/>
              <a:t>Where h=0.1, y(0)=0</a:t>
            </a:r>
            <a:endParaRPr lang="en-US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46" y="262447"/>
            <a:ext cx="2762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5715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FF99"/>
                </a:solidFill>
                <a:uFill>
                  <a:solidFill>
                    <a:srgbClr val="92D050"/>
                  </a:solidFill>
                </a:uFill>
              </a:rPr>
              <a:t>0.032</a:t>
            </a:r>
            <a:endParaRPr lang="en-US" sz="3200" u="sng" dirty="0">
              <a:solidFill>
                <a:srgbClr val="FFFF99"/>
              </a:solidFill>
              <a:uFill>
                <a:solidFill>
                  <a:srgbClr val="92D050"/>
                </a:solidFill>
              </a:u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1143000"/>
            <a:ext cx="3562350" cy="2057400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Find y(0.3)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5121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128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VALUE PROBLEMS</dc:title>
  <dc:creator>boxnet</dc:creator>
  <cp:lastModifiedBy>boxnet</cp:lastModifiedBy>
  <cp:revision>20</cp:revision>
  <dcterms:created xsi:type="dcterms:W3CDTF">2020-06-11T23:16:02Z</dcterms:created>
  <dcterms:modified xsi:type="dcterms:W3CDTF">2020-06-12T02:26:42Z</dcterms:modified>
</cp:coreProperties>
</file>