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4" r:id="rId5"/>
    <p:sldId id="256" r:id="rId6"/>
    <p:sldId id="257" r:id="rId7"/>
    <p:sldId id="261" r:id="rId8"/>
    <p:sldId id="265" r:id="rId9"/>
    <p:sldId id="262" r:id="rId10"/>
    <p:sldId id="263" r:id="rId11"/>
    <p:sldId id="267" r:id="rId12"/>
    <p:sldId id="270" r:id="rId13"/>
    <p:sldId id="266" r:id="rId14"/>
    <p:sldId id="269" r:id="rId15"/>
    <p:sldId id="268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19/10/1442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19/10/1442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19/10/1442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19/10/1442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5008" y="274638"/>
            <a:ext cx="2971792" cy="1939916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/>
          <a:lstStyle/>
          <a:p>
            <a:r>
              <a:rPr lang="ar-IQ" dirty="0" smtClean="0"/>
              <a:t>التربية الفنية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57290" y="1600200"/>
            <a:ext cx="5500726" cy="368618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365125" algn="just">
              <a:buNone/>
            </a:pPr>
            <a:r>
              <a:rPr lang="ar-IQ" dirty="0" smtClean="0"/>
              <a:t>التربية الفنية : . تربية شاملة من حيث اهتمامها بالنواحي العاطفية والعقلية . وهي تستهدف تعديل السلوك وبناء الشخصية وتكاملها واتزانها إلى جانب تطوير الخبرات وتوسيع المدركات العقلية والحسية والفكرية ، وحدوث التربية من خلال الفن .</a:t>
            </a:r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500034" y="5357826"/>
            <a:ext cx="91440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نصف إطار 4"/>
          <p:cNvSpPr/>
          <p:nvPr/>
        </p:nvSpPr>
        <p:spPr>
          <a:xfrm>
            <a:off x="0" y="357166"/>
            <a:ext cx="5000692" cy="3143272"/>
          </a:xfrm>
          <a:prstGeom prst="halfFram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5008" y="274638"/>
            <a:ext cx="2971792" cy="1939916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/>
          <a:lstStyle/>
          <a:p>
            <a:r>
              <a:rPr lang="ar-IQ" dirty="0" smtClean="0"/>
              <a:t>المتعلم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57290" y="1600200"/>
            <a:ext cx="5500726" cy="454344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365125" algn="just">
              <a:buNone/>
            </a:pPr>
            <a:r>
              <a:rPr lang="ar-IQ" dirty="0" smtClean="0"/>
              <a:t>8. استثمار أوقات الفراغ </a:t>
            </a:r>
          </a:p>
          <a:p>
            <a:pPr marL="0" indent="365125" algn="just">
              <a:buNone/>
            </a:pPr>
            <a:r>
              <a:rPr lang="ar-IQ" dirty="0" smtClean="0"/>
              <a:t>9. تحقيق حاجات المجتمع </a:t>
            </a:r>
          </a:p>
          <a:p>
            <a:pPr marL="0" indent="365125" algn="just">
              <a:buNone/>
            </a:pPr>
            <a:r>
              <a:rPr lang="ar-IQ" dirty="0" smtClean="0"/>
              <a:t>10. تكوين مفهوم يقيم الأشياء </a:t>
            </a:r>
          </a:p>
          <a:p>
            <a:pPr marL="0" indent="365125" algn="just">
              <a:buNone/>
            </a:pPr>
            <a:r>
              <a:rPr lang="ar-IQ" dirty="0" smtClean="0"/>
              <a:t>11. الإحساس بقيمة الجمال التنظيمي </a:t>
            </a:r>
          </a:p>
          <a:p>
            <a:pPr marL="92075" indent="90488" algn="just">
              <a:buNone/>
            </a:pPr>
            <a:r>
              <a:rPr lang="ar-IQ" dirty="0" smtClean="0"/>
              <a:t>12. التأمل في قدرة الخالق في خلق الكون من مخلوقات  وطبيعة </a:t>
            </a:r>
          </a:p>
          <a:p>
            <a:pPr marL="92075" indent="90488" algn="just">
              <a:buNone/>
            </a:pPr>
            <a:endParaRPr lang="ar-IQ" dirty="0" smtClean="0"/>
          </a:p>
          <a:p>
            <a:pPr marL="92075" indent="90488" algn="just">
              <a:buNone/>
            </a:pPr>
            <a:r>
              <a:rPr lang="ar-IQ" dirty="0" smtClean="0"/>
              <a:t>شاكرةٌ حسن استماعكم </a:t>
            </a:r>
          </a:p>
          <a:p>
            <a:pPr marL="92075" indent="90488" algn="just">
              <a:buNone/>
            </a:pPr>
            <a:endParaRPr lang="ar-IQ" dirty="0" smtClean="0"/>
          </a:p>
          <a:p>
            <a:pPr marL="0" indent="365125" algn="just">
              <a:buNone/>
            </a:pPr>
            <a:endParaRPr lang="ar-IQ" dirty="0" smtClean="0"/>
          </a:p>
          <a:p>
            <a:pPr marL="0" indent="365125" algn="just">
              <a:buNone/>
            </a:pPr>
            <a:endParaRPr lang="ar-IQ" dirty="0" smtClean="0"/>
          </a:p>
          <a:p>
            <a:pPr marL="0" indent="365125" algn="just">
              <a:buNone/>
            </a:pPr>
            <a:endParaRPr lang="ar-IQ" dirty="0" smtClean="0"/>
          </a:p>
          <a:p>
            <a:pPr marL="0" indent="365125" algn="just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92935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endParaRPr lang="ar-IQ" dirty="0"/>
          </a:p>
        </p:txBody>
      </p:sp>
      <p:pic>
        <p:nvPicPr>
          <p:cNvPr id="1026" name="Picture 2" descr="C:\Users\pv\Desktop\٢٠٢١٠٥٣٠_٢٢٤١٠٣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1464447" y="-535808"/>
            <a:ext cx="6286543" cy="79296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92935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endParaRPr lang="ar-IQ" dirty="0"/>
          </a:p>
        </p:txBody>
      </p:sp>
      <p:pic>
        <p:nvPicPr>
          <p:cNvPr id="5122" name="Picture 2" descr="C:\Users\pv\Desktop\٢٠٢١٠٥٣٠_٢٢٣٩٣٣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8143932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92935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endParaRPr lang="ar-IQ" dirty="0"/>
          </a:p>
        </p:txBody>
      </p:sp>
      <p:pic>
        <p:nvPicPr>
          <p:cNvPr id="4098" name="Picture 2" descr="C:\Users\pv\Desktop\٢٠٢١٠٥٣٠_٢٢٤٠٠٦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00109"/>
            <a:ext cx="8001056" cy="4843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92935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endParaRPr lang="ar-IQ" dirty="0"/>
          </a:p>
        </p:txBody>
      </p:sp>
      <p:pic>
        <p:nvPicPr>
          <p:cNvPr id="2050" name="Picture 2" descr="C:\Users\pv\Desktop\٢٠٢١٠٥٣٠_٢٢٤٠٣٦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285860"/>
            <a:ext cx="5286412" cy="3124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92935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endParaRPr lang="ar-IQ" dirty="0"/>
          </a:p>
        </p:txBody>
      </p:sp>
      <p:pic>
        <p:nvPicPr>
          <p:cNvPr id="3074" name="Picture 2" descr="C:\Users\pv\Desktop\٢٠٢١٠٥٣٠_٢٢٣٩١٧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857232"/>
            <a:ext cx="8072494" cy="50006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8960" y="0"/>
            <a:ext cx="571504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/>
              <a:t>استدامة التربية الفنية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214422"/>
            <a:ext cx="7715304" cy="514353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just">
              <a:buNone/>
            </a:pPr>
            <a:r>
              <a:rPr lang="ar-IQ" dirty="0" smtClean="0"/>
              <a:t>1 . تنمي الإحساس والتذوق الفني : يعد هذا من متطلبات الحياة العصرية كونه يسمو بالمتعلم ويعمل على إكساب الخبرات في ميدان تذوق القيم الجمالية وزيادة المخزون الثقافي الذي يعزز الناحية الوجدانية لديه .</a:t>
            </a:r>
          </a:p>
          <a:p>
            <a:pPr algn="just">
              <a:buNone/>
            </a:pPr>
            <a:r>
              <a:rPr lang="ar-IQ" dirty="0" smtClean="0"/>
              <a:t>2 . تنمية السلوك الإبداعي : يعد السلوك الإبداعي من أهم الظواهر لدى الفرد ، حيث يقدم العقل البشري من خلال إنتاج الأفكار الأصيلة والحلول باستعمال التخيلات والتصورات 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ar-IQ" dirty="0" smtClean="0"/>
              <a:t>3 . نمو القدرات العقلية : إذ يعد التعبير الفني الذي يمارسه المتعلم ساحة رحبة لنمو قدراته العقلية في عمليات التخيل والتصور والإدراك والملاحظة والتذكر </a:t>
            </a:r>
          </a:p>
          <a:p>
            <a:pPr algn="just">
              <a:buNone/>
            </a:pPr>
            <a:r>
              <a:rPr lang="ar-IQ" dirty="0" smtClean="0"/>
              <a:t>4 . تأكيد الذات : ويتم من خلال تكامله شخصية المتعلم عبر السلوك الإبداعي الذي يمارسه للتعبير عن دواخله عند التعامل مع النتاج الفني مما يزيد من ثقته وشعور بالرضا عن نفسه.</a:t>
            </a:r>
          </a:p>
          <a:p>
            <a:pPr algn="just">
              <a:buNone/>
            </a:pPr>
            <a:r>
              <a:rPr lang="ar-IQ" dirty="0" smtClean="0"/>
              <a:t>5 . تنمية الجانب الثقافي : ويتم ذلك من خلال بناء مدركات المتعلم ، وتكوين الاتجاه الفني والقدرات النقدية ، فللثقافة الفنية أهمية كبيرة تتجسد في تاريخ الفن الذي دون ثقافة وحضارات الأمم الشعوب المختلفة 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57422" y="1214422"/>
            <a:ext cx="6329378" cy="301148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/>
              <a:t>المعلم والاستدامة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429124" y="274638"/>
            <a:ext cx="4257676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/>
              <a:t>المعلم والاستدامة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pPr marL="6350" indent="358775" algn="just">
              <a:buNone/>
            </a:pPr>
            <a:r>
              <a:rPr lang="ar-IQ" dirty="0" smtClean="0"/>
              <a:t>أن التطور الذي يشهده العالم في جميع مجلاته يتطلب الأخذ بنظر الاعتبار إعداد الفرد بشكل جيد ، فالعملية التعليمية تشكل عنصر </a:t>
            </a:r>
            <a:r>
              <a:rPr lang="ar-IQ" dirty="0" err="1" smtClean="0"/>
              <a:t>اً</a:t>
            </a:r>
            <a:r>
              <a:rPr lang="ar-IQ" dirty="0" smtClean="0"/>
              <a:t> أساسيا في إحداث هذا التطور ، فضلاً عن الأهمية التي يتمتع </a:t>
            </a:r>
            <a:r>
              <a:rPr lang="ar-IQ" dirty="0" err="1" smtClean="0"/>
              <a:t>بها</a:t>
            </a:r>
            <a:r>
              <a:rPr lang="ar-IQ" dirty="0" smtClean="0"/>
              <a:t> المعلمون باعتبارهم ركناً أساسياً من أركان النظام التربوي بشكل عام وإفراد فاعلين في تعليم طلبتهم بشكل خاص ، لذا فتوفير فرص الاستدامة التي تنمي مهاراتهم ومعارفهم واتجاهاتهم ، تعد من متطلبات الارتقاء بالمستوى العلمي لهم وتهيئتهم للاضطلاع بالمهمات </a:t>
            </a:r>
            <a:r>
              <a:rPr lang="ar-IQ" dirty="0" err="1" smtClean="0"/>
              <a:t>المناطة</a:t>
            </a:r>
            <a:r>
              <a:rPr lang="ar-IQ" dirty="0" smtClean="0"/>
              <a:t> بهم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57620" y="214290"/>
            <a:ext cx="500066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ar-IQ" dirty="0" smtClean="0"/>
              <a:t>أسس استدامة المعلم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57298"/>
            <a:ext cx="6329378" cy="4768865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182563" algn="just">
              <a:buNone/>
            </a:pPr>
            <a:r>
              <a:rPr lang="ar-IQ" dirty="0" smtClean="0"/>
              <a:t>ولإعداد المعلم أهمية كبير وللمعلم أهمية كبيرة في زيادة التقدم العلمي التكنولوجي في جميع نواحي الحياة ودور واضح في تحقيق الأهداف المنشودة </a:t>
            </a:r>
          </a:p>
          <a:p>
            <a:pPr marL="0" indent="182563" algn="just">
              <a:buNone/>
            </a:pPr>
            <a:r>
              <a:rPr lang="ar-IQ" dirty="0" smtClean="0"/>
              <a:t>أسس استدامة المعلم </a:t>
            </a:r>
          </a:p>
          <a:p>
            <a:pPr marL="0" indent="182563" algn="just">
              <a:buNone/>
            </a:pPr>
            <a:r>
              <a:rPr lang="ar-IQ" dirty="0" smtClean="0"/>
              <a:t>1 . الأساس الثقافي</a:t>
            </a:r>
          </a:p>
          <a:p>
            <a:pPr marL="0" indent="182563" algn="just">
              <a:buNone/>
            </a:pPr>
            <a:r>
              <a:rPr lang="ar-IQ" dirty="0" smtClean="0"/>
              <a:t>2 . الأساس الأكاديمي </a:t>
            </a:r>
          </a:p>
          <a:p>
            <a:pPr marL="0" indent="182563" algn="just">
              <a:buNone/>
            </a:pPr>
            <a:r>
              <a:rPr lang="ar-IQ" dirty="0" smtClean="0"/>
              <a:t>3 . الأساس المهني </a:t>
            </a:r>
          </a:p>
          <a:p>
            <a:pPr marL="0" indent="182563" algn="just">
              <a:buNone/>
            </a:pPr>
            <a:r>
              <a:rPr lang="ar-IQ" dirty="0" smtClean="0"/>
              <a:t>4 . الاجتماعي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3108" y="357167"/>
            <a:ext cx="4929222" cy="385765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just">
              <a:buNone/>
            </a:pPr>
            <a:r>
              <a:rPr lang="ar-IQ" dirty="0" smtClean="0"/>
              <a:t>5 . البعد الاقتصادي </a:t>
            </a:r>
          </a:p>
          <a:p>
            <a:pPr algn="just">
              <a:buNone/>
            </a:pPr>
            <a:r>
              <a:rPr lang="ar-IQ" dirty="0" smtClean="0"/>
              <a:t>6 . البعد البيئي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571868" y="274638"/>
            <a:ext cx="5114932" cy="4940312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/>
          <a:lstStyle/>
          <a:p>
            <a:r>
              <a:rPr lang="ar-IQ" dirty="0" smtClean="0"/>
              <a:t>المتعلم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5008" y="274638"/>
            <a:ext cx="2971792" cy="1939916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/>
          <a:lstStyle/>
          <a:p>
            <a:r>
              <a:rPr lang="ar-IQ" dirty="0" smtClean="0"/>
              <a:t>المتعلم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57290" y="1600200"/>
            <a:ext cx="5500726" cy="454344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365125" algn="just">
              <a:buNone/>
            </a:pPr>
            <a:r>
              <a:rPr lang="ar-IQ" dirty="0" smtClean="0"/>
              <a:t>تحق الاستدامة في الفن عدة أمور هامة للمتعلم </a:t>
            </a:r>
          </a:p>
          <a:p>
            <a:pPr marL="0" indent="365125" algn="just">
              <a:buNone/>
            </a:pPr>
            <a:r>
              <a:rPr lang="ar-IQ" dirty="0" smtClean="0"/>
              <a:t>1 . التعرف على خامات</a:t>
            </a:r>
          </a:p>
          <a:p>
            <a:pPr marL="0" indent="365125" algn="just">
              <a:buNone/>
            </a:pPr>
            <a:r>
              <a:rPr lang="ar-IQ" dirty="0" smtClean="0"/>
              <a:t>2 . المعرفة بخامات المحلية </a:t>
            </a:r>
          </a:p>
          <a:p>
            <a:pPr marL="0" indent="365125" algn="just">
              <a:buNone/>
            </a:pPr>
            <a:r>
              <a:rPr lang="ar-IQ" dirty="0" smtClean="0"/>
              <a:t>3 . اكتساب معرفة بالبيئة وتنظيمها </a:t>
            </a:r>
          </a:p>
          <a:p>
            <a:pPr marL="0" indent="365125" algn="just">
              <a:buNone/>
            </a:pPr>
            <a:r>
              <a:rPr lang="ar-IQ" dirty="0" smtClean="0"/>
              <a:t>4 . التعرف على الألوان الموافقة </a:t>
            </a:r>
          </a:p>
          <a:p>
            <a:pPr marL="0" indent="365125" algn="just">
              <a:buNone/>
            </a:pPr>
            <a:r>
              <a:rPr lang="ar-IQ" dirty="0" smtClean="0"/>
              <a:t>5 . الثقافة اللونية </a:t>
            </a:r>
          </a:p>
          <a:p>
            <a:pPr marL="0" indent="365125" algn="just">
              <a:buNone/>
            </a:pPr>
            <a:r>
              <a:rPr lang="ar-IQ" dirty="0" smtClean="0"/>
              <a:t>6 . يحقق إعمال نفعية وجمالية </a:t>
            </a:r>
          </a:p>
          <a:p>
            <a:pPr marL="0" indent="365125" algn="just">
              <a:buNone/>
            </a:pPr>
            <a:r>
              <a:rPr lang="ar-IQ" dirty="0" smtClean="0"/>
              <a:t>7 . المساهمة في  جماليات البيئية </a:t>
            </a:r>
          </a:p>
          <a:p>
            <a:pPr marL="0" indent="365125" algn="just">
              <a:buNone/>
            </a:pPr>
            <a:endParaRPr lang="ar-IQ" dirty="0" smtClean="0"/>
          </a:p>
          <a:p>
            <a:pPr marL="0" indent="365125" algn="just">
              <a:buNone/>
            </a:pPr>
            <a:endParaRPr lang="ar-IQ" dirty="0" smtClean="0"/>
          </a:p>
          <a:p>
            <a:pPr marL="0" indent="365125" algn="just">
              <a:buNone/>
            </a:pPr>
            <a:endParaRPr lang="ar-IQ" dirty="0" smtClean="0"/>
          </a:p>
          <a:p>
            <a:pPr marL="0" indent="365125" algn="just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414</Words>
  <PresentationFormat>عرض على الشاشة (3:4)‏</PresentationFormat>
  <Paragraphs>43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التربية الفنية </vt:lpstr>
      <vt:lpstr>استدامة التربية الفنية </vt:lpstr>
      <vt:lpstr>الشريحة 3</vt:lpstr>
      <vt:lpstr>المعلم والاستدامة </vt:lpstr>
      <vt:lpstr>المعلم والاستدامة </vt:lpstr>
      <vt:lpstr>أسس استدامة المعلم </vt:lpstr>
      <vt:lpstr>الشريحة 7</vt:lpstr>
      <vt:lpstr>المتعلم</vt:lpstr>
      <vt:lpstr>المتعلم</vt:lpstr>
      <vt:lpstr>المتعلم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17</cp:revision>
  <dcterms:created xsi:type="dcterms:W3CDTF">2021-05-30T15:54:13Z</dcterms:created>
  <dcterms:modified xsi:type="dcterms:W3CDTF">2021-05-30T20:00:21Z</dcterms:modified>
</cp:coreProperties>
</file>