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2" r:id="rId2"/>
    <p:sldId id="277" r:id="rId3"/>
    <p:sldId id="285" r:id="rId4"/>
    <p:sldId id="286" r:id="rId5"/>
    <p:sldId id="257" r:id="rId6"/>
    <p:sldId id="259" r:id="rId7"/>
    <p:sldId id="258" r:id="rId8"/>
    <p:sldId id="289" r:id="rId9"/>
    <p:sldId id="293" r:id="rId10"/>
    <p:sldId id="287" r:id="rId11"/>
    <p:sldId id="270" r:id="rId12"/>
    <p:sldId id="271" r:id="rId13"/>
    <p:sldId id="272" r:id="rId14"/>
    <p:sldId id="273" r:id="rId15"/>
    <p:sldId id="274" r:id="rId16"/>
    <p:sldId id="283" r:id="rId17"/>
    <p:sldId id="284" r:id="rId18"/>
    <p:sldId id="278" r:id="rId19"/>
    <p:sldId id="279" r:id="rId20"/>
    <p:sldId id="280" r:id="rId21"/>
    <p:sldId id="281" r:id="rId22"/>
    <p:sldId id="294" r:id="rId23"/>
    <p:sldId id="295" r:id="rId24"/>
    <p:sldId id="296" r:id="rId25"/>
    <p:sldId id="288" r:id="rId26"/>
    <p:sldId id="275" r:id="rId27"/>
    <p:sldId id="291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12" autoAdjust="0"/>
    <p:restoredTop sz="89427" autoAdjust="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7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71736" y="642918"/>
            <a:ext cx="6000792" cy="3286148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rgbClr val="FF0000"/>
            </a:solidFill>
          </a:ln>
        </p:spPr>
        <p:txBody>
          <a:bodyPr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>
              <a:buNone/>
            </a:pPr>
            <a:r>
              <a:rPr lang="ar-IQ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إعداد </a:t>
            </a:r>
          </a:p>
          <a:p>
            <a:pPr>
              <a:buNone/>
            </a:pPr>
            <a:endParaRPr lang="ar-IQ" b="1" dirty="0" smtClean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buNone/>
            </a:pPr>
            <a:r>
              <a:rPr lang="ar-IQ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   أ . م . </a:t>
            </a:r>
            <a:r>
              <a:rPr lang="ar-IQ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روناك</a:t>
            </a:r>
            <a:r>
              <a:rPr lang="ar-IQ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عبود جابر ألمحمد</a:t>
            </a:r>
          </a:p>
          <a:p>
            <a:pPr>
              <a:buNone/>
            </a:pPr>
            <a:r>
              <a:rPr lang="ar-IQ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</a:t>
            </a:r>
            <a:r>
              <a:rPr lang="ar-IQ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منصة </a:t>
            </a:r>
            <a:r>
              <a:rPr lang="ar-IQ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المستنصرية</a:t>
            </a:r>
            <a:r>
              <a:rPr lang="ar-IQ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 لدعم التعليم الالكتروني  </a:t>
            </a:r>
            <a:endParaRPr lang="ar-IQ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000504"/>
            <a:ext cx="257176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72132" y="285728"/>
            <a:ext cx="3214710" cy="2714644"/>
          </a:xfr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لمخولي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2910" y="3000372"/>
            <a:ext cx="4857784" cy="3429024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r>
              <a:rPr lang="ar-IQ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المنصة </a:t>
            </a:r>
            <a:r>
              <a:rPr lang="ar-IQ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المستنصرية</a:t>
            </a:r>
            <a:r>
              <a:rPr lang="ar-IQ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لدعم التعليم الالكتروني </a:t>
            </a:r>
            <a:endParaRPr lang="ar-IQ" sz="4800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285752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إيقونات  التنظيم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0"/>
            <a:ext cx="6500858" cy="6858000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742950" indent="-742950" algn="just">
              <a:buAutoNum type="arabicPeriod"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للحفظ</a:t>
            </a:r>
            <a:endParaRPr lang="ar-IQ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742950" indent="-742950" algn="just">
              <a:buAutoNum type="arabicPeriod"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للحذف </a:t>
            </a:r>
          </a:p>
          <a:p>
            <a:pPr marL="514350" indent="-514350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3 . </a:t>
            </a:r>
            <a:r>
              <a:rPr lang="ar-IQ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للاضافة</a:t>
            </a: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المحاضر </a:t>
            </a:r>
          </a:p>
          <a:p>
            <a:pPr marL="514350" indent="-514350">
              <a:buNone/>
            </a:pPr>
            <a:r>
              <a:rPr lang="ar-IQ" dirty="0" smtClean="0"/>
              <a:t>                           .</a:t>
            </a:r>
          </a:p>
          <a:p>
            <a:pPr marL="514350" indent="-514350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4. للإضافة رمز الحضور  </a:t>
            </a:r>
            <a:endParaRPr lang="ar-IQ" dirty="0" smtClean="0"/>
          </a:p>
          <a:p>
            <a:pPr marL="514350" indent="-514350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5 . لتنزيل رابط الحضور</a:t>
            </a: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6 . للتعديل                 7. </a:t>
            </a:r>
            <a:r>
              <a:rPr lang="ar-IQ" dirty="0" smtClean="0"/>
              <a:t>للبحث </a:t>
            </a:r>
          </a:p>
          <a:p>
            <a:pPr marL="514350" indent="-514350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8 . تحديث 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refresh </a:t>
            </a:r>
            <a:endParaRPr lang="ar-IQ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r>
              <a:rPr lang="ar-IQ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9 </a:t>
            </a: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 لا ظهار الإعلان مجدول </a:t>
            </a: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0"/>
            <a:ext cx="57150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642918"/>
            <a:ext cx="571500" cy="42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1214422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2214554"/>
            <a:ext cx="5619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2857496"/>
            <a:ext cx="714380" cy="571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57423" y="5716603"/>
            <a:ext cx="428628" cy="92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472" y="4000504"/>
            <a:ext cx="16430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43438" y="4071941"/>
            <a:ext cx="784199" cy="71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28992" y="4857760"/>
            <a:ext cx="571504" cy="57150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285752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خطوات التنظيم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928670"/>
            <a:ext cx="6500858" cy="5643602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.1</a:t>
            </a: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الدخول للمنصة كمخول</a:t>
            </a: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أ .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Login</a:t>
            </a: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ب.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ج . 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sz="45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5143512"/>
            <a:ext cx="2000264" cy="71438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786058"/>
            <a:ext cx="592935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1000108"/>
            <a:ext cx="742950" cy="771525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5143512"/>
            <a:ext cx="742950" cy="771525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9" name="رابط كسهم مستقيم 8"/>
          <p:cNvCxnSpPr/>
          <p:nvPr/>
        </p:nvCxnSpPr>
        <p:spPr>
          <a:xfrm rot="10800000">
            <a:off x="3357554" y="528638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285752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يدور عمل المخول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357298"/>
            <a:ext cx="6500858" cy="5214974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</a:t>
            </a:r>
            <a:r>
              <a:rPr lang="ar-IQ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أسماء المحاضرين</a:t>
            </a:r>
          </a:p>
          <a:p>
            <a:pPr marL="514350" indent="-514350" algn="just">
              <a:buNone/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2</a:t>
            </a: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</a:t>
            </a: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تثبيت النشاط </a:t>
            </a: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3</a:t>
            </a: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توليف والربط بين أسماء المحاضرين والنشاط  بالجدولة </a:t>
            </a: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sz="45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285752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خطوات التنظيم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357298"/>
            <a:ext cx="6500858" cy="5214974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514350" indent="-514350" algn="just">
              <a:buNone/>
            </a:pPr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</a:t>
            </a:r>
            <a:r>
              <a:rPr lang="ar-IQ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 إنشاء القسم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من  ( اختيار أقسام التشكيلات )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بإضافة اسم القسم  ثم حفظ  بعد التأكد من عدم وجود اسم القسم من خلال  إيقونة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search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2</a:t>
            </a: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اسم المحاضرين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من (اختيار المحاضرين )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أ . الخارجيين ينسب إلى التعليم المستمر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ب . المحاضرين من القسم يوضعوا في القسم 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الرمز الوظيفي ، الاسم  ، الشهادة ، اللقب العلمي 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يحدد اختصاص المحاضر، الجنس  ،  يثبت إميل المحاضر ، يحدد رقم </a:t>
            </a:r>
            <a:r>
              <a:rPr lang="ar-IQ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الموبايل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.ثم حفظ 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3</a:t>
            </a: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تثبيت النشاط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من ( الدورات </a:t>
            </a:r>
            <a:r>
              <a:rPr lang="ar-IQ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ـ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الورش )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عنوان ، تاريخ  ، الطاقة الاستيعابية  200 ، الكلية ، القسم ، الحالة ، الوصف .ثم حفظ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sz="45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285992"/>
            <a:ext cx="16430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6143644"/>
            <a:ext cx="42862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4714884"/>
            <a:ext cx="57150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285752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خطوات التنظيم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000108"/>
            <a:ext cx="6500858" cy="5572164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514350" indent="-514350" algn="just">
              <a:buNone/>
            </a:pP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4</a:t>
            </a: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 الجدولة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من ( جدولة المحاضرات )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القسم ، العنوان النشاط 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الكلية ، القسم ، اختر المحاضر </a:t>
            </a:r>
            <a:r>
              <a:rPr lang="ar-IQ" sz="45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+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تاريخ المحاضرة ، الانتهاء ، رمز الحضور </a:t>
            </a: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المنصة ، رابط ،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ID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،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Password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.نوع النشاط .ثم حفظ     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5</a:t>
            </a: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جعل النشاط مفتوح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من ( الدورات </a:t>
            </a:r>
            <a:r>
              <a:rPr lang="ar-IQ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ـ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الورش ) اكتب قسم وعنوان النشاط ثم اختار تعديل          اختر الحالة واختر منها مفتوح .</a:t>
            </a:r>
            <a:endParaRPr lang="ar-IQ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 algn="just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  </a:t>
            </a:r>
          </a:p>
          <a:p>
            <a:pPr marL="514350" indent="-514350" algn="just">
              <a:buNone/>
            </a:pP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6</a:t>
            </a: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جعل الإعلان في المنصة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من ( الدورات </a:t>
            </a:r>
            <a:r>
              <a:rPr lang="ar-IQ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ـ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الورش ) ذهاب إلى نشاط المحدد </a:t>
            </a:r>
            <a:r>
              <a:rPr lang="ar-IQ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و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click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فوق صورة الإعلان .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7</a:t>
            </a: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تنزيل رابط الحضور مع الرمز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من ( جدولة المحاضرات )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8</a:t>
            </a: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اخذ رابط التسجيل 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من استمارة استمارة التسجيل للنشاط المحدد بالمنصة </a:t>
            </a:r>
          </a:p>
          <a:p>
            <a:pPr marL="514350" indent="-514350">
              <a:buNone/>
            </a:pPr>
            <a:endParaRPr lang="ar-IQ" sz="45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786058"/>
            <a:ext cx="57150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3571876"/>
            <a:ext cx="57150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5072074"/>
            <a:ext cx="64294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472" y="571480"/>
            <a:ext cx="6286544" cy="5857916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. يحصل علية فقط مخول الأنشطة </a:t>
            </a:r>
          </a:p>
          <a:p>
            <a:pPr>
              <a:buNone/>
            </a:pPr>
            <a:r>
              <a:rPr lang="ar-IQ" dirty="0" smtClean="0"/>
              <a:t>1 . </a:t>
            </a:r>
            <a:r>
              <a:rPr lang="ar-IQ" dirty="0" smtClean="0">
                <a:solidFill>
                  <a:srgbClr val="FF0000"/>
                </a:solidFill>
              </a:rPr>
              <a:t>بعد عملية الجدولة </a:t>
            </a:r>
            <a:r>
              <a:rPr lang="ar-IQ" dirty="0" smtClean="0"/>
              <a:t>بالذهاب إلى </a:t>
            </a:r>
          </a:p>
          <a:p>
            <a:pPr>
              <a:buNone/>
            </a:pPr>
            <a:r>
              <a:rPr lang="ar-IQ" dirty="0" smtClean="0"/>
              <a:t>دورات وورش  </a:t>
            </a:r>
          </a:p>
          <a:p>
            <a:pPr>
              <a:buNone/>
            </a:pPr>
            <a:r>
              <a:rPr lang="ar-IQ" dirty="0" smtClean="0"/>
              <a:t>2 . الضغط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click </a:t>
            </a:r>
            <a:r>
              <a:rPr lang="ar-IQ" dirty="0" smtClean="0"/>
              <a:t>على إيقونة  الإعلان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3 . تظهر خيارات في التنزيل ، النسخ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4 . نختار تنزيل لتستقر صورة في </a:t>
            </a:r>
          </a:p>
          <a:p>
            <a:pPr>
              <a:buNone/>
            </a:pPr>
            <a:r>
              <a:rPr lang="ar-IQ" dirty="0" smtClean="0"/>
              <a:t>الأستوديو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 smtClean="0"/>
          </a:p>
          <a:p>
            <a:pPr marL="1314450" lvl="2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72330" y="0"/>
            <a:ext cx="1785950" cy="3286124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ar-IQ" dirty="0" smtClean="0"/>
              <a:t>إيقونة  الإعلان</a:t>
            </a: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0" y="948690"/>
            <a:ext cx="500066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1143008" cy="114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143248"/>
            <a:ext cx="1428761" cy="238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357686" y="214290"/>
            <a:ext cx="4329114" cy="857256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dirty="0" smtClean="0"/>
              <a:t>روابط المنصة للنشاط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7224" y="1142984"/>
            <a:ext cx="8072494" cy="5500726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1 . رابط تفعيل التسجيل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2 . رابط الحضور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3 . رابط طلب الشهادة </a:t>
            </a:r>
          </a:p>
          <a:p>
            <a:pPr>
              <a:buNone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 smtClean="0"/>
          </a:p>
          <a:p>
            <a:pPr marL="1314450" lvl="2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14282" y="714356"/>
            <a:ext cx="500066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286116" y="3500438"/>
            <a:ext cx="228601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Main Attend  </a:t>
            </a:r>
            <a:endParaRPr lang="ar-IQ" sz="2400" dirty="0">
              <a:solidFill>
                <a:srgbClr val="0070C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071802" y="1285860"/>
            <a:ext cx="250033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Register Student</a:t>
            </a:r>
            <a:endParaRPr lang="ar-IQ" sz="2400" dirty="0">
              <a:solidFill>
                <a:srgbClr val="0070C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214678" y="2500306"/>
            <a:ext cx="250033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AttendancePage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endParaRPr lang="ar-IQ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7224" y="1357298"/>
            <a:ext cx="8072494" cy="5286412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ar-IQ" dirty="0" smtClean="0">
                <a:solidFill>
                  <a:srgbClr val="0070C0"/>
                </a:solidFill>
              </a:rPr>
              <a:t>الطريقة الأولى </a:t>
            </a:r>
          </a:p>
          <a:p>
            <a:pPr>
              <a:buNone/>
            </a:pPr>
            <a:r>
              <a:rPr lang="ar-IQ" dirty="0" smtClean="0"/>
              <a:t>1 . اختر </a:t>
            </a:r>
            <a:r>
              <a:rPr lang="ar-IQ" dirty="0" smtClean="0"/>
              <a:t>من نشاط الموجود في المنصة </a:t>
            </a:r>
            <a:r>
              <a:rPr lang="ar-IQ" b="1" dirty="0" smtClean="0"/>
              <a:t>سجل </a:t>
            </a:r>
            <a:r>
              <a:rPr lang="ar-IQ" b="1" dirty="0" smtClean="0"/>
              <a:t>الآن </a:t>
            </a:r>
            <a:r>
              <a:rPr lang="ar-IQ" dirty="0" smtClean="0"/>
              <a:t>من </a:t>
            </a:r>
            <a:r>
              <a:rPr lang="ar-IQ" dirty="0" smtClean="0"/>
              <a:t>إعلان</a:t>
            </a:r>
          </a:p>
          <a:p>
            <a:pPr>
              <a:buNone/>
            </a:pPr>
            <a:r>
              <a:rPr lang="ar-IQ" dirty="0" smtClean="0"/>
              <a:t> </a:t>
            </a:r>
            <a:r>
              <a:rPr lang="ar-IQ" dirty="0" smtClean="0"/>
              <a:t>النشاط في المنصة </a:t>
            </a:r>
          </a:p>
          <a:p>
            <a:pPr>
              <a:buNone/>
            </a:pPr>
            <a:r>
              <a:rPr lang="ar-IQ" dirty="0" smtClean="0"/>
              <a:t>2 . تفتح قائمة فيها في  الجهة اليسر العليا يوجد   </a:t>
            </a:r>
          </a:p>
          <a:p>
            <a:pPr>
              <a:buNone/>
            </a:pPr>
            <a:r>
              <a:rPr lang="ar-IQ" dirty="0" smtClean="0"/>
              <a:t>3 . اختر </a:t>
            </a:r>
          </a:p>
          <a:p>
            <a:pPr>
              <a:buNone/>
            </a:pPr>
            <a:r>
              <a:rPr lang="ar-IQ" dirty="0" smtClean="0"/>
              <a:t>4 . اختر مشاركة </a:t>
            </a:r>
          </a:p>
          <a:p>
            <a:pPr>
              <a:buNone/>
            </a:pPr>
            <a:endParaRPr lang="ar-IQ" dirty="0" smtClean="0"/>
          </a:p>
          <a:p>
            <a:pPr>
              <a:lnSpc>
                <a:spcPct val="120000"/>
              </a:lnSpc>
              <a:buNone/>
            </a:pPr>
            <a:r>
              <a:rPr lang="ar-IQ" dirty="0" smtClean="0">
                <a:solidFill>
                  <a:srgbClr val="0070C0"/>
                </a:solidFill>
              </a:rPr>
              <a:t>الطريقة الثانية </a:t>
            </a:r>
          </a:p>
          <a:p>
            <a:pPr>
              <a:lnSpc>
                <a:spcPct val="120000"/>
              </a:lnSpc>
              <a:buNone/>
            </a:pPr>
            <a:r>
              <a:rPr lang="ar-IQ" dirty="0" smtClean="0"/>
              <a:t>1 . اختر سجل الآن من إعلان النشاط في المنصة </a:t>
            </a:r>
            <a:endParaRPr lang="ar-IQ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ar-IQ" dirty="0" smtClean="0"/>
              <a:t>2. تفتح قائمة  </a:t>
            </a:r>
            <a:r>
              <a:rPr lang="en-US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click </a:t>
            </a:r>
            <a:r>
              <a:rPr lang="ar-IQ" dirty="0" smtClean="0"/>
              <a:t>على رابط الموجود في الأعلى</a:t>
            </a:r>
          </a:p>
          <a:p>
            <a:pPr>
              <a:lnSpc>
                <a:spcPct val="120000"/>
              </a:lnSpc>
              <a:buNone/>
            </a:pPr>
            <a:r>
              <a:rPr lang="ar-IQ" dirty="0" smtClean="0"/>
              <a:t>3 .نختار انسخ أو شارك</a:t>
            </a:r>
          </a:p>
          <a:p>
            <a:pPr>
              <a:buNone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 smtClean="0"/>
          </a:p>
          <a:p>
            <a:pPr marL="1314450" lvl="2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14290"/>
            <a:ext cx="8686800" cy="857256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ar-IQ" dirty="0" smtClean="0"/>
              <a:t>طريقة الحصول على رابط تفعيل التسجيل </a:t>
            </a: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14282" y="714356"/>
            <a:ext cx="500066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8" name="مربع نص 7"/>
          <p:cNvSpPr txBox="1"/>
          <p:nvPr/>
        </p:nvSpPr>
        <p:spPr>
          <a:xfrm>
            <a:off x="0" y="928670"/>
            <a:ext cx="250033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Register Student</a:t>
            </a:r>
            <a:endParaRPr lang="ar-IQ" sz="2400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285992"/>
            <a:ext cx="323850" cy="32385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000372"/>
            <a:ext cx="323850" cy="32385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14" name="رابط كسهم مستقيم 13"/>
          <p:cNvCxnSpPr/>
          <p:nvPr/>
        </p:nvCxnSpPr>
        <p:spPr>
          <a:xfrm rot="10800000">
            <a:off x="7215206" y="314324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1" y="1643050"/>
            <a:ext cx="1928826" cy="3000396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16" name="رابط كسهم مستقيم 15"/>
          <p:cNvCxnSpPr/>
          <p:nvPr/>
        </p:nvCxnSpPr>
        <p:spPr>
          <a:xfrm rot="10800000">
            <a:off x="1643042" y="3357562"/>
            <a:ext cx="514353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5715016"/>
            <a:ext cx="3857652" cy="928719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24" name="رابط كسهم مستقيم 23"/>
          <p:cNvCxnSpPr/>
          <p:nvPr/>
        </p:nvCxnSpPr>
        <p:spPr>
          <a:xfrm rot="10800000">
            <a:off x="5072066" y="607220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786578" y="285728"/>
            <a:ext cx="2071702" cy="285752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أساسيات عمل </a:t>
            </a:r>
            <a:b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النشاط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928670"/>
            <a:ext cx="6500858" cy="5643602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ar-IQ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1. جمع معلومات النشاط </a:t>
            </a:r>
          </a:p>
          <a:p>
            <a:pPr marL="514350" indent="-514350" algn="just">
              <a:buNone/>
            </a:pP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2 .تنظيم تجسيد النشاط في المنصة</a:t>
            </a:r>
            <a:endParaRPr lang="ar-IQ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3 . الإعلان عن النشاط</a:t>
            </a:r>
            <a:endParaRPr lang="en-US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 algn="just">
              <a:buNone/>
            </a:pP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4 . الحصول على رابط التسجيل</a:t>
            </a:r>
          </a:p>
          <a:p>
            <a:pPr marL="514350" indent="-514350" algn="just">
              <a:buNone/>
            </a:pP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5. الحصول على رابط الحضور</a:t>
            </a: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6.الحصول على رابط طلب الشهادة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sz="45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472" y="1571588"/>
            <a:ext cx="6286544" cy="4857808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. يحصل علية فقط مخول الأنشطة </a:t>
            </a:r>
          </a:p>
          <a:p>
            <a:pPr>
              <a:buNone/>
            </a:pPr>
            <a:r>
              <a:rPr lang="ar-IQ" dirty="0" smtClean="0"/>
              <a:t>1 . </a:t>
            </a:r>
            <a:r>
              <a:rPr lang="ar-IQ" dirty="0" smtClean="0">
                <a:solidFill>
                  <a:srgbClr val="FF0000"/>
                </a:solidFill>
              </a:rPr>
              <a:t>بالذهاب إلى جدولة </a:t>
            </a:r>
          </a:p>
          <a:p>
            <a:pPr>
              <a:buNone/>
            </a:pPr>
            <a:r>
              <a:rPr lang="ar-IQ" dirty="0" smtClean="0"/>
              <a:t>2 . اختر القسم </a:t>
            </a:r>
          </a:p>
          <a:p>
            <a:pPr>
              <a:buNone/>
            </a:pPr>
            <a:r>
              <a:rPr lang="ar-IQ" dirty="0" smtClean="0"/>
              <a:t>3 . اختر اسم النشاط </a:t>
            </a:r>
          </a:p>
          <a:p>
            <a:pPr>
              <a:buNone/>
            </a:pPr>
            <a:r>
              <a:rPr lang="ar-IQ" dirty="0" smtClean="0"/>
              <a:t>4 . اختر من القائمة السفلى لتفاصيل النشاط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5 . بصورة أوتوماتيكية  ينزل ملف إرشادات وفية رابط الحضور ورمز الحضور</a:t>
            </a:r>
          </a:p>
          <a:p>
            <a:pPr>
              <a:buNone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 smtClean="0"/>
          </a:p>
          <a:p>
            <a:pPr marL="1314450" lvl="2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72330" y="0"/>
            <a:ext cx="1785950" cy="4286256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ar-IQ" dirty="0" smtClean="0"/>
              <a:t>طريقة الحصول على رابط الحضور</a:t>
            </a: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0" y="948690"/>
            <a:ext cx="500066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3143240" y="1000108"/>
            <a:ext cx="242889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Attendance Page </a:t>
            </a:r>
            <a:endParaRPr lang="ar-IQ" sz="2400" dirty="0">
              <a:solidFill>
                <a:srgbClr val="0070C0"/>
              </a:solidFill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429132"/>
            <a:ext cx="714380" cy="571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642918"/>
            <a:ext cx="6572296" cy="6215082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بعد تسجيل الحضور بثواني </a:t>
            </a:r>
          </a:p>
          <a:p>
            <a:pPr>
              <a:buNone/>
            </a:pPr>
            <a:r>
              <a:rPr lang="ar-IQ" dirty="0" smtClean="0"/>
              <a:t>1 . بالذهاب إلى المنصة </a:t>
            </a:r>
          </a:p>
          <a:p>
            <a:pPr>
              <a:buNone/>
            </a:pPr>
            <a:r>
              <a:rPr lang="ar-IQ" dirty="0" smtClean="0"/>
              <a:t>2 . واختار </a:t>
            </a:r>
            <a:r>
              <a:rPr lang="ar-IQ" b="1" dirty="0" smtClean="0"/>
              <a:t>طلب  </a:t>
            </a:r>
            <a:r>
              <a:rPr lang="ar-IQ" b="1" dirty="0" smtClean="0"/>
              <a:t>الشهادة </a:t>
            </a:r>
            <a:r>
              <a:rPr lang="ar-IQ" dirty="0" smtClean="0"/>
              <a:t>من </a:t>
            </a:r>
            <a:r>
              <a:rPr lang="ar-IQ" dirty="0" smtClean="0"/>
              <a:t>إعلان النشاط ذاته  </a:t>
            </a:r>
          </a:p>
          <a:p>
            <a:pPr>
              <a:buNone/>
            </a:pPr>
            <a:r>
              <a:rPr lang="ar-IQ" dirty="0" smtClean="0"/>
              <a:t>3 . تفتح قائمة أما تختار منها     الموجودة في الجهة اليسر العليا</a:t>
            </a:r>
          </a:p>
          <a:p>
            <a:pPr>
              <a:buNone/>
            </a:pPr>
            <a:r>
              <a:rPr lang="ar-IQ" dirty="0" smtClean="0"/>
              <a:t>3 . اختر </a:t>
            </a:r>
          </a:p>
          <a:p>
            <a:pPr>
              <a:buNone/>
            </a:pPr>
            <a:r>
              <a:rPr lang="ar-IQ" dirty="0" smtClean="0"/>
              <a:t>4 . اختر مشاركة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click </a:t>
            </a:r>
            <a:r>
              <a:rPr lang="ar-IQ" dirty="0" smtClean="0"/>
              <a:t>على رابط الموجود في </a:t>
            </a:r>
          </a:p>
          <a:p>
            <a:pPr>
              <a:buNone/>
            </a:pPr>
            <a:r>
              <a:rPr lang="ar-IQ" dirty="0" smtClean="0"/>
              <a:t>الأعلى ثم اختر انسخ أو شارك</a:t>
            </a:r>
          </a:p>
          <a:p>
            <a:pPr>
              <a:buNone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 smtClean="0"/>
          </a:p>
          <a:p>
            <a:pPr marL="1314450" lvl="2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72330" y="0"/>
            <a:ext cx="1785950" cy="4286256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ar-IQ" dirty="0" smtClean="0"/>
              <a:t>طريقة الحصول على رابط طلب الشهادة </a:t>
            </a: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0" y="948690"/>
            <a:ext cx="500066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8" name="مربع نص 7"/>
          <p:cNvSpPr txBox="1"/>
          <p:nvPr/>
        </p:nvSpPr>
        <p:spPr>
          <a:xfrm>
            <a:off x="4572000" y="214290"/>
            <a:ext cx="228601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Main Attend  </a:t>
            </a:r>
            <a:endParaRPr lang="ar-IQ" sz="2400" dirty="0">
              <a:solidFill>
                <a:srgbClr val="0070C0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876"/>
            <a:ext cx="2000231" cy="1857388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2786058"/>
            <a:ext cx="323850" cy="32385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786190"/>
            <a:ext cx="323850" cy="32385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13" name="رابط كسهم مستقيم 12"/>
          <p:cNvCxnSpPr/>
          <p:nvPr/>
        </p:nvCxnSpPr>
        <p:spPr>
          <a:xfrm rot="10800000" flipV="1">
            <a:off x="1500166" y="4214818"/>
            <a:ext cx="300039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1928826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إدارة المشاركين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357166"/>
            <a:ext cx="6500858" cy="6215106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514350" indent="-514350" algn="just">
              <a:buNone/>
            </a:pPr>
            <a:r>
              <a:rPr lang="ar-IQ" sz="4500" dirty="0" smtClean="0">
                <a:effectLst>
                  <a:reflection blurRad="6350" stA="55000" endA="300" endPos="45500" dir="5400000" sy="-100000" algn="bl" rotWithShape="0"/>
                </a:effectLst>
              </a:rPr>
              <a:t>يؤديها المخولين من اختيار </a:t>
            </a:r>
            <a:r>
              <a:rPr lang="ar-IQ" sz="45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إدارة       قوائم المشتركين  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sz="5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أ . للإفراد   للحصول على معلومات الأنشطة الخاصة بكل شخص ضمن أنشطة الكلية </a:t>
            </a:r>
          </a:p>
          <a:p>
            <a:pPr marL="514350" indent="-514350" algn="just">
              <a:buNone/>
            </a:pPr>
            <a:endParaRPr lang="ar-IQ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 algn="just">
              <a:buNone/>
            </a:pPr>
            <a:r>
              <a:rPr lang="ar-IQ" sz="51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ب . قبل الانجاز    لتعرف على معلومات المسجلين ومفاعلين التسجيل لإرسال لهم أخر المستجدات في النشاط </a:t>
            </a:r>
            <a:endParaRPr lang="ar-IQ" sz="510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sz="5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ج . منجزة    لتعرف على المشاركين والحضور الفعلي وإرسال لهم رسائل مساندة للأنشطة أو أي متطلب إرساله وتنزيل الحضور بشكل ملف .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sz="45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  <p:pic>
        <p:nvPicPr>
          <p:cNvPr id="1026" name="Picture 2" descr="C:\Users\pv\Desktop\٢٠٢١٠١٠٦_٠٩٢٦٠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4643470" cy="1357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cxnSp>
        <p:nvCxnSpPr>
          <p:cNvPr id="6" name="رابط كسهم مستقيم 5"/>
          <p:cNvCxnSpPr/>
          <p:nvPr/>
        </p:nvCxnSpPr>
        <p:spPr>
          <a:xfrm rot="10800000">
            <a:off x="3000364" y="57148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1928826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كيفية إدارة المشاركين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214290"/>
            <a:ext cx="6500858" cy="6357982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sz="5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أ </a:t>
            </a: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للإفراد </a:t>
            </a:r>
            <a:r>
              <a:rPr lang="ar-IQ" sz="3600" dirty="0" smtClean="0">
                <a:effectLst>
                  <a:reflection blurRad="6350" stA="55000" endA="300" endPos="45500" dir="5400000" sy="-100000" algn="bl" rotWithShape="0"/>
                </a:effectLst>
              </a:rPr>
              <a:t>اختيار</a:t>
            </a:r>
            <a:endParaRPr lang="ar-IQ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 algn="just">
              <a:buNone/>
            </a:pP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ادخل الاسم      عرض </a:t>
            </a:r>
          </a:p>
          <a:p>
            <a:pPr marL="514350" indent="-514350" algn="just">
              <a:buNone/>
            </a:pPr>
            <a:endParaRPr lang="ar-IQ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 algn="just">
              <a:buNone/>
            </a:pPr>
            <a:endParaRPr lang="ar-IQ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 algn="just">
              <a:buNone/>
            </a:pP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ب . قبل الانجاز اختيار </a:t>
            </a:r>
            <a:endParaRPr lang="ar-IQ" sz="360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0" indent="0" algn="just">
              <a:buNone/>
            </a:pP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غير منجز   </a:t>
            </a: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اختر الصنف</a:t>
            </a: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     </a:t>
            </a: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جميع الدورات أو الورش     </a:t>
            </a: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عرض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sz="45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  <p:pic>
        <p:nvPicPr>
          <p:cNvPr id="1026" name="Picture 2" descr="C:\Users\pv\Desktop\٢٠٢١٠١٠٦_٠٩٢٦٠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2214578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cxnSp>
        <p:nvCxnSpPr>
          <p:cNvPr id="6" name="رابط كسهم مستقيم 5"/>
          <p:cNvCxnSpPr/>
          <p:nvPr/>
        </p:nvCxnSpPr>
        <p:spPr>
          <a:xfrm rot="10800000">
            <a:off x="3143240" y="142873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10800000">
            <a:off x="3357554" y="535782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pv\Desktop\٢٠٢١٠١٠٦_٠٩٢٦٠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00438"/>
            <a:ext cx="2214578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cxnSp>
        <p:nvCxnSpPr>
          <p:cNvPr id="9" name="رابط كسهم مستقيم 8"/>
          <p:cNvCxnSpPr/>
          <p:nvPr/>
        </p:nvCxnSpPr>
        <p:spPr>
          <a:xfrm rot="10800000">
            <a:off x="4500562" y="214311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10800000">
            <a:off x="1285852" y="471488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rot="10800000">
            <a:off x="2786050" y="407194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10800000">
            <a:off x="4500562" y="478632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1928826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كيفية إدارة المشاركين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0"/>
            <a:ext cx="6500858" cy="6858000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ج . منجزة ( لظهور الكل )</a:t>
            </a:r>
          </a:p>
          <a:p>
            <a:pPr marL="514350" indent="-514350" algn="just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باختيار </a:t>
            </a:r>
          </a:p>
          <a:p>
            <a:pPr marL="514350" indent="-514350" algn="just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اختر الصنف       جميع الدورات أو الورش عرض</a:t>
            </a:r>
          </a:p>
          <a:p>
            <a:pPr marL="514350" indent="-514350" algn="just">
              <a:buNone/>
            </a:pPr>
            <a:endParaRPr lang="ar-IQ" sz="45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 algn="just">
              <a:lnSpc>
                <a:spcPct val="80000"/>
              </a:lnSpc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ج . منجزة ( لظهور الحضور فقط )</a:t>
            </a:r>
          </a:p>
          <a:p>
            <a:pPr marL="514350" indent="-514350" algn="just">
              <a:lnSpc>
                <a:spcPct val="80000"/>
              </a:lnSpc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باختيار                             اختر الصنف</a:t>
            </a:r>
          </a:p>
          <a:p>
            <a:pPr marL="514350" indent="-514350" algn="just">
              <a:lnSpc>
                <a:spcPct val="80000"/>
              </a:lnSpc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جميع الدورات أو الورش     الحضور        عرض</a:t>
            </a:r>
          </a:p>
          <a:p>
            <a:pPr marL="514350" indent="-514350">
              <a:buNone/>
            </a:pPr>
            <a:r>
              <a:rPr lang="ar-IQ" dirty="0" smtClean="0"/>
              <a:t>ويمكن تنزيل ملف بأسماء الحضور  باختيار السهم </a:t>
            </a: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  <p:pic>
        <p:nvPicPr>
          <p:cNvPr id="1026" name="Picture 2" descr="C:\Users\pv\Desktop\٢٠٢١٠١٠٦_٠٩٢٦٠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71546"/>
            <a:ext cx="2214578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cxnSp>
        <p:nvCxnSpPr>
          <p:cNvPr id="6" name="رابط كسهم مستقيم 5"/>
          <p:cNvCxnSpPr/>
          <p:nvPr/>
        </p:nvCxnSpPr>
        <p:spPr>
          <a:xfrm rot="10800000">
            <a:off x="3286116" y="1714488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10800000">
            <a:off x="6286512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10800000">
            <a:off x="4286248" y="214311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10800000">
            <a:off x="357158" y="435769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C:\Users\pv\Desktop\٢٠٢١٠١٠٦_٠٩٢٦٠١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4071942"/>
            <a:ext cx="2000264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cxnSp>
        <p:nvCxnSpPr>
          <p:cNvPr id="21" name="رابط كسهم مستقيم 20"/>
          <p:cNvCxnSpPr/>
          <p:nvPr/>
        </p:nvCxnSpPr>
        <p:spPr>
          <a:xfrm rot="10800000">
            <a:off x="6286512" y="521495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 rot="10800000">
            <a:off x="1785918" y="478632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5143512"/>
            <a:ext cx="704850" cy="14287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cxnSp>
        <p:nvCxnSpPr>
          <p:cNvPr id="14" name="رابط كسهم مستقيم 13"/>
          <p:cNvCxnSpPr/>
          <p:nvPr/>
        </p:nvCxnSpPr>
        <p:spPr>
          <a:xfrm rot="10800000">
            <a:off x="5081590" y="443865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72132" y="285728"/>
            <a:ext cx="3214710" cy="2714644"/>
          </a:xfr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مسئولي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2910" y="3000372"/>
            <a:ext cx="4857784" cy="3429024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r>
              <a:rPr lang="ar-IQ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الأنشطة الالكترونية </a:t>
            </a:r>
            <a:endParaRPr lang="ar-IQ" sz="4800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285752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مسئولي الأنشطة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357166"/>
            <a:ext cx="6572296" cy="6286544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742950" indent="-742950" algn="just">
              <a:buAutoNum type="arabicPeriod"/>
            </a:pP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تزويد الإعلان </a:t>
            </a:r>
            <a:r>
              <a:rPr lang="ar-IQ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ببوستر</a:t>
            </a: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النشاط وإعلان النشاط ورابط التسجيل على النشاط قبل أيام من بدء النشاط </a:t>
            </a:r>
          </a:p>
          <a:p>
            <a:pPr marL="742950" indent="-742950" algn="just">
              <a:buAutoNum type="arabicPeriod"/>
            </a:pPr>
            <a:endParaRPr lang="ar-IQ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marL="742950" indent="-742950" algn="just">
              <a:buAutoNum type="arabicPeriod"/>
            </a:pPr>
            <a:r>
              <a:rPr lang="ar-IQ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تزويد الحضور برابط ورمز الحضور في منصة النشاط قبل عمل الرابط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بدقائق 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5</a:t>
            </a:r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. وتزويد المشاركين عند عمل رابط الحضور  برابط الحضور على الشهادة المشاركة </a:t>
            </a:r>
          </a:p>
          <a:p>
            <a:pPr marL="514350" indent="-514350" algn="just">
              <a:buNone/>
            </a:pPr>
            <a:endParaRPr lang="ar-IQ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sz="45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57158" y="6072206"/>
            <a:ext cx="228601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Main Attend  </a:t>
            </a:r>
            <a:endParaRPr lang="ar-IQ" sz="2400" dirty="0">
              <a:solidFill>
                <a:srgbClr val="0070C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500298" y="4000504"/>
            <a:ext cx="242889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Attendance Page </a:t>
            </a:r>
            <a:endParaRPr lang="ar-IQ" sz="2400" dirty="0">
              <a:solidFill>
                <a:srgbClr val="0070C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143372" y="2071678"/>
            <a:ext cx="250033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Register Student</a:t>
            </a:r>
            <a:endParaRPr lang="ar-IQ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357166"/>
            <a:ext cx="6572296" cy="528641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ar-IQ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شاكرة </a:t>
            </a:r>
            <a:r>
              <a:rPr lang="ar-IQ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حسن استماعكم</a:t>
            </a:r>
          </a:p>
          <a:p>
            <a:pPr marL="514350" indent="-514350" algn="just">
              <a:buNone/>
            </a:pPr>
            <a:endParaRPr lang="ar-IQ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2857520"/>
          </a:xfr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جمع معلومات النشاط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571612"/>
            <a:ext cx="6500858" cy="5000660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أ . اسم النشاط   ، نوعه ،ملخص ،  تاريخه : باليوم والساعة .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ب. المحاضرين نوعه ( خارجين ، من القسم  ) الاسم ، الاختصاص ، القسم ، الاختصاص ، الاميل ، رقم الهاتف .</a:t>
            </a:r>
          </a:p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 algn="just">
              <a:buNone/>
            </a:pP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ج. منصة النشاط ، رابط ،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ID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،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Password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.</a:t>
            </a: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72132" y="285728"/>
            <a:ext cx="3214710" cy="2714644"/>
          </a:xfr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0070C0"/>
            </a:solidFill>
          </a:ln>
        </p:spPr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المشاركين </a:t>
            </a:r>
            <a:endParaRPr lang="ar-IQ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2910" y="3000372"/>
            <a:ext cx="4857784" cy="3429024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ar-IQ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r>
              <a:rPr lang="ar-IQ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بالحضور </a:t>
            </a:r>
            <a:endParaRPr lang="ar-IQ" sz="4800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000496" y="214290"/>
            <a:ext cx="4900618" cy="1143008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ar-IQ" dirty="0" smtClean="0"/>
              <a:t>أساسيات</a:t>
            </a:r>
            <a:br>
              <a:rPr lang="ar-IQ" dirty="0" smtClean="0"/>
            </a:br>
            <a:r>
              <a:rPr lang="ar-IQ" dirty="0" smtClean="0"/>
              <a:t> الحصول تأيد المشاركة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00166" y="1428736"/>
            <a:ext cx="6215106" cy="5214974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ar-IQ" dirty="0" smtClean="0"/>
          </a:p>
          <a:p>
            <a:pPr marL="0" lvl="2" indent="0" algn="r">
              <a:buNone/>
            </a:pPr>
            <a:r>
              <a:rPr lang="ar-IQ" sz="3200" dirty="0" smtClean="0"/>
              <a:t>1 . تفعيل التسجيل </a:t>
            </a:r>
          </a:p>
          <a:p>
            <a:pPr marL="0" lvl="2" indent="0" algn="r">
              <a:buNone/>
            </a:pPr>
            <a:endParaRPr lang="ar-IQ" sz="3200" dirty="0" smtClean="0"/>
          </a:p>
          <a:p>
            <a:pPr marL="0" lvl="2" indent="0" algn="r">
              <a:buNone/>
            </a:pPr>
            <a:r>
              <a:rPr lang="ar-IQ" sz="3200" dirty="0" smtClean="0"/>
              <a:t>2 . الحضور للنشاط وتسجيل حضور في رابط الحضور ( </a:t>
            </a:r>
            <a:r>
              <a:rPr lang="ar-IQ" sz="3200" dirty="0" smtClean="0">
                <a:solidFill>
                  <a:srgbClr val="FF0000"/>
                </a:solidFill>
              </a:rPr>
              <a:t>يعمل مباشرتاً بعد انتهاء النشاط لمدة ساعتين</a:t>
            </a:r>
            <a:r>
              <a:rPr lang="ar-IQ" sz="3200" dirty="0" smtClean="0"/>
              <a:t> )</a:t>
            </a:r>
          </a:p>
          <a:p>
            <a:pPr marL="0" lvl="2" indent="0" algn="r">
              <a:buNone/>
            </a:pPr>
            <a:endParaRPr lang="ar-IQ" sz="3200" dirty="0" smtClean="0"/>
          </a:p>
          <a:p>
            <a:pPr marL="0" lvl="2" indent="0" algn="r">
              <a:buNone/>
            </a:pPr>
            <a:r>
              <a:rPr lang="ar-IQ" sz="3200" dirty="0" smtClean="0"/>
              <a:t>3 . طلب شهادة المشاركة ( </a:t>
            </a:r>
            <a:r>
              <a:rPr lang="ar-IQ" sz="3200" dirty="0" smtClean="0">
                <a:solidFill>
                  <a:schemeClr val="accent1"/>
                </a:solidFill>
              </a:rPr>
              <a:t>يعمل بعد ساعتين من انتهاء النشاط .</a:t>
            </a:r>
          </a:p>
          <a:p>
            <a:pPr marL="0" lvl="2" indent="0" algn="r">
              <a:buNone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14282" y="714356"/>
            <a:ext cx="1000132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143504" y="214290"/>
            <a:ext cx="3543296" cy="857256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ar-IQ" dirty="0" smtClean="0"/>
              <a:t>تفعيل التسجيل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7224" y="1142984"/>
            <a:ext cx="8072494" cy="5500726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بطريقتين </a:t>
            </a:r>
          </a:p>
          <a:p>
            <a:pPr>
              <a:buNone/>
            </a:pPr>
            <a:r>
              <a:rPr lang="ar-IQ" dirty="0" smtClean="0"/>
              <a:t>أولاً: طريقة اعتماد رابط منصة </a:t>
            </a:r>
            <a:r>
              <a:rPr lang="ar-IQ" dirty="0" err="1" smtClean="0"/>
              <a:t>المستنصرية</a:t>
            </a:r>
            <a:r>
              <a:rPr lang="ar-IQ" dirty="0" smtClean="0"/>
              <a:t> لدعم التعليم الالكتروني</a:t>
            </a:r>
            <a:r>
              <a:rPr lang="en-US" dirty="0" smtClean="0"/>
              <a:t> </a:t>
            </a: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 marL="514350" indent="-514350">
              <a:buAutoNum type="arabicPeriod"/>
            </a:pPr>
            <a:r>
              <a:rPr lang="ar-IQ" dirty="0" smtClean="0"/>
              <a:t>التطلع على الأنشطة المعلنة </a:t>
            </a:r>
          </a:p>
          <a:p>
            <a:pPr marL="514350" indent="-514350">
              <a:buAutoNum type="arabicPeriod"/>
            </a:pPr>
            <a:r>
              <a:rPr lang="ar-IQ" dirty="0" smtClean="0"/>
              <a:t>اختار النشاط </a:t>
            </a:r>
          </a:p>
          <a:p>
            <a:pPr marL="514350" indent="-514350">
              <a:buAutoNum type="arabicPeriod"/>
            </a:pPr>
            <a:r>
              <a:rPr lang="ar-IQ" dirty="0" smtClean="0"/>
              <a:t>اختار  التسجيل الآن 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None/>
            </a:pPr>
            <a:r>
              <a:rPr lang="ar-IQ" dirty="0" smtClean="0"/>
              <a:t>ثانياً : . طريقة استلام رابط نشاط محدد</a:t>
            </a:r>
          </a:p>
          <a:p>
            <a:pPr marL="1314450" lvl="2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14282" y="714356"/>
            <a:ext cx="500066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7" name="مربع نص 6"/>
          <p:cNvSpPr txBox="1"/>
          <p:nvPr/>
        </p:nvSpPr>
        <p:spPr>
          <a:xfrm>
            <a:off x="1071538" y="5857892"/>
            <a:ext cx="250033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Register Student</a:t>
            </a:r>
            <a:endParaRPr lang="ar-IQ" sz="2400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285992"/>
            <a:ext cx="5429288" cy="71438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214942" y="214290"/>
            <a:ext cx="3543296" cy="939784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ar-IQ" dirty="0" smtClean="0"/>
              <a:t>تفعيل التسجيل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285860"/>
            <a:ext cx="7929618" cy="5214974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ar-IQ" dirty="0" smtClean="0"/>
              <a:t>في كلا الطريقتين </a:t>
            </a:r>
          </a:p>
          <a:p>
            <a:pPr marL="514350" indent="-514350">
              <a:buAutoNum type="arabicPeriod"/>
            </a:pPr>
            <a:r>
              <a:rPr lang="ar-IQ" dirty="0" smtClean="0"/>
              <a:t>اكتب المعلومات </a:t>
            </a:r>
          </a:p>
          <a:p>
            <a:pPr marL="514350" indent="-514350">
              <a:buAutoNum type="arabicPeriod"/>
            </a:pPr>
            <a:r>
              <a:rPr lang="ar-IQ" dirty="0" smtClean="0"/>
              <a:t>تأتي رسالة </a:t>
            </a: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r>
              <a:rPr lang="ar-IQ" dirty="0" smtClean="0"/>
              <a:t>4 . افتح البريد الالكتروني الذي سجلت </a:t>
            </a:r>
            <a:r>
              <a:rPr lang="ar-IQ" dirty="0" err="1" smtClean="0"/>
              <a:t>به</a:t>
            </a:r>
            <a:r>
              <a:rPr lang="ar-IQ" dirty="0" smtClean="0"/>
              <a:t> </a:t>
            </a:r>
          </a:p>
          <a:p>
            <a:pPr marL="514350" indent="-514350">
              <a:buNone/>
            </a:pPr>
            <a:r>
              <a:rPr lang="ar-IQ" dirty="0" smtClean="0"/>
              <a:t>5 . افتح رسالة التسجيل واختر</a:t>
            </a:r>
          </a:p>
          <a:p>
            <a:pPr marL="514350" indent="-514350">
              <a:buNone/>
            </a:pPr>
            <a:r>
              <a:rPr lang="ar-IQ" dirty="0" smtClean="0"/>
              <a:t>6 . ليصلك جدول ورابط دخول للنشاط </a:t>
            </a:r>
            <a:r>
              <a:rPr lang="ar-IQ" dirty="0" err="1" smtClean="0"/>
              <a:t>و</a:t>
            </a:r>
            <a:r>
              <a:rPr lang="ar-IQ" dirty="0" smtClean="0"/>
              <a:t>  </a:t>
            </a:r>
            <a:r>
              <a:rPr lang="ar-IQ" dirty="0" smtClean="0">
                <a:solidFill>
                  <a:srgbClr val="C00000"/>
                </a:solidFill>
              </a:rPr>
              <a:t>يفعل التسجيل</a:t>
            </a:r>
          </a:p>
          <a:p>
            <a:pPr marL="1314450" lvl="2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14282" y="714356"/>
            <a:ext cx="500066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00306"/>
            <a:ext cx="5643602" cy="17859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6" name="مربع نص 5"/>
          <p:cNvSpPr txBox="1"/>
          <p:nvPr/>
        </p:nvSpPr>
        <p:spPr>
          <a:xfrm>
            <a:off x="2571736" y="4929198"/>
            <a:ext cx="214314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IQ" sz="2400" dirty="0" smtClean="0">
                <a:solidFill>
                  <a:srgbClr val="0070C0"/>
                </a:solidFill>
              </a:rPr>
              <a:t>رابط تفعيل الحساب 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214942" y="214290"/>
            <a:ext cx="3543296" cy="939784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ar-IQ" dirty="0" smtClean="0"/>
              <a:t>تسجيل الحضور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285860"/>
            <a:ext cx="4643470" cy="5214974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ar-IQ" dirty="0" smtClean="0"/>
              <a:t>بطريقتين </a:t>
            </a:r>
          </a:p>
          <a:p>
            <a:pPr marL="514350" indent="-514350"/>
            <a:r>
              <a:rPr lang="ar-IQ" dirty="0" smtClean="0"/>
              <a:t>الأولى : .فتح رابط الذي زوده بيه في نهاية النشاط ومليء </a:t>
            </a:r>
            <a:r>
              <a:rPr lang="ar-IQ" dirty="0" err="1" smtClean="0"/>
              <a:t>و</a:t>
            </a:r>
            <a:r>
              <a:rPr lang="ar-IQ" dirty="0" smtClean="0"/>
              <a:t> إضافة رمز التسجيل مباشرتاً .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/>
            <a:r>
              <a:rPr lang="ar-IQ" dirty="0" smtClean="0"/>
              <a:t>الثاني :. اخذ رمز الحضور فقط والعودة         للمنصة   واختيار النشاط المحدد        تسجيل الحضور </a:t>
            </a:r>
            <a:r>
              <a:rPr lang="ar-IQ" dirty="0" smtClean="0">
                <a:solidFill>
                  <a:srgbClr val="C00000"/>
                </a:solidFill>
              </a:rPr>
              <a:t>قبل نهاية ساعتين من نهاية النشاط </a:t>
            </a: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14282" y="714356"/>
            <a:ext cx="500066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cxnSp>
        <p:nvCxnSpPr>
          <p:cNvPr id="8" name="رابط كسهم مستقيم 7"/>
          <p:cNvCxnSpPr/>
          <p:nvPr/>
        </p:nvCxnSpPr>
        <p:spPr>
          <a:xfrm rot="10800000">
            <a:off x="2571736" y="442913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10800000">
            <a:off x="1428728" y="492919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143504" y="214290"/>
            <a:ext cx="3543296" cy="857256"/>
          </a:xfr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ar-IQ" dirty="0" smtClean="0"/>
              <a:t>طلب الشهادة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7224" y="1142984"/>
            <a:ext cx="8072494" cy="5500726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بطريقتين </a:t>
            </a:r>
          </a:p>
          <a:p>
            <a:pPr>
              <a:buNone/>
            </a:pPr>
            <a:r>
              <a:rPr lang="ar-IQ" dirty="0" smtClean="0"/>
              <a:t>أولاً: طريقة اعتماد رابط منصة </a:t>
            </a:r>
            <a:r>
              <a:rPr lang="ar-IQ" dirty="0" err="1" smtClean="0"/>
              <a:t>المستنصرية</a:t>
            </a:r>
            <a:r>
              <a:rPr lang="ar-IQ" dirty="0" smtClean="0"/>
              <a:t> لدعم التعليم الالكتروني</a:t>
            </a:r>
            <a:r>
              <a:rPr lang="en-US" dirty="0" smtClean="0"/>
              <a:t> </a:t>
            </a: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 marL="514350" indent="-514350">
              <a:buAutoNum type="arabicPeriod"/>
            </a:pPr>
            <a:r>
              <a:rPr lang="ar-IQ" dirty="0" smtClean="0"/>
              <a:t>الذهاب إلى إعلان النشاط</a:t>
            </a:r>
          </a:p>
          <a:p>
            <a:pPr>
              <a:buNone/>
            </a:pPr>
            <a:r>
              <a:rPr lang="ar-IQ" dirty="0" smtClean="0"/>
              <a:t>اختار  طلب شهادة     مليء المعلومات     البريد الالكتروني   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None/>
            </a:pPr>
            <a:r>
              <a:rPr lang="ar-IQ" dirty="0" smtClean="0"/>
              <a:t>ثانياً : . طريقة استلام رابط للحصول على شهادة النشاط محدد</a:t>
            </a:r>
          </a:p>
          <a:p>
            <a:pPr marL="449263" lvl="2" indent="-355600">
              <a:buNone/>
            </a:pPr>
            <a:r>
              <a:rPr lang="ar-IQ" sz="3200" dirty="0" smtClean="0"/>
              <a:t>مليء المعلومات        البريد الالكتروني   </a:t>
            </a:r>
          </a:p>
          <a:p>
            <a:pPr marL="1314450" lvl="2" indent="-514350">
              <a:buAutoNum type="arabicPeriod"/>
            </a:pPr>
            <a:endParaRPr lang="ar-IQ" sz="3200" dirty="0" smtClean="0"/>
          </a:p>
          <a:p>
            <a:pPr marL="514350" indent="-514350">
              <a:buAutoNum type="arabicPeriod"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14282" y="714356"/>
            <a:ext cx="500066" cy="59093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7" name="مربع نص 6"/>
          <p:cNvSpPr txBox="1"/>
          <p:nvPr/>
        </p:nvSpPr>
        <p:spPr>
          <a:xfrm>
            <a:off x="428596" y="5643578"/>
            <a:ext cx="228601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Main Attend  </a:t>
            </a:r>
            <a:endParaRPr lang="ar-IQ" sz="2400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285992"/>
            <a:ext cx="5429288" cy="71438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8" name="رابط كسهم مستقيم 7"/>
          <p:cNvCxnSpPr/>
          <p:nvPr/>
        </p:nvCxnSpPr>
        <p:spPr>
          <a:xfrm rot="10800000">
            <a:off x="6000760" y="435769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10800000">
            <a:off x="3357554" y="435769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rot="10800000">
            <a:off x="6072198" y="600076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1008</Words>
  <PresentationFormat>عرض على الشاشة (3:4)‏</PresentationFormat>
  <Paragraphs>557</Paragraphs>
  <Slides>27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سمة Office</vt:lpstr>
      <vt:lpstr>الشريحة 1</vt:lpstr>
      <vt:lpstr>أساسيات عمل  النشاط </vt:lpstr>
      <vt:lpstr>جمع معلومات النشاط </vt:lpstr>
      <vt:lpstr>المشاركين </vt:lpstr>
      <vt:lpstr>أساسيات  الحصول تأيد المشاركة </vt:lpstr>
      <vt:lpstr>تفعيل التسجيل </vt:lpstr>
      <vt:lpstr>تفعيل التسجيل </vt:lpstr>
      <vt:lpstr>تسجيل الحضور </vt:lpstr>
      <vt:lpstr>طلب الشهادة </vt:lpstr>
      <vt:lpstr>لمخولي </vt:lpstr>
      <vt:lpstr>إيقونات  التنظيم</vt:lpstr>
      <vt:lpstr>خطوات التنظيم</vt:lpstr>
      <vt:lpstr>يدور عمل المخول </vt:lpstr>
      <vt:lpstr>خطوات التنظيم</vt:lpstr>
      <vt:lpstr>خطوات التنظيم</vt:lpstr>
      <vt:lpstr>إيقونة  الإعلان</vt:lpstr>
      <vt:lpstr>الشريحة 17</vt:lpstr>
      <vt:lpstr>روابط المنصة للنشاط </vt:lpstr>
      <vt:lpstr>طريقة الحصول على رابط تفعيل التسجيل </vt:lpstr>
      <vt:lpstr>طريقة الحصول على رابط الحضور</vt:lpstr>
      <vt:lpstr>طريقة الحصول على رابط طلب الشهادة </vt:lpstr>
      <vt:lpstr>إدارة المشاركين </vt:lpstr>
      <vt:lpstr>كيفية إدارة المشاركين </vt:lpstr>
      <vt:lpstr>كيفية إدارة المشاركين </vt:lpstr>
      <vt:lpstr>مسئولي </vt:lpstr>
      <vt:lpstr>مسئولي الأنشطة </vt:lpstr>
      <vt:lpstr>الشريحة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التسجيل </dc:title>
  <dc:creator>pv</dc:creator>
  <cp:lastModifiedBy>pv</cp:lastModifiedBy>
  <cp:revision>119</cp:revision>
  <dcterms:created xsi:type="dcterms:W3CDTF">2021-01-02T20:28:20Z</dcterms:created>
  <dcterms:modified xsi:type="dcterms:W3CDTF">2021-06-11T08:52:22Z</dcterms:modified>
</cp:coreProperties>
</file>