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0C33060-4856-47E8-9922-DF53A1858F27}" type="datetimeFigureOut">
              <a:rPr lang="ar-IQ" smtClean="0"/>
              <a:t>12/11/1442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832CC7B-98BD-46B0-A6F4-CCE20BCFDDF5}" type="slidenum">
              <a:rPr lang="ar-IQ" smtClean="0"/>
              <a:t>‹#›</a:t>
            </a:fld>
            <a:endParaRPr lang="ar-IQ"/>
          </a:p>
        </p:txBody>
      </p:sp>
    </p:spTree>
    <p:extLst>
      <p:ext uri="{BB962C8B-B14F-4D97-AF65-F5344CB8AC3E}">
        <p14:creationId xmlns:p14="http://schemas.microsoft.com/office/powerpoint/2010/main" val="363096522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الهندسه الهذلوليه </a:t>
            </a:r>
            <a:r>
              <a:rPr lang="en-US" dirty="0" err="1" smtClean="0"/>
              <a:t>Hyperbdic</a:t>
            </a:r>
            <a:r>
              <a:rPr lang="en-US" dirty="0" smtClean="0"/>
              <a:t> Geometry</a:t>
            </a:r>
            <a:endParaRPr lang="ar-IQ" dirty="0"/>
          </a:p>
        </p:txBody>
      </p:sp>
      <p:sp>
        <p:nvSpPr>
          <p:cNvPr id="3" name="Subtitle 2"/>
          <p:cNvSpPr>
            <a:spLocks noGrp="1"/>
          </p:cNvSpPr>
          <p:nvPr>
            <p:ph type="subTitle" idx="1"/>
          </p:nvPr>
        </p:nvSpPr>
        <p:spPr>
          <a:xfrm>
            <a:off x="21771" y="3352800"/>
            <a:ext cx="8991600" cy="3505200"/>
          </a:xfrm>
        </p:spPr>
        <p:txBody>
          <a:bodyPr>
            <a:normAutofit lnSpcReduction="10000"/>
          </a:bodyPr>
          <a:lstStyle/>
          <a:p>
            <a:pPr algn="l"/>
            <a:r>
              <a:rPr lang="ar-IQ" dirty="0" smtClean="0">
                <a:solidFill>
                  <a:schemeClr val="tx1"/>
                </a:solidFill>
              </a:rPr>
              <a:t>لقد تمكن العالمان جون يوليا  ولوباجسكي في حدود 1820 في بناء الهندسه الهذلوليه وذلك باخذ نقيض البديهيه الخامسه لااقليدس وبما ان بديهيه بليفير هي احدى مكافئات البديهيه الخامسه فان النقيض يكون بالشكل الاتي  </a:t>
            </a:r>
          </a:p>
          <a:p>
            <a:pPr algn="l"/>
            <a:r>
              <a:rPr lang="en-US" dirty="0" smtClean="0">
                <a:solidFill>
                  <a:srgbClr val="FF0000"/>
                </a:solidFill>
              </a:rPr>
              <a:t> </a:t>
            </a:r>
            <a:r>
              <a:rPr lang="ar-IQ" dirty="0" smtClean="0">
                <a:solidFill>
                  <a:srgbClr val="FF0000"/>
                </a:solidFill>
              </a:rPr>
              <a:t>من نقطة لاتقع على مستقيم معلوم يمكن رسم اكثر من موازي واحد لايقطع المستقيم المعلوم   </a:t>
            </a:r>
            <a:r>
              <a:rPr lang="en-US" dirty="0" smtClean="0">
                <a:solidFill>
                  <a:srgbClr val="FF0000"/>
                </a:solidFill>
              </a:rPr>
              <a:t>  </a:t>
            </a:r>
            <a:r>
              <a:rPr lang="ar-IQ" dirty="0" smtClean="0">
                <a:solidFill>
                  <a:srgbClr val="FF0000"/>
                </a:solidFill>
              </a:rPr>
              <a:t>     </a:t>
            </a:r>
            <a:r>
              <a:rPr lang="ar-IQ" dirty="0" smtClean="0">
                <a:solidFill>
                  <a:schemeClr val="tx1"/>
                </a:solidFill>
              </a:rPr>
              <a:t>                                                           </a:t>
            </a:r>
            <a:r>
              <a:rPr lang="en-US" dirty="0" smtClean="0">
                <a:solidFill>
                  <a:schemeClr val="tx1"/>
                </a:solidFill>
              </a:rPr>
              <a:t>      </a:t>
            </a:r>
            <a:endParaRPr lang="ar-IQ" dirty="0">
              <a:solidFill>
                <a:schemeClr val="tx1"/>
              </a:solidFill>
            </a:endParaRPr>
          </a:p>
        </p:txBody>
      </p:sp>
    </p:spTree>
    <p:extLst>
      <p:ext uri="{BB962C8B-B14F-4D97-AF65-F5344CB8AC3E}">
        <p14:creationId xmlns:p14="http://schemas.microsoft.com/office/powerpoint/2010/main" val="3997145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ملاحظات</a:t>
            </a:r>
            <a:endParaRPr lang="ar-IQ"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P1+p2+p3+p4+</a:t>
                </a:r>
                <a14:m>
                  <m:oMath xmlns:m="http://schemas.openxmlformats.org/officeDocument/2006/math">
                    <m:r>
                      <a:rPr lang="en-US" i="1" smtClean="0">
                        <a:latin typeface="Cambria Math"/>
                        <a:ea typeface="Cambria Math"/>
                      </a:rPr>
                      <m:t>~</m:t>
                    </m:r>
                    <m:r>
                      <a:rPr lang="en-US" b="0" i="1" smtClean="0">
                        <a:latin typeface="Cambria Math"/>
                        <a:ea typeface="Cambria Math"/>
                      </a:rPr>
                      <m:t>𝑝</m:t>
                    </m:r>
                    <m:r>
                      <a:rPr lang="en-US" b="0" i="1" smtClean="0">
                        <a:latin typeface="Cambria Math"/>
                        <a:ea typeface="Cambria Math"/>
                      </a:rPr>
                      <m:t>5</m:t>
                    </m:r>
                    <m:r>
                      <a:rPr lang="en-US" b="0" i="1" smtClean="0">
                        <a:latin typeface="Cambria Math"/>
                        <a:ea typeface="Cambria Math"/>
                      </a:rPr>
                      <m:t>→  </m:t>
                    </m:r>
                    <m:r>
                      <a:rPr lang="ar-IQ" b="0" i="1" smtClean="0">
                        <a:latin typeface="Cambria Math"/>
                        <a:ea typeface="Cambria Math"/>
                      </a:rPr>
                      <m:t>اللااقلبديه</m:t>
                    </m:r>
                  </m:oMath>
                </a14:m>
                <a:endParaRPr lang="en-US" dirty="0" smtClean="0"/>
              </a:p>
              <a:p>
                <a:r>
                  <a:rPr lang="en-US" dirty="0" smtClean="0"/>
                  <a:t>P1+p2+p3+p4+p5</a:t>
                </a:r>
                <a14:m>
                  <m:oMath xmlns:m="http://schemas.openxmlformats.org/officeDocument/2006/math">
                    <m:r>
                      <a:rPr lang="en-US" i="1" smtClean="0">
                        <a:latin typeface="Cambria Math"/>
                        <a:ea typeface="Cambria Math"/>
                      </a:rPr>
                      <m:t>→</m:t>
                    </m:r>
                    <m:r>
                      <a:rPr lang="ar-IQ" b="0" i="1" smtClean="0">
                        <a:latin typeface="Cambria Math"/>
                        <a:ea typeface="Cambria Math"/>
                      </a:rPr>
                      <m:t>الاقليديه</m:t>
                    </m:r>
                  </m:oMath>
                </a14:m>
                <a:endParaRPr lang="ar-IQ" dirty="0" smtClean="0"/>
              </a:p>
              <a:p>
                <a:pPr marL="0" indent="0">
                  <a:buNone/>
                </a:pPr>
                <a:r>
                  <a:rPr lang="ar-IQ" dirty="0" smtClean="0"/>
                  <a:t>نفي البديهيه الخامسه:يوجد مستقيم يقطع مستقيمين ومجموع الزاويتان الداخلتان الواقعتان على  جهه واحدة من القاطع اقل من قائمتان فان المستقيمان لا يلتقيان في ذلك الاتجاه</a:t>
                </a:r>
              </a:p>
              <a:p>
                <a:pPr marL="0" indent="0">
                  <a:buNone/>
                </a:pPr>
                <a:r>
                  <a:rPr lang="en-US" dirty="0" smtClean="0"/>
                  <a:t>                         </a:t>
                </a:r>
                <a:endParaRPr lang="ar-IQ"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3333" t="-270"/>
                </a:stretch>
              </a:blipFill>
            </p:spPr>
            <p:txBody>
              <a:bodyPr/>
              <a:lstStyle/>
              <a:p>
                <a:r>
                  <a:rPr lang="ar-IQ">
                    <a:noFill/>
                  </a:rPr>
                  <a:t> </a:t>
                </a:r>
              </a:p>
            </p:txBody>
          </p:sp>
        </mc:Fallback>
      </mc:AlternateContent>
      <p:cxnSp>
        <p:nvCxnSpPr>
          <p:cNvPr id="5" name="Straight Connector 4"/>
          <p:cNvCxnSpPr/>
          <p:nvPr/>
        </p:nvCxnSpPr>
        <p:spPr>
          <a:xfrm flipH="1">
            <a:off x="9525000" y="4953000"/>
            <a:ext cx="2057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1726680" y="4724400"/>
            <a:ext cx="76200" cy="129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287000" y="4673600"/>
            <a:ext cx="144780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1010900" y="5715000"/>
            <a:ext cx="24765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6005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0"/>
                <a:ext cx="9144000" cy="6858000"/>
              </a:xfrm>
            </p:spPr>
            <p:txBody>
              <a:bodyPr>
                <a:normAutofit fontScale="25000" lnSpcReduction="20000"/>
              </a:bodyPr>
              <a:lstStyle/>
              <a:p>
                <a:pPr marL="0" indent="0" algn="r" rtl="1">
                  <a:buNone/>
                </a:pPr>
                <a:r>
                  <a:rPr lang="ar-IQ" sz="12800" dirty="0" smtClean="0"/>
                  <a:t>في الشكل المقابل   مستقيم  </a:t>
                </a:r>
                <a:r>
                  <a:rPr lang="en-US" sz="12800" dirty="0" smtClean="0"/>
                  <a:t>CD</a:t>
                </a:r>
                <a:r>
                  <a:rPr lang="ar-IQ" sz="12800" dirty="0" smtClean="0"/>
                  <a:t>     </a:t>
                </a:r>
              </a:p>
              <a:p>
                <a:pPr marL="0" indent="0" algn="r">
                  <a:buNone/>
                </a:pPr>
                <a:r>
                  <a:rPr lang="ar-IQ" sz="12800" dirty="0" smtClean="0">
                    <a:ea typeface="Cambria Math"/>
                  </a:rPr>
                  <a:t>   </a:t>
                </a:r>
                <a14:m>
                  <m:oMath xmlns:m="http://schemas.openxmlformats.org/officeDocument/2006/math">
                    <m:r>
                      <a:rPr lang="ar-IQ" sz="12800" i="1" smtClean="0">
                        <a:latin typeface="Cambria Math"/>
                        <a:ea typeface="Cambria Math"/>
                      </a:rPr>
                      <m:t>𝜋</m:t>
                    </m:r>
                  </m:oMath>
                </a14:m>
                <a:r>
                  <a:rPr lang="ar-IQ" sz="12800" dirty="0" smtClean="0">
                    <a:ea typeface="Cambria Math"/>
                  </a:rPr>
                  <a:t>            </a:t>
                </a:r>
                <a14:m>
                  <m:oMath xmlns:m="http://schemas.openxmlformats.org/officeDocument/2006/math">
                    <m:r>
                      <a:rPr lang="ar-IQ" sz="12800" i="1" smtClean="0">
                        <a:latin typeface="Cambria Math"/>
                        <a:ea typeface="Cambria Math"/>
                      </a:rPr>
                      <m:t>&gt;</m:t>
                    </m:r>
                    <m:r>
                      <a:rPr lang="ar-IQ" sz="12800" b="0" i="1" smtClean="0">
                        <a:latin typeface="Cambria Math"/>
                        <a:ea typeface="Cambria Math"/>
                      </a:rPr>
                      <m:t> </m:t>
                    </m:r>
                  </m:oMath>
                </a14:m>
                <a:r>
                  <a:rPr lang="ar-IQ" sz="12800" dirty="0" smtClean="0">
                    <a:ea typeface="Cambria Math"/>
                  </a:rPr>
                  <a:t>  </a:t>
                </a:r>
                <a14:m>
                  <m:oMath xmlns:m="http://schemas.openxmlformats.org/officeDocument/2006/math">
                    <m:r>
                      <a:rPr lang="en-US" sz="12800" i="1" smtClean="0">
                        <a:latin typeface="Cambria Math"/>
                        <a:ea typeface="Cambria Math"/>
                      </a:rPr>
                      <m:t>∡</m:t>
                    </m:r>
                  </m:oMath>
                </a14:m>
                <a:r>
                  <a:rPr lang="en-US" sz="12800" dirty="0" smtClean="0"/>
                  <a:t>DCA</a:t>
                </a:r>
                <a:r>
                  <a:rPr lang="ar-IQ" sz="12800" dirty="0" smtClean="0"/>
                  <a:t> +   </a:t>
                </a:r>
                <a14:m>
                  <m:oMath xmlns:m="http://schemas.openxmlformats.org/officeDocument/2006/math">
                    <m:r>
                      <a:rPr lang="ar-IQ" sz="12800" b="0" i="0" smtClean="0">
                        <a:latin typeface="Cambria Math"/>
                        <a:ea typeface="Cambria Math"/>
                      </a:rPr>
                      <m:t>    </m:t>
                    </m:r>
                    <m:r>
                      <a:rPr lang="ar-IQ" sz="12800" i="1" smtClean="0">
                        <a:latin typeface="Cambria Math"/>
                        <a:ea typeface="Cambria Math"/>
                      </a:rPr>
                      <m:t>∡</m:t>
                    </m:r>
                    <m:r>
                      <a:rPr lang="en-US" sz="12800" b="0" i="1" smtClean="0">
                        <a:latin typeface="Cambria Math"/>
                        <a:ea typeface="Cambria Math"/>
                      </a:rPr>
                      <m:t>𝑋𝐴𝐶</m:t>
                    </m:r>
                    <m:r>
                      <a:rPr lang="en-US" sz="12800" b="0" i="1" smtClean="0">
                        <a:latin typeface="Cambria Math"/>
                        <a:ea typeface="Cambria Math"/>
                      </a:rPr>
                      <m:t> </m:t>
                    </m:r>
                  </m:oMath>
                </a14:m>
                <a:endParaRPr lang="en-US" sz="12800" b="0" i="1" dirty="0" smtClean="0">
                  <a:latin typeface="Cambria Math"/>
                  <a:ea typeface="Cambria Math"/>
                </a:endParaRPr>
              </a:p>
              <a:p>
                <a:pPr marL="0" indent="0" algn="l" rtl="1">
                  <a:buNone/>
                </a:pPr>
                <a:r>
                  <a:rPr lang="ar-IQ" sz="12800" b="0" dirty="0" smtClean="0">
                    <a:ea typeface="Cambria Math"/>
                  </a:rPr>
                  <a:t>                                                 </a:t>
                </a:r>
                <a:r>
                  <a:rPr lang="en-US" sz="12800" b="0" dirty="0" smtClean="0">
                    <a:ea typeface="Cambria Math"/>
                  </a:rPr>
                  <a:t>Ax</a:t>
                </a:r>
                <a:r>
                  <a:rPr lang="ar-IQ" sz="12800" b="0" dirty="0" smtClean="0">
                    <a:ea typeface="Cambria Math"/>
                  </a:rPr>
                  <a:t>وهو لايلتقي مع  </a:t>
                </a:r>
                <a:r>
                  <a:rPr lang="en-US" sz="12800" b="0" dirty="0" smtClean="0">
                    <a:ea typeface="Cambria Math"/>
                  </a:rPr>
                  <a:t>CD</a:t>
                </a:r>
                <a:r>
                  <a:rPr lang="ar-IQ" sz="12800" b="0" dirty="0" smtClean="0">
                    <a:ea typeface="Cambria Math"/>
                  </a:rPr>
                  <a:t> </a:t>
                </a:r>
                <a:r>
                  <a:rPr lang="en-US" sz="12800" b="0" dirty="0" smtClean="0">
                    <a:ea typeface="Cambria Math"/>
                  </a:rPr>
                  <a:t> </a:t>
                </a:r>
                <a14:m>
                  <m:oMath xmlns:m="http://schemas.openxmlformats.org/officeDocument/2006/math">
                    <m:r>
                      <a:rPr lang="en-US" sz="12800" b="0" i="0" smtClean="0">
                        <a:latin typeface="Cambria Math"/>
                        <a:ea typeface="Cambria Math"/>
                      </a:rPr>
                      <m:t>                                    </m:t>
                    </m:r>
                    <m:r>
                      <a:rPr lang="en-US" sz="12800" b="0" i="1" smtClean="0">
                        <a:latin typeface="Cambria Math"/>
                        <a:ea typeface="Cambria Math"/>
                      </a:rPr>
                      <m:t> </m:t>
                    </m:r>
                  </m:oMath>
                </a14:m>
                <a:r>
                  <a:rPr lang="ar-IQ" sz="12800" dirty="0" smtClean="0"/>
                  <a:t>  </a:t>
                </a:r>
              </a:p>
              <a:p>
                <a:pPr marL="0" indent="0" algn="r" rtl="1">
                  <a:buNone/>
                </a:pPr>
                <a:r>
                  <a:rPr lang="en-US" sz="12800" dirty="0" smtClean="0"/>
                  <a:t>  </a:t>
                </a:r>
                <a:r>
                  <a:rPr lang="ar-IQ" sz="12800" dirty="0" smtClean="0"/>
                  <a:t>من نقطة </a:t>
                </a:r>
                <a:r>
                  <a:rPr lang="en-US" sz="12800" dirty="0" smtClean="0"/>
                  <a:t>C </a:t>
                </a:r>
                <a:r>
                  <a:rPr lang="ar-IQ" sz="12800" dirty="0" smtClean="0"/>
                  <a:t> نرسم المستقيم </a:t>
                </a:r>
                <a:r>
                  <a:rPr lang="en-US" sz="12800" dirty="0" smtClean="0"/>
                  <a:t>CE</a:t>
                </a:r>
              </a:p>
              <a:p>
                <a:pPr marL="0" indent="0" algn="l" rtl="1">
                  <a:buNone/>
                </a:pPr>
                <a:r>
                  <a:rPr lang="ar-IQ" sz="12800" dirty="0" smtClean="0"/>
                  <a:t> </a:t>
                </a:r>
                <a14:m>
                  <m:oMath xmlns:m="http://schemas.openxmlformats.org/officeDocument/2006/math">
                    <m:r>
                      <a:rPr lang="ar-IQ" sz="12800" b="0" i="0" smtClean="0">
                        <a:latin typeface="Cambria Math"/>
                        <a:ea typeface="Cambria Math"/>
                      </a:rPr>
                      <m:t>                                                     </m:t>
                    </m:r>
                    <m:r>
                      <a:rPr lang="ar-IQ" sz="12800" i="1" smtClean="0">
                        <a:latin typeface="Cambria Math"/>
                        <a:ea typeface="Cambria Math"/>
                      </a:rPr>
                      <m:t>∡</m:t>
                    </m:r>
                  </m:oMath>
                </a14:m>
                <a:r>
                  <a:rPr lang="en-US" sz="12800" dirty="0" smtClean="0"/>
                  <a:t>  A+</a:t>
                </a:r>
                <a14:m>
                  <m:oMath xmlns:m="http://schemas.openxmlformats.org/officeDocument/2006/math">
                    <m:r>
                      <a:rPr lang="en-US" sz="12800" i="1" dirty="0" smtClean="0">
                        <a:latin typeface="Cambria Math"/>
                        <a:ea typeface="Cambria Math"/>
                      </a:rPr>
                      <m:t>∡</m:t>
                    </m:r>
                    <m:r>
                      <a:rPr lang="en-US" sz="12800" b="0" i="1" dirty="0" smtClean="0">
                        <a:latin typeface="Cambria Math"/>
                        <a:ea typeface="Cambria Math"/>
                      </a:rPr>
                      <m:t>𝐸𝐶𝐴</m:t>
                    </m:r>
                    <m:r>
                      <a:rPr lang="en-US" sz="12800" b="0" i="1" dirty="0" smtClean="0">
                        <a:latin typeface="Cambria Math"/>
                        <a:ea typeface="Cambria Math"/>
                      </a:rPr>
                      <m:t>=</m:t>
                    </m:r>
                    <m:r>
                      <a:rPr lang="en-US" sz="12800" b="0" i="1" dirty="0" smtClean="0">
                        <a:latin typeface="Cambria Math"/>
                        <a:ea typeface="Cambria Math"/>
                      </a:rPr>
                      <m:t>𝜋</m:t>
                    </m:r>
                    <m:r>
                      <a:rPr lang="ar-IQ" sz="12800" b="0" i="1" dirty="0" smtClean="0">
                        <a:latin typeface="Cambria Math"/>
                        <a:ea typeface="Cambria Math"/>
                      </a:rPr>
                      <m:t>بحيث</m:t>
                    </m:r>
                    <m:r>
                      <a:rPr lang="ar-IQ" sz="12800" b="0" i="1" dirty="0" smtClean="0">
                        <a:latin typeface="Cambria Math"/>
                        <a:ea typeface="Cambria Math"/>
                      </a:rPr>
                      <m:t> </m:t>
                    </m:r>
                    <m:r>
                      <a:rPr lang="ar-IQ" sz="12800" b="0" i="1" dirty="0" smtClean="0">
                        <a:latin typeface="Cambria Math"/>
                        <a:ea typeface="Cambria Math"/>
                      </a:rPr>
                      <m:t>ان</m:t>
                    </m:r>
                  </m:oMath>
                </a14:m>
                <a:endParaRPr lang="en-US" sz="12800" dirty="0" smtClean="0"/>
              </a:p>
              <a:p>
                <a:pPr marL="0" indent="0" algn="l" rtl="1">
                  <a:buNone/>
                </a:pPr>
                <a:r>
                  <a:rPr lang="ar-IQ" sz="12800" dirty="0" smtClean="0"/>
                  <a:t>المستقيم </a:t>
                </a:r>
                <a:r>
                  <a:rPr lang="en-US" sz="12800" dirty="0" smtClean="0"/>
                  <a:t>CE </a:t>
                </a:r>
                <a14:m>
                  <m:oMath xmlns:m="http://schemas.openxmlformats.org/officeDocument/2006/math">
                    <m:r>
                      <a:rPr lang="en-US" sz="12800" i="1" smtClean="0">
                        <a:latin typeface="Cambria Math"/>
                        <a:ea typeface="Cambria Math"/>
                      </a:rPr>
                      <m:t>⋂</m:t>
                    </m:r>
                    <m:r>
                      <a:rPr lang="en-US" sz="12800" b="0" i="1" smtClean="0">
                        <a:latin typeface="Cambria Math"/>
                        <a:ea typeface="Cambria Math"/>
                      </a:rPr>
                      <m:t>𝐴𝑋</m:t>
                    </m:r>
                    <m:r>
                      <a:rPr lang="en-US" sz="12800" b="0" i="1" smtClean="0">
                        <a:latin typeface="Cambria Math"/>
                        <a:ea typeface="Cambria Math"/>
                      </a:rPr>
                      <m:t>=∅</m:t>
                    </m:r>
                  </m:oMath>
                </a14:m>
                <a:endParaRPr lang="en-US" sz="12800" dirty="0" smtClean="0"/>
              </a:p>
              <a:p>
                <a:pPr marL="0" indent="0" algn="r" rtl="1">
                  <a:buNone/>
                </a:pPr>
                <a:r>
                  <a:rPr lang="ar-IQ" sz="12800" dirty="0" smtClean="0"/>
                  <a:t> ولا يلتقي مع المستقيم </a:t>
                </a:r>
                <a:r>
                  <a:rPr lang="en-US" sz="12800" dirty="0" smtClean="0"/>
                  <a:t>   AX  </a:t>
                </a:r>
                <a:r>
                  <a:rPr lang="ar-IQ" sz="12800" dirty="0" smtClean="0"/>
                  <a:t> وكل مستقيم يقع داخل الزاويه</a:t>
                </a:r>
                <a:r>
                  <a:rPr lang="en-US" sz="12800" dirty="0" smtClean="0"/>
                  <a:t>DCE</a:t>
                </a:r>
                <a:endParaRPr lang="ar-IQ" sz="12800" dirty="0" smtClean="0"/>
              </a:p>
              <a:p>
                <a:pPr marL="0" indent="0" algn="r" rtl="1">
                  <a:buNone/>
                </a:pPr>
                <a:r>
                  <a:rPr lang="ar-IQ" sz="12800" dirty="0" smtClean="0"/>
                  <a:t> لايلتقي </a:t>
                </a:r>
                <a:r>
                  <a:rPr lang="en-US" sz="12800" dirty="0" smtClean="0"/>
                  <a:t>AX</a:t>
                </a:r>
                <a:r>
                  <a:rPr lang="ar-IQ" sz="12800" dirty="0" smtClean="0"/>
                  <a:t>   </a:t>
                </a:r>
                <a:r>
                  <a:rPr lang="en-US" sz="12800" dirty="0" smtClean="0"/>
                  <a:t> </a:t>
                </a:r>
                <a:r>
                  <a:rPr lang="ar-IQ" sz="12800" dirty="0" smtClean="0"/>
                  <a:t>      </a:t>
                </a:r>
                <a:r>
                  <a:rPr lang="en-US" sz="12800" dirty="0" smtClean="0"/>
                  <a:t> </a:t>
                </a:r>
                <a:r>
                  <a:rPr lang="ar-IQ" sz="12800" dirty="0" smtClean="0"/>
                  <a:t> </a:t>
                </a:r>
                <a:r>
                  <a:rPr lang="en-US" sz="12800" dirty="0" smtClean="0"/>
                  <a:t>                                                   </a:t>
                </a:r>
                <a:endParaRPr lang="ar-IQ" sz="12800" dirty="0" smtClean="0"/>
              </a:p>
              <a:p>
                <a:pPr marL="0" indent="0" algn="r" rtl="1">
                  <a:buNone/>
                </a:pPr>
                <a:r>
                  <a:rPr lang="ar-IQ" sz="12800" dirty="0"/>
                  <a:t> </a:t>
                </a:r>
                <a:r>
                  <a:rPr lang="ar-IQ" sz="12800" dirty="0" smtClean="0"/>
                  <a:t>                            </a:t>
                </a:r>
                <a:r>
                  <a:rPr lang="en-US" sz="12800" dirty="0" smtClean="0"/>
                  <a:t>E</a:t>
                </a:r>
                <a:r>
                  <a:rPr lang="ar-IQ" sz="12800" dirty="0" smtClean="0"/>
                  <a:t>            </a:t>
                </a:r>
                <a:r>
                  <a:rPr lang="en-US" sz="12800" dirty="0" smtClean="0"/>
                  <a:t> </a:t>
                </a:r>
                <a:r>
                  <a:rPr lang="ar-IQ" sz="12800" dirty="0" smtClean="0"/>
                  <a:t>         </a:t>
                </a:r>
                <a:r>
                  <a:rPr lang="en-US" sz="12800" dirty="0" smtClean="0"/>
                  <a:t>C</a:t>
                </a:r>
                <a:r>
                  <a:rPr lang="ar-IQ" sz="12800" dirty="0" smtClean="0"/>
                  <a:t> </a:t>
                </a:r>
              </a:p>
              <a:p>
                <a:pPr marL="0" indent="0" algn="r" rtl="1">
                  <a:buNone/>
                </a:pPr>
                <a:r>
                  <a:rPr lang="en-US" sz="12800" dirty="0" smtClean="0"/>
                  <a:t>     </a:t>
                </a:r>
                <a:r>
                  <a:rPr lang="ar-IQ" sz="12800" dirty="0" smtClean="0"/>
                  <a:t>                                    </a:t>
                </a:r>
                <a:r>
                  <a:rPr lang="en-US" sz="12800" dirty="0" smtClean="0"/>
                  <a:t>D</a:t>
                </a:r>
                <a:endParaRPr lang="ar-IQ" sz="12800" dirty="0"/>
              </a:p>
              <a:p>
                <a:pPr marL="0" indent="0" algn="r" rtl="1">
                  <a:buNone/>
                </a:pPr>
                <a:r>
                  <a:rPr lang="ar-IQ" sz="12800" dirty="0" smtClean="0"/>
                  <a:t>                        </a:t>
                </a:r>
              </a:p>
              <a:p>
                <a:pPr marL="0" indent="0" algn="r" rtl="1">
                  <a:buNone/>
                </a:pPr>
                <a:r>
                  <a:rPr lang="ar-IQ" sz="12800" dirty="0"/>
                  <a:t> </a:t>
                </a:r>
                <a:r>
                  <a:rPr lang="ar-IQ" sz="12800" dirty="0" smtClean="0"/>
                  <a:t>                            </a:t>
                </a:r>
                <a:r>
                  <a:rPr lang="en-US" sz="12800" dirty="0" smtClean="0"/>
                  <a:t>X</a:t>
                </a:r>
                <a:r>
                  <a:rPr lang="ar-IQ" sz="12800" dirty="0" smtClean="0"/>
                  <a:t>                      </a:t>
                </a:r>
                <a:r>
                  <a:rPr lang="en-US" sz="12800" dirty="0" smtClean="0"/>
                  <a:t>A</a:t>
                </a:r>
                <a:endParaRPr lang="ar-IQ"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0"/>
                <a:ext cx="9144000" cy="6858000"/>
              </a:xfrm>
              <a:blipFill rotWithShape="1">
                <a:blip r:embed="rId2"/>
                <a:stretch>
                  <a:fillRect l="-4133" t="-2667" r="-1667"/>
                </a:stretch>
              </a:blipFill>
            </p:spPr>
            <p:txBody>
              <a:bodyPr/>
              <a:lstStyle/>
              <a:p>
                <a:r>
                  <a:rPr lang="ar-IQ">
                    <a:noFill/>
                  </a:rPr>
                  <a:t> </a:t>
                </a:r>
              </a:p>
            </p:txBody>
          </p:sp>
        </mc:Fallback>
      </mc:AlternateContent>
      <p:cxnSp>
        <p:nvCxnSpPr>
          <p:cNvPr id="4" name="Straight Connector 3"/>
          <p:cNvCxnSpPr/>
          <p:nvPr/>
        </p:nvCxnSpPr>
        <p:spPr>
          <a:xfrm flipH="1">
            <a:off x="2895600" y="4570186"/>
            <a:ext cx="24384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0" y="4608286"/>
            <a:ext cx="0" cy="152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895600" y="6132286"/>
            <a:ext cx="2819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0" y="4539794"/>
            <a:ext cx="1174854" cy="746087"/>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505200" y="4539794"/>
            <a:ext cx="2197100" cy="483509"/>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715000" y="6132286"/>
            <a:ext cx="685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276600" y="4646386"/>
            <a:ext cx="2286000" cy="639495"/>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505200" y="4646386"/>
            <a:ext cx="2209800" cy="26645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400800" y="6132286"/>
            <a:ext cx="76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6281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السبب :لو التقى المستقيمان سيتكون مثلث وان </a:t>
            </a:r>
            <a:r>
              <a:rPr lang="en-US" dirty="0" smtClean="0"/>
              <a:t/>
            </a:r>
            <a:br>
              <a:rPr lang="en-US" dirty="0" smtClean="0"/>
            </a:br>
            <a:r>
              <a:rPr lang="en-US" dirty="0" smtClean="0"/>
              <a:t> AB</a:t>
            </a:r>
            <a:r>
              <a:rPr lang="ar-IQ" dirty="0" smtClean="0"/>
              <a:t> يمر براس المثلث وبذلك يجب ان يلاقي </a:t>
            </a:r>
            <a:r>
              <a:rPr lang="en-US" dirty="0" smtClean="0"/>
              <a:t> CD</a:t>
            </a:r>
            <a:endParaRPr lang="ar-IQ" dirty="0"/>
          </a:p>
        </p:txBody>
      </p:sp>
      <p:sp>
        <p:nvSpPr>
          <p:cNvPr id="3" name="Content Placeholder 2"/>
          <p:cNvSpPr>
            <a:spLocks noGrp="1"/>
          </p:cNvSpPr>
          <p:nvPr>
            <p:ph idx="1"/>
          </p:nvPr>
        </p:nvSpPr>
        <p:spPr/>
        <p:txBody>
          <a:bodyPr/>
          <a:lstStyle/>
          <a:p>
            <a:pPr marL="0" indent="0">
              <a:buNone/>
            </a:pPr>
            <a:r>
              <a:rPr lang="ar-IQ" dirty="0" smtClean="0"/>
              <a:t>وهذا محال اذن يوجد مالانهايه من المستقيمات التي تمر من </a:t>
            </a:r>
          </a:p>
          <a:p>
            <a:pPr marL="0" indent="0" algn="r" rtl="1">
              <a:buNone/>
            </a:pPr>
            <a:r>
              <a:rPr lang="ar-IQ" dirty="0" smtClean="0"/>
              <a:t> </a:t>
            </a:r>
            <a:r>
              <a:rPr lang="en-US" dirty="0" smtClean="0"/>
              <a:t> C</a:t>
            </a:r>
            <a:r>
              <a:rPr lang="ar-IQ" dirty="0" smtClean="0"/>
              <a:t>ولا تلاقي المستقيم         </a:t>
            </a:r>
            <a:r>
              <a:rPr lang="en-US" dirty="0" smtClean="0"/>
              <a:t>AX</a:t>
            </a:r>
            <a:r>
              <a:rPr lang="ar-IQ" dirty="0" smtClean="0"/>
              <a:t> </a:t>
            </a:r>
            <a:r>
              <a:rPr lang="en-US" dirty="0" smtClean="0"/>
              <a:t> </a:t>
            </a:r>
            <a:r>
              <a:rPr lang="ar-IQ" dirty="0" smtClean="0"/>
              <a:t>ويوجد </a:t>
            </a:r>
            <a:r>
              <a:rPr lang="en-US" dirty="0" smtClean="0"/>
              <a:t>A</a:t>
            </a:r>
            <a:r>
              <a:rPr lang="ar-IQ" dirty="0" smtClean="0"/>
              <a:t>  </a:t>
            </a:r>
            <a:r>
              <a:rPr lang="en-US" dirty="0" smtClean="0"/>
              <a:t>C</a:t>
            </a:r>
            <a:r>
              <a:rPr lang="ar-IQ" dirty="0" smtClean="0"/>
              <a:t> </a:t>
            </a:r>
            <a:r>
              <a:rPr lang="en-US" dirty="0" smtClean="0"/>
              <a:t> </a:t>
            </a:r>
            <a:r>
              <a:rPr lang="ar-IQ" dirty="0" smtClean="0"/>
              <a:t>يلاقي </a:t>
            </a:r>
            <a:r>
              <a:rPr lang="en-US" dirty="0" smtClean="0"/>
              <a:t>AX</a:t>
            </a:r>
            <a:r>
              <a:rPr lang="ar-IQ" dirty="0" smtClean="0"/>
              <a:t> وهو قاطع للمستقيم </a:t>
            </a:r>
            <a:r>
              <a:rPr lang="en-US" dirty="0" smtClean="0"/>
              <a:t>AB</a:t>
            </a:r>
            <a:r>
              <a:rPr lang="ar-IQ" dirty="0" smtClean="0"/>
              <a:t> لذالك يوجد مالانهايه من المستقيمات التي تمر من </a:t>
            </a:r>
            <a:r>
              <a:rPr lang="en-US" dirty="0" smtClean="0"/>
              <a:t>C</a:t>
            </a:r>
            <a:r>
              <a:rPr lang="ar-IQ" dirty="0" smtClean="0"/>
              <a:t>وتقطع </a:t>
            </a:r>
            <a:r>
              <a:rPr lang="en-US" dirty="0" smtClean="0"/>
              <a:t>AX</a:t>
            </a:r>
            <a:r>
              <a:rPr lang="ar-IQ" dirty="0" smtClean="0"/>
              <a:t>.والان لو نظرنا الى مجموعة المستقيمات التي تمر من </a:t>
            </a:r>
            <a:r>
              <a:rPr lang="en-US" dirty="0" smtClean="0"/>
              <a:t>C</a:t>
            </a:r>
            <a:r>
              <a:rPr lang="ar-IQ" dirty="0" smtClean="0"/>
              <a:t> بالتاكيد تتوزع الى مجموعتين مجموعة تقطع المستقيم </a:t>
            </a:r>
            <a:r>
              <a:rPr lang="en-US" dirty="0" smtClean="0"/>
              <a:t>AX</a:t>
            </a:r>
            <a:r>
              <a:rPr lang="ar-IQ" dirty="0" smtClean="0"/>
              <a:t> ومجموعة لاتقطع المستقيم</a:t>
            </a:r>
            <a:endParaRPr lang="ar-IQ" dirty="0"/>
          </a:p>
        </p:txBody>
      </p:sp>
    </p:spTree>
    <p:extLst>
      <p:ext uri="{BB962C8B-B14F-4D97-AF65-F5344CB8AC3E}">
        <p14:creationId xmlns:p14="http://schemas.microsoft.com/office/powerpoint/2010/main" val="417027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IQ" dirty="0" smtClean="0"/>
              <a:t>س\هل يوجد مشترك بين  المجموعتين</a:t>
            </a:r>
            <a:endParaRPr lang="ar-IQ" dirty="0"/>
          </a:p>
        </p:txBody>
      </p:sp>
      <p:sp>
        <p:nvSpPr>
          <p:cNvPr id="3" name="Content Placeholder 2"/>
          <p:cNvSpPr>
            <a:spLocks noGrp="1"/>
          </p:cNvSpPr>
          <p:nvPr>
            <p:ph idx="1"/>
          </p:nvPr>
        </p:nvSpPr>
        <p:spPr/>
        <p:txBody>
          <a:bodyPr/>
          <a:lstStyle/>
          <a:p>
            <a:pPr marL="0" indent="0" algn="r" rtl="1">
              <a:buNone/>
            </a:pPr>
            <a:r>
              <a:rPr lang="ar-IQ" dirty="0" smtClean="0"/>
              <a:t>الجواب المجموعتين منفصلتين لانه لايوجدمستقيم يحتوي على الصفه ونفيها</a:t>
            </a:r>
          </a:p>
          <a:p>
            <a:pPr marL="0" indent="0" algn="r" rtl="1">
              <a:buNone/>
            </a:pPr>
            <a:r>
              <a:rPr lang="ar-IQ" dirty="0" smtClean="0"/>
              <a:t>اي ان وجود المستقيم </a:t>
            </a:r>
            <a:r>
              <a:rPr lang="en-US" dirty="0" smtClean="0"/>
              <a:t>CD</a:t>
            </a:r>
            <a:r>
              <a:rPr lang="ar-IQ" dirty="0" smtClean="0"/>
              <a:t> يعزل المجموعتين عن بعضها.اي ان كل مستقيم يقع بين </a:t>
            </a:r>
            <a:r>
              <a:rPr lang="en-US" dirty="0" smtClean="0"/>
              <a:t>CD,CA</a:t>
            </a:r>
            <a:r>
              <a:rPr lang="ar-IQ" dirty="0" smtClean="0"/>
              <a:t>يقطع المستقيم </a:t>
            </a:r>
            <a:r>
              <a:rPr lang="en-US" dirty="0" smtClean="0"/>
              <a:t>AX</a:t>
            </a:r>
            <a:r>
              <a:rPr lang="ar-IQ" dirty="0" smtClean="0"/>
              <a:t>.وكل مستقيم يقع بين </a:t>
            </a:r>
            <a:r>
              <a:rPr lang="en-US" dirty="0" smtClean="0"/>
              <a:t>CD,CE</a:t>
            </a:r>
            <a:r>
              <a:rPr lang="ar-IQ" dirty="0" smtClean="0"/>
              <a:t> لايلاقي المستقيم </a:t>
            </a:r>
            <a:r>
              <a:rPr lang="en-US" dirty="0" smtClean="0"/>
              <a:t>AX</a:t>
            </a:r>
            <a:r>
              <a:rPr lang="ar-IQ" dirty="0" smtClean="0"/>
              <a:t>.</a:t>
            </a:r>
          </a:p>
          <a:p>
            <a:pPr marL="0" indent="0" algn="r" rtl="1">
              <a:buNone/>
            </a:pPr>
            <a:r>
              <a:rPr lang="ar-IQ" dirty="0" smtClean="0"/>
              <a:t>ان </a:t>
            </a:r>
            <a:r>
              <a:rPr lang="en-US" dirty="0" smtClean="0"/>
              <a:t>CD</a:t>
            </a:r>
            <a:r>
              <a:rPr lang="ar-IQ" dirty="0" smtClean="0"/>
              <a:t> اول مستقيم لايقطع ويدعى موازي</a:t>
            </a:r>
          </a:p>
          <a:p>
            <a:pPr marL="0" indent="0" algn="r" rtl="1">
              <a:buNone/>
            </a:pPr>
            <a:r>
              <a:rPr lang="ar-IQ" dirty="0" smtClean="0"/>
              <a:t>ولو كان يقطع المستقيم سوف نحصل على تناقض مع المعطى</a:t>
            </a:r>
          </a:p>
          <a:p>
            <a:pPr marL="0" indent="0" algn="r" rtl="1">
              <a:buNone/>
            </a:pPr>
            <a:r>
              <a:rPr lang="ar-IQ" dirty="0" smtClean="0"/>
              <a:t>وكل مستقيم لايقطع يدعى فوق موازي</a:t>
            </a:r>
            <a:endParaRPr lang="ar-IQ" dirty="0"/>
          </a:p>
        </p:txBody>
      </p:sp>
    </p:spTree>
    <p:extLst>
      <p:ext uri="{BB962C8B-B14F-4D97-AF65-F5344CB8AC3E}">
        <p14:creationId xmlns:p14="http://schemas.microsoft.com/office/powerpoint/2010/main" val="1588363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ويمكن صياغة هذه العمليه بالشكل الاتي</a:t>
            </a:r>
            <a:endParaRPr lang="ar-IQ" dirty="0"/>
          </a:p>
        </p:txBody>
      </p:sp>
      <p:sp>
        <p:nvSpPr>
          <p:cNvPr id="3" name="Content Placeholder 2"/>
          <p:cNvSpPr>
            <a:spLocks noGrp="1"/>
          </p:cNvSpPr>
          <p:nvPr>
            <p:ph idx="1"/>
          </p:nvPr>
        </p:nvSpPr>
        <p:spPr/>
        <p:txBody>
          <a:bodyPr/>
          <a:lstStyle/>
          <a:p>
            <a:pPr marL="0" indent="0" algn="r" rtl="1">
              <a:buNone/>
            </a:pPr>
            <a:r>
              <a:rPr lang="ar-IQ" dirty="0" smtClean="0"/>
              <a:t>من نقطة </a:t>
            </a:r>
            <a:r>
              <a:rPr lang="en-US" dirty="0" smtClean="0"/>
              <a:t>C</a:t>
            </a:r>
            <a:r>
              <a:rPr lang="ar-IQ" dirty="0" smtClean="0"/>
              <a:t>خارجه عن المستقيم </a:t>
            </a:r>
            <a:r>
              <a:rPr lang="en-US" dirty="0" smtClean="0"/>
              <a:t>AB</a:t>
            </a:r>
            <a:r>
              <a:rPr lang="ar-IQ" dirty="0" smtClean="0"/>
              <a:t>يوجد مستقيمان </a:t>
            </a:r>
            <a:r>
              <a:rPr lang="en-US" dirty="0" smtClean="0"/>
              <a:t>CD,CD1</a:t>
            </a:r>
            <a:endParaRPr lang="ar-IQ" dirty="0" smtClean="0"/>
          </a:p>
          <a:p>
            <a:pPr marL="0" indent="0" algn="r" rtl="1">
              <a:buNone/>
            </a:pPr>
            <a:r>
              <a:rPr lang="ar-IQ" dirty="0" smtClean="0"/>
              <a:t>موازيان كل باتجاه للمستقيم </a:t>
            </a:r>
            <a:r>
              <a:rPr lang="en-US" dirty="0" smtClean="0"/>
              <a:t>AB</a:t>
            </a:r>
            <a:r>
              <a:rPr lang="ar-IQ" dirty="0" smtClean="0"/>
              <a:t> وكل مستقيم يمر من</a:t>
            </a:r>
            <a:r>
              <a:rPr lang="en-US" dirty="0" smtClean="0"/>
              <a:t>C</a:t>
            </a:r>
            <a:r>
              <a:rPr lang="ar-IQ" dirty="0" smtClean="0"/>
              <a:t>ويقع داخل الزاويه </a:t>
            </a:r>
            <a:r>
              <a:rPr lang="en-US" dirty="0" smtClean="0"/>
              <a:t>DCD1</a:t>
            </a:r>
            <a:r>
              <a:rPr lang="ar-IQ" dirty="0" smtClean="0"/>
              <a:t>يقطع المستقيم </a:t>
            </a:r>
            <a:r>
              <a:rPr lang="en-US" dirty="0" smtClean="0"/>
              <a:t>AB</a:t>
            </a:r>
            <a:r>
              <a:rPr lang="ar-IQ" dirty="0" smtClean="0"/>
              <a:t>وكل مستقيم يقع خارج الزاويه يدعى فوق موازي اي </a:t>
            </a:r>
            <a:r>
              <a:rPr lang="ar-IQ" dirty="0" smtClean="0"/>
              <a:t>لايقطع</a:t>
            </a:r>
          </a:p>
          <a:p>
            <a:pPr marL="0" indent="0" algn="r" rtl="1">
              <a:buNone/>
            </a:pPr>
            <a:r>
              <a:rPr lang="ar-IQ" dirty="0" smtClean="0"/>
              <a:t>                           </a:t>
            </a:r>
            <a:r>
              <a:rPr lang="en-US" dirty="0" smtClean="0"/>
              <a:t>D1  </a:t>
            </a:r>
            <a:r>
              <a:rPr lang="ar-IQ" dirty="0" smtClean="0"/>
              <a:t>     </a:t>
            </a:r>
            <a:r>
              <a:rPr lang="en-US" dirty="0" smtClean="0"/>
              <a:t>C</a:t>
            </a:r>
            <a:r>
              <a:rPr lang="ar-IQ" dirty="0" smtClean="0"/>
              <a:t>    </a:t>
            </a:r>
            <a:r>
              <a:rPr lang="en-US" dirty="0" smtClean="0"/>
              <a:t>D</a:t>
            </a:r>
            <a:r>
              <a:rPr lang="ar-IQ" dirty="0" smtClean="0"/>
              <a:t>               </a:t>
            </a:r>
            <a:endParaRPr lang="ar-IQ" dirty="0"/>
          </a:p>
        </p:txBody>
      </p:sp>
      <p:cxnSp>
        <p:nvCxnSpPr>
          <p:cNvPr id="5" name="Straight Arrow Connector 4"/>
          <p:cNvCxnSpPr/>
          <p:nvPr/>
        </p:nvCxnSpPr>
        <p:spPr>
          <a:xfrm flipH="1">
            <a:off x="2494643" y="5257800"/>
            <a:ext cx="344895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3581400" y="4114800"/>
            <a:ext cx="8382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419600" y="4114800"/>
            <a:ext cx="12192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19600" y="4114800"/>
            <a:ext cx="0" cy="1143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3429000" y="4114800"/>
            <a:ext cx="990600" cy="1143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419600" y="4114800"/>
            <a:ext cx="1219200" cy="11430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144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بديهيه التوازي الهذلوليه </a:t>
            </a:r>
            <a:r>
              <a:rPr lang="en-US" dirty="0" smtClean="0"/>
              <a:t>HPP</a:t>
            </a:r>
            <a:endParaRPr lang="ar-IQ"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pPr marL="0" indent="0" algn="r" rtl="1">
                  <a:buNone/>
                </a:pPr>
                <a:r>
                  <a:rPr lang="ar-IQ" dirty="0" smtClean="0"/>
                  <a:t>اذا كانت </a:t>
                </a:r>
                <a:r>
                  <a:rPr lang="en-US" dirty="0" smtClean="0"/>
                  <a:t>P</a:t>
                </a:r>
                <a:r>
                  <a:rPr lang="ar-IQ" dirty="0" smtClean="0"/>
                  <a:t>نقطة لاتقع على مستقيم معلوم       </a:t>
                </a:r>
                <a:r>
                  <a:rPr lang="en-US" dirty="0" smtClean="0"/>
                  <a:t>P</a:t>
                </a:r>
                <a:endParaRPr lang="ar-IQ" dirty="0" smtClean="0"/>
              </a:p>
              <a:p>
                <a:pPr marL="0" indent="0" algn="r" rtl="1">
                  <a:buNone/>
                </a:pPr>
                <a:r>
                  <a:rPr lang="ar-IQ" dirty="0" smtClean="0"/>
                  <a:t>فانه</a:t>
                </a:r>
                <a:r>
                  <a:rPr lang="en-US" dirty="0" smtClean="0"/>
                  <a:t>m</a:t>
                </a:r>
                <a:r>
                  <a:rPr lang="ar-IQ" dirty="0" smtClean="0"/>
                  <a:t>  فانه يوجد شعاعان فقط         </a:t>
                </a:r>
                <a:r>
                  <a:rPr lang="en-US" dirty="0" smtClean="0"/>
                  <a:t>S  </a:t>
                </a:r>
                <a:r>
                  <a:rPr lang="ar-IQ" dirty="0" smtClean="0"/>
                  <a:t>    </a:t>
                </a:r>
                <a:r>
                  <a:rPr lang="en-US" dirty="0" smtClean="0"/>
                  <a:t>Q</a:t>
                </a:r>
                <a:r>
                  <a:rPr lang="ar-IQ" dirty="0" smtClean="0"/>
                  <a:t>   1</a:t>
                </a:r>
                <a:r>
                  <a:rPr lang="en-US" dirty="0" smtClean="0"/>
                  <a:t>Q</a:t>
                </a:r>
                <a:r>
                  <a:rPr lang="ar-IQ" dirty="0" smtClean="0"/>
                  <a:t>    </a:t>
                </a:r>
                <a:r>
                  <a:rPr lang="en-US" dirty="0" smtClean="0"/>
                  <a:t>R</a:t>
                </a:r>
                <a:endParaRPr lang="ar-IQ" dirty="0" smtClean="0"/>
              </a:p>
              <a:p>
                <a:pPr marL="0" indent="0" algn="r" rtl="1">
                  <a:buNone/>
                </a:pPr>
                <a:r>
                  <a:rPr lang="ar-IQ" dirty="0" smtClean="0"/>
                  <a:t>وليكن </a:t>
                </a:r>
                <a:r>
                  <a:rPr lang="en-US" dirty="0" smtClean="0"/>
                  <a:t>PR,PS</a:t>
                </a:r>
                <a:r>
                  <a:rPr lang="ar-IQ" dirty="0" smtClean="0"/>
                  <a:t> بحيث ان</a:t>
                </a:r>
              </a:p>
              <a:p>
                <a:pPr marL="0" indent="0" algn="r" rtl="1">
                  <a:buNone/>
                </a:pPr>
                <a:r>
                  <a:rPr lang="ar-IQ" dirty="0" smtClean="0"/>
                  <a:t>1-</a:t>
                </a:r>
                <a:r>
                  <a:rPr lang="en-US" dirty="0" smtClean="0"/>
                  <a:t>PR,PS</a:t>
                </a:r>
                <a:r>
                  <a:rPr lang="ar-IQ" dirty="0" smtClean="0"/>
                  <a:t>شعاعان غير متعاكسان  </a:t>
                </a:r>
                <a:r>
                  <a:rPr lang="en-US" dirty="0" smtClean="0"/>
                  <a:t>m</a:t>
                </a:r>
                <a:endParaRPr lang="ar-IQ" dirty="0" smtClean="0"/>
              </a:p>
              <a:p>
                <a:pPr marL="0" indent="0" algn="r" rtl="1">
                  <a:buNone/>
                </a:pPr>
                <a:r>
                  <a:rPr lang="ar-IQ" dirty="0" smtClean="0"/>
                  <a:t>2-</a:t>
                </a:r>
                <a:r>
                  <a:rPr lang="en-US" dirty="0" smtClean="0"/>
                  <a:t>PR,PS</a:t>
                </a:r>
                <a:r>
                  <a:rPr lang="ar-IQ" dirty="0" smtClean="0"/>
                  <a:t>لايقطعان </a:t>
                </a:r>
                <a:r>
                  <a:rPr lang="en-US" dirty="0" smtClean="0"/>
                  <a:t>m</a:t>
                </a:r>
                <a:endParaRPr lang="ar-IQ" dirty="0" smtClean="0"/>
              </a:p>
              <a:p>
                <a:pPr marL="0" indent="0" algn="r" rtl="1">
                  <a:buNone/>
                </a:pPr>
                <a:r>
                  <a:rPr lang="ar-IQ" dirty="0" smtClean="0"/>
                  <a:t>3-اي شعاع </a:t>
                </a:r>
                <a:r>
                  <a:rPr lang="en-US" dirty="0" smtClean="0"/>
                  <a:t>PQ</a:t>
                </a:r>
                <a:r>
                  <a:rPr lang="ar-IQ" dirty="0" smtClean="0"/>
                  <a:t>يقطع </a:t>
                </a:r>
                <a:r>
                  <a:rPr lang="en-US" dirty="0" smtClean="0"/>
                  <a:t>P</a:t>
                </a:r>
                <a14:m>
                  <m:oMath xmlns:m="http://schemas.openxmlformats.org/officeDocument/2006/math">
                    <m:r>
                      <m:rPr>
                        <m:sty m:val="p"/>
                      </m:rPr>
                      <a:rPr lang="en-US" b="0" i="0" smtClean="0">
                        <a:latin typeface="Cambria Math"/>
                        <a:ea typeface="Cambria Math"/>
                      </a:rPr>
                      <m:t>Q</m:t>
                    </m:r>
                    <m:r>
                      <a:rPr lang="en-US" i="1" smtClean="0">
                        <a:latin typeface="Cambria Math"/>
                        <a:ea typeface="Cambria Math"/>
                      </a:rPr>
                      <m:t>⟷</m:t>
                    </m:r>
                    <m:r>
                      <a:rPr lang="en-US" b="0" i="1" smtClean="0">
                        <a:latin typeface="Cambria Math"/>
                        <a:ea typeface="Cambria Math"/>
                      </a:rPr>
                      <m:t>𝑚</m:t>
                    </m:r>
                  </m:oMath>
                </a14:m>
                <a:r>
                  <a:rPr lang="ar-IQ" dirty="0" smtClean="0"/>
                  <a:t>يقع بين </a:t>
                </a:r>
                <a:r>
                  <a:rPr lang="en-US" dirty="0" smtClean="0"/>
                  <a:t>PR,PS</a:t>
                </a:r>
                <a:endParaRPr lang="ar-IQ" dirty="0" smtClean="0"/>
              </a:p>
              <a:p>
                <a:pPr marL="0" indent="0" algn="r" rtl="1">
                  <a:buNone/>
                </a:pPr>
                <a:r>
                  <a:rPr lang="ar-IQ" dirty="0" smtClean="0"/>
                  <a:t>تعريف 1:كل من الشعاعان </a:t>
                </a:r>
                <a:r>
                  <a:rPr lang="en-US" dirty="0" smtClean="0"/>
                  <a:t>PR,PS</a:t>
                </a:r>
                <a:r>
                  <a:rPr lang="ar-IQ" dirty="0" smtClean="0"/>
                  <a:t> في </a:t>
                </a:r>
                <a:r>
                  <a:rPr lang="en-US" dirty="0" smtClean="0"/>
                  <a:t> </a:t>
                </a:r>
                <a:r>
                  <a:rPr lang="ar-IQ" dirty="0" smtClean="0"/>
                  <a:t> </a:t>
                </a:r>
                <a:r>
                  <a:rPr lang="en-US" dirty="0" smtClean="0"/>
                  <a:t>HPP</a:t>
                </a:r>
                <a:endParaRPr lang="ar-IQ" dirty="0" smtClean="0"/>
              </a:p>
              <a:p>
                <a:pPr marL="0" indent="0" algn="r" rtl="1">
                  <a:buNone/>
                </a:pPr>
                <a:r>
                  <a:rPr lang="ar-IQ" dirty="0" smtClean="0"/>
                  <a:t>يدعى موازي الى         </a:t>
                </a:r>
                <a:r>
                  <a:rPr lang="en-US" smtClean="0"/>
                  <a:t>m</a:t>
                </a:r>
                <a:r>
                  <a:rPr lang="ar-IQ" smtClean="0"/>
                  <a:t>    </a:t>
                </a:r>
                <a:r>
                  <a:rPr lang="ar-IQ" dirty="0" smtClean="0"/>
                  <a:t>من </a:t>
                </a:r>
                <a:r>
                  <a:rPr lang="en-US" dirty="0" smtClean="0"/>
                  <a:t>P</a:t>
                </a:r>
                <a:endParaRPr lang="ar-IQ"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3100" r="-1926"/>
                </a:stretch>
              </a:blipFill>
            </p:spPr>
            <p:txBody>
              <a:bodyPr/>
              <a:lstStyle/>
              <a:p>
                <a:r>
                  <a:rPr lang="ar-IQ">
                    <a:noFill/>
                  </a:rPr>
                  <a:t> </a:t>
                </a:r>
              </a:p>
            </p:txBody>
          </p:sp>
        </mc:Fallback>
      </mc:AlternateContent>
      <p:cxnSp>
        <p:nvCxnSpPr>
          <p:cNvPr id="5" name="Straight Arrow Connector 4"/>
          <p:cNvCxnSpPr/>
          <p:nvPr/>
        </p:nvCxnSpPr>
        <p:spPr>
          <a:xfrm>
            <a:off x="2616200" y="1828800"/>
            <a:ext cx="99060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1524000" y="1828800"/>
            <a:ext cx="1066800" cy="3882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1447800" y="3581400"/>
            <a:ext cx="22860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590800" y="1828800"/>
            <a:ext cx="49530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438400" y="1828800"/>
            <a:ext cx="15240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0072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392</Words>
  <Application>Microsoft Office PowerPoint</Application>
  <PresentationFormat>On-screen Show (4:3)</PresentationFormat>
  <Paragraphs>42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الهندسه الهذلوليه Hyperbdic Geometry</vt:lpstr>
      <vt:lpstr>ملاحظات</vt:lpstr>
      <vt:lpstr>PowerPoint Presentation</vt:lpstr>
      <vt:lpstr>السبب :لو التقى المستقيمان سيتكون مثلث وان   AB يمر براس المثلث وبذلك يجب ان يلاقي  CD</vt:lpstr>
      <vt:lpstr>س\هل يوجد مشترك بين  المجموعتين</vt:lpstr>
      <vt:lpstr>ويمكن صياغة هذه العمليه بالشكل الاتي</vt:lpstr>
      <vt:lpstr>بديهيه التوازي الهذلوليه HPP</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الهندسه الهذلوليه Hyperbdic Geometry</dc:title>
  <dc:creator>LAITH</dc:creator>
  <cp:lastModifiedBy>LAITH</cp:lastModifiedBy>
  <cp:revision>24</cp:revision>
  <dcterms:created xsi:type="dcterms:W3CDTF">2006-08-16T00:00:00Z</dcterms:created>
  <dcterms:modified xsi:type="dcterms:W3CDTF">2021-06-21T11:15:57Z</dcterms:modified>
</cp:coreProperties>
</file>