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4" r:id="rId2"/>
    <p:sldId id="259" r:id="rId3"/>
    <p:sldId id="260"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p:scale>
          <a:sx n="51" d="100"/>
          <a:sy n="51" d="100"/>
        </p:scale>
        <p:origin x="-1842" y="-3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08/11/1442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08/11/1442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08/11/1442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08/11/1442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08/11/1442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08/11/1442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08/11/1442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08/11/1442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08/11/1442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08/11/1442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08/11/1442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08/11/1442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714612" y="2428868"/>
            <a:ext cx="5500726" cy="868346"/>
          </a:xfrm>
          <a:solidFill>
            <a:schemeClr val="tx2">
              <a:lumMod val="20000"/>
              <a:lumOff val="80000"/>
            </a:schemeClr>
          </a:solidFill>
          <a:ln>
            <a:solidFill>
              <a:schemeClr val="accent2">
                <a:lumMod val="60000"/>
                <a:lumOff val="40000"/>
              </a:schemeClr>
            </a:solidFill>
          </a:ln>
        </p:spPr>
        <p:txBody>
          <a:bodyPr/>
          <a:lstStyle/>
          <a:p>
            <a:endParaRPr lang="ar-IQ" dirty="0"/>
          </a:p>
        </p:txBody>
      </p:sp>
      <p:sp>
        <p:nvSpPr>
          <p:cNvPr id="3" name="عنصر نائب للمحتوى 2"/>
          <p:cNvSpPr>
            <a:spLocks noGrp="1"/>
          </p:cNvSpPr>
          <p:nvPr>
            <p:ph idx="1"/>
          </p:nvPr>
        </p:nvSpPr>
        <p:spPr>
          <a:xfrm>
            <a:off x="3214678" y="1571612"/>
            <a:ext cx="4500594" cy="1571636"/>
          </a:xfrm>
          <a:solidFill>
            <a:schemeClr val="accent6">
              <a:lumMod val="20000"/>
              <a:lumOff val="80000"/>
            </a:schemeClr>
          </a:solidFill>
          <a:ln>
            <a:solidFill>
              <a:schemeClr val="accent1"/>
            </a:solidFill>
          </a:ln>
        </p:spPr>
        <p:txBody>
          <a:bodyPr>
            <a:normAutofit/>
          </a:bodyPr>
          <a:lstStyle/>
          <a:p>
            <a:pPr marL="0" indent="274638">
              <a:buNone/>
            </a:pPr>
            <a:r>
              <a:rPr lang="ar-IQ" sz="2400" dirty="0" smtClean="0"/>
              <a:t>الفن في القرن السابع عشر </a:t>
            </a:r>
            <a:r>
              <a:rPr lang="ar-IQ" dirty="0" smtClean="0"/>
              <a:t/>
            </a:r>
            <a:br>
              <a:rPr lang="ar-IQ" dirty="0" smtClean="0"/>
            </a:br>
            <a:r>
              <a:rPr lang="ar-IQ" dirty="0" smtClean="0"/>
              <a:t>عصر </a:t>
            </a:r>
            <a:r>
              <a:rPr lang="ar-IQ" dirty="0" err="1" smtClean="0"/>
              <a:t>الباروك</a:t>
            </a:r>
            <a:r>
              <a:rPr lang="ar-IQ" dirty="0" smtClean="0"/>
              <a:t> </a:t>
            </a:r>
            <a:endParaRPr lang="ar-IQ"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786050" y="214290"/>
            <a:ext cx="5643602" cy="1000132"/>
          </a:xfrm>
          <a:solidFill>
            <a:schemeClr val="tx2">
              <a:lumMod val="20000"/>
              <a:lumOff val="80000"/>
            </a:schemeClr>
          </a:solidFill>
          <a:ln>
            <a:solidFill>
              <a:schemeClr val="tx2">
                <a:lumMod val="40000"/>
                <a:lumOff val="60000"/>
              </a:schemeClr>
            </a:solidFill>
          </a:ln>
        </p:spPr>
        <p:txBody>
          <a:bodyPr>
            <a:normAutofit fontScale="90000"/>
          </a:bodyPr>
          <a:lstStyle/>
          <a:p>
            <a:pPr marL="0" indent="274638"/>
            <a:r>
              <a:rPr lang="ar-IQ" dirty="0" smtClean="0"/>
              <a:t>الفن في القرن السابع عشر </a:t>
            </a:r>
            <a:br>
              <a:rPr lang="ar-IQ" dirty="0" smtClean="0"/>
            </a:br>
            <a:r>
              <a:rPr lang="ar-IQ" dirty="0" smtClean="0"/>
              <a:t>عصر </a:t>
            </a:r>
            <a:r>
              <a:rPr lang="ar-IQ" dirty="0" err="1" smtClean="0"/>
              <a:t>الباروك</a:t>
            </a:r>
            <a:r>
              <a:rPr lang="ar-IQ" dirty="0" smtClean="0"/>
              <a:t> </a:t>
            </a:r>
            <a:endParaRPr lang="ar-IQ" dirty="0"/>
          </a:p>
        </p:txBody>
      </p:sp>
      <p:sp>
        <p:nvSpPr>
          <p:cNvPr id="3" name="عنصر نائب للمحتوى 2"/>
          <p:cNvSpPr>
            <a:spLocks noGrp="1"/>
          </p:cNvSpPr>
          <p:nvPr>
            <p:ph idx="1"/>
          </p:nvPr>
        </p:nvSpPr>
        <p:spPr>
          <a:xfrm>
            <a:off x="214282" y="1285860"/>
            <a:ext cx="8643998" cy="5357850"/>
          </a:xfrm>
          <a:solidFill>
            <a:schemeClr val="accent6">
              <a:lumMod val="20000"/>
              <a:lumOff val="80000"/>
            </a:schemeClr>
          </a:solidFill>
          <a:ln>
            <a:solidFill>
              <a:schemeClr val="tx2">
                <a:lumMod val="40000"/>
                <a:lumOff val="60000"/>
              </a:schemeClr>
            </a:solidFill>
          </a:ln>
        </p:spPr>
        <p:txBody>
          <a:bodyPr>
            <a:normAutofit fontScale="85000" lnSpcReduction="10000"/>
          </a:bodyPr>
          <a:lstStyle/>
          <a:p>
            <a:pPr marL="0" indent="274638" algn="just">
              <a:buNone/>
            </a:pPr>
            <a:r>
              <a:rPr lang="ar-IQ" dirty="0" err="1" smtClean="0"/>
              <a:t>الباروك</a:t>
            </a:r>
            <a:r>
              <a:rPr lang="ar-IQ" dirty="0" smtClean="0"/>
              <a:t> تطور فني نشأ قرب نهاية القرن السادس عشر ( 1580 </a:t>
            </a:r>
            <a:r>
              <a:rPr lang="ar-IQ" dirty="0" err="1" smtClean="0"/>
              <a:t>ـ</a:t>
            </a:r>
            <a:r>
              <a:rPr lang="ar-IQ" dirty="0" smtClean="0"/>
              <a:t> 1720 ) واصل الكلمة مشتق من كلمة </a:t>
            </a:r>
            <a:r>
              <a:rPr lang="ar-IQ" dirty="0" err="1" smtClean="0"/>
              <a:t>باروكو</a:t>
            </a:r>
            <a:r>
              <a:rPr lang="en-US" dirty="0" err="1" smtClean="0"/>
              <a:t>Barroco</a:t>
            </a:r>
            <a:r>
              <a:rPr lang="en-US" dirty="0" smtClean="0"/>
              <a:t>  </a:t>
            </a:r>
            <a:r>
              <a:rPr lang="ar-IQ" dirty="0" smtClean="0"/>
              <a:t> البرتغالية ومعناها اللؤلؤة الخام ، وكان هذا الفن في خدمة الأهداف الدنيوية وتعزيز لسلطة الملوك والأمراء ولم يقتصر ظهوره على ايطاليا بل امتد إلى دول أخرى مثل بلجيكا واسبانيا والبرتغال والمكسيك والبرازيل . وقد بدأ بالنحت ليزين العمارة ثم امتد إلى الرسم ثم إلى العمارة نفسها . ودخل إضافة إلى البلاطات والقصور إلى الغابات والحدائق </a:t>
            </a:r>
            <a:r>
              <a:rPr lang="ar-IQ" dirty="0" err="1" smtClean="0"/>
              <a:t>والنافورات</a:t>
            </a:r>
            <a:r>
              <a:rPr lang="ar-IQ" dirty="0" smtClean="0"/>
              <a:t> والنصب التذكارية وتسلل حتى إلى المقابر وقد أصبحت روما مركزا لهذا الطراز حيث اهتم الباباوات بجعل مدينتهم عاصمة المسيحيين أجمل المدن الأوربية واستقدموا الفنانين من إنحاء ايطاليا للقيام بالإعمال الفنية المختلفة لذلك نجد إن روما في القرن 17 كانت المركز الرئيسي لنشاط كبير فني في مختلف ميادين الفنون من عمارة إلى نحت ورسم .. وفي نهاية القرن السابع عشر حلت باريس محل روما كمركز عالمي للفنون التشكيلية . وأطلق علية الفرنسيون طراز ( لويس الرابع عشر ) بدلاً من طراز </a:t>
            </a:r>
            <a:r>
              <a:rPr lang="ar-IQ" dirty="0" err="1" smtClean="0"/>
              <a:t>الباروك</a:t>
            </a:r>
            <a:r>
              <a:rPr lang="ar-IQ" dirty="0" smtClean="0"/>
              <a:t> .</a:t>
            </a:r>
            <a:endParaRPr lang="ar-IQ" dirty="0"/>
          </a:p>
        </p:txBody>
      </p:sp>
      <p:sp>
        <p:nvSpPr>
          <p:cNvPr id="5" name="سهم للأسفل 4"/>
          <p:cNvSpPr/>
          <p:nvPr/>
        </p:nvSpPr>
        <p:spPr>
          <a:xfrm>
            <a:off x="2071670" y="0"/>
            <a:ext cx="1357322" cy="571480"/>
          </a:xfrm>
          <a:prstGeom prst="down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500042"/>
            <a:ext cx="8643998" cy="6143668"/>
          </a:xfrm>
          <a:solidFill>
            <a:schemeClr val="accent6">
              <a:lumMod val="20000"/>
              <a:lumOff val="80000"/>
            </a:schemeClr>
          </a:solidFill>
          <a:ln>
            <a:solidFill>
              <a:schemeClr val="tx2">
                <a:lumMod val="40000"/>
                <a:lumOff val="60000"/>
              </a:schemeClr>
            </a:solidFill>
          </a:ln>
        </p:spPr>
        <p:txBody>
          <a:bodyPr>
            <a:normAutofit/>
          </a:bodyPr>
          <a:lstStyle/>
          <a:p>
            <a:pPr marL="0" indent="274638">
              <a:buNone/>
            </a:pPr>
            <a:r>
              <a:rPr lang="ar-IQ" dirty="0" smtClean="0"/>
              <a:t>مميزاته : . </a:t>
            </a:r>
          </a:p>
          <a:p>
            <a:pPr marL="0" indent="274638">
              <a:buNone/>
            </a:pPr>
            <a:r>
              <a:rPr lang="ar-IQ" dirty="0" smtClean="0"/>
              <a:t>1 . عدم انتظام الشكل ، إهمال الترابط في التكوين والوحدة في التقنية .</a:t>
            </a:r>
          </a:p>
          <a:p>
            <a:pPr marL="0" indent="274638">
              <a:buNone/>
            </a:pPr>
            <a:r>
              <a:rPr lang="ar-IQ" dirty="0" smtClean="0"/>
              <a:t>2 . إظهار المشاعر النفسية وإضفاء طابع طابع مسرحي مهيب على الأثر الفني . </a:t>
            </a:r>
          </a:p>
          <a:p>
            <a:pPr marL="0" indent="274638">
              <a:buNone/>
            </a:pPr>
            <a:r>
              <a:rPr lang="ar-IQ" dirty="0" smtClean="0"/>
              <a:t>3 . وثيق الارتباط بالظروف الدينية والاجتماعية والسياسية .</a:t>
            </a:r>
          </a:p>
          <a:p>
            <a:pPr marL="0" indent="274638">
              <a:buNone/>
            </a:pPr>
            <a:r>
              <a:rPr lang="ar-IQ" dirty="0" smtClean="0"/>
              <a:t>4 . وجود تداخل بين اللين والصلاة وبين الرقة والعنف .</a:t>
            </a:r>
          </a:p>
          <a:p>
            <a:pPr marL="0" indent="274638">
              <a:buNone/>
            </a:pPr>
            <a:r>
              <a:rPr lang="ar-IQ" dirty="0" smtClean="0"/>
              <a:t>5 . وجود افتعال في زج الكثيرون من العناصر في العمل الفني واعتبارها نوع من الصناعة والحرفة .</a:t>
            </a:r>
          </a:p>
          <a:p>
            <a:pPr marL="0" indent="274638">
              <a:buNone/>
            </a:pPr>
            <a:r>
              <a:rPr lang="ar-IQ" dirty="0" smtClean="0"/>
              <a:t>6 . التعهد في إظهار البهرجة في الملابس الفاخرة الفضفاضة والنبات المنمق والأثاث الفاخر </a:t>
            </a:r>
            <a:endParaRPr lang="ar-IQ" dirty="0"/>
          </a:p>
        </p:txBody>
      </p:sp>
      <p:sp>
        <p:nvSpPr>
          <p:cNvPr id="5" name="سهم للأسفل 4"/>
          <p:cNvSpPr/>
          <p:nvPr/>
        </p:nvSpPr>
        <p:spPr>
          <a:xfrm>
            <a:off x="8072462" y="0"/>
            <a:ext cx="1071538" cy="642918"/>
          </a:xfrm>
          <a:prstGeom prst="down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416</TotalTime>
  <Words>252</Words>
  <PresentationFormat>عرض على الشاشة (3:4)‏</PresentationFormat>
  <Paragraphs>10</Paragraphs>
  <Slides>3</Slides>
  <Notes>0</Notes>
  <HiddenSlides>0</HiddenSlides>
  <MMClips>0</MMClips>
  <ScaleCrop>false</ScaleCrop>
  <HeadingPairs>
    <vt:vector size="4" baseType="variant">
      <vt:variant>
        <vt:lpstr>سمة</vt:lpstr>
      </vt:variant>
      <vt:variant>
        <vt:i4>1</vt:i4>
      </vt:variant>
      <vt:variant>
        <vt:lpstr>عناوين الشرائح</vt:lpstr>
      </vt:variant>
      <vt:variant>
        <vt:i4>3</vt:i4>
      </vt:variant>
    </vt:vector>
  </HeadingPairs>
  <TitlesOfParts>
    <vt:vector size="4" baseType="lpstr">
      <vt:lpstr>سمة Office</vt:lpstr>
      <vt:lpstr>الشريحة 1</vt:lpstr>
      <vt:lpstr>الفن في القرن السابع عشر  عصر الباروك </vt:lpstr>
      <vt:lpstr>الشريحة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pv</dc:creator>
  <cp:lastModifiedBy>pv</cp:lastModifiedBy>
  <cp:revision>55</cp:revision>
  <dcterms:created xsi:type="dcterms:W3CDTF">2021-06-01T18:45:59Z</dcterms:created>
  <dcterms:modified xsi:type="dcterms:W3CDTF">2021-06-17T18:52:04Z</dcterms:modified>
</cp:coreProperties>
</file>