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4" r:id="rId2"/>
    <p:sldId id="259" r:id="rId3"/>
    <p:sldId id="260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>
        <p:scale>
          <a:sx n="55" d="100"/>
          <a:sy n="55" d="100"/>
        </p:scale>
        <p:origin x="-1722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27/10/1442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27/10/1442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27/10/1442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27/10/1442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27/10/1442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27/10/1442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27/10/1442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714612" y="2428868"/>
            <a:ext cx="5500726" cy="868346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214678" y="1571612"/>
            <a:ext cx="4500594" cy="157163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274638">
              <a:buNone/>
            </a:pPr>
            <a:r>
              <a:rPr lang="ar-IQ" sz="2400" dirty="0" smtClean="0"/>
              <a:t>الفن في القرن السادس عشر 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>عصر النهضة الذهبي في ايطاليا</a:t>
            </a:r>
            <a:endParaRPr lang="ar-IQ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786050" y="214290"/>
            <a:ext cx="5643602" cy="1000132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ar-IQ" sz="3100" dirty="0" smtClean="0"/>
              <a:t>الفن في القرن السادس عشر 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>عصر النهضة الذهبي في ايطاليا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285860"/>
            <a:ext cx="8643998" cy="5357850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 fontScale="85000" lnSpcReduction="20000"/>
          </a:bodyPr>
          <a:lstStyle/>
          <a:p>
            <a:pPr marL="0" indent="274638">
              <a:buNone/>
            </a:pPr>
            <a:r>
              <a:rPr lang="ar-IQ" dirty="0" smtClean="0"/>
              <a:t>كثرت المنازعات السياسية في ايطاليا في النصف </a:t>
            </a:r>
            <a:r>
              <a:rPr lang="ar-IQ" dirty="0" err="1" smtClean="0"/>
              <a:t>الاول</a:t>
            </a:r>
            <a:r>
              <a:rPr lang="ar-IQ" dirty="0" smtClean="0"/>
              <a:t> من القرن السادس عشر ، كما تعرضت ميلانو ونابولي </a:t>
            </a:r>
            <a:r>
              <a:rPr lang="ar-IQ" dirty="0" err="1" smtClean="0"/>
              <a:t>الى</a:t>
            </a:r>
            <a:r>
              <a:rPr lang="ar-IQ" dirty="0" smtClean="0"/>
              <a:t> الحرب واشتدت النزاعات على السلطة في فلورنسا بين عائلة </a:t>
            </a:r>
            <a:r>
              <a:rPr lang="ar-IQ" dirty="0" err="1" smtClean="0"/>
              <a:t>ميديتشي</a:t>
            </a:r>
            <a:r>
              <a:rPr lang="ar-IQ" dirty="0" smtClean="0"/>
              <a:t> ومنافسيها ، واحتلت فرنسا شمال ايطاليا . ثم وقعت ميلانو تحت سيطرة الأسبان وضعفت قوة البابوية في روما بعد حكم </a:t>
            </a:r>
            <a:r>
              <a:rPr lang="ar-IQ" dirty="0" err="1" smtClean="0"/>
              <a:t>ليو</a:t>
            </a:r>
            <a:r>
              <a:rPr lang="ar-IQ" dirty="0" smtClean="0"/>
              <a:t> العاشر . إلا أن هذه الحروب لم تؤثر على نشاط الحركة </a:t>
            </a:r>
            <a:r>
              <a:rPr lang="ar-IQ" dirty="0" err="1" smtClean="0"/>
              <a:t>الانسانية</a:t>
            </a:r>
            <a:r>
              <a:rPr lang="ar-IQ" dirty="0" smtClean="0"/>
              <a:t> حيث ازداد الاهتمام بالكشف عن </a:t>
            </a:r>
            <a:r>
              <a:rPr lang="ar-IQ" dirty="0" err="1" smtClean="0"/>
              <a:t>اثار</a:t>
            </a:r>
            <a:r>
              <a:rPr lang="ar-IQ" dirty="0" smtClean="0"/>
              <a:t> </a:t>
            </a:r>
            <a:r>
              <a:rPr lang="ar-IQ" dirty="0" err="1" smtClean="0"/>
              <a:t>الاغريق</a:t>
            </a:r>
            <a:r>
              <a:rPr lang="ar-IQ" dirty="0" smtClean="0"/>
              <a:t> والرومان القديمة ونتيجة للاكتشافات فكر المثقفون في جمع </a:t>
            </a:r>
            <a:r>
              <a:rPr lang="ar-IQ" dirty="0" err="1" smtClean="0"/>
              <a:t>الاثار</a:t>
            </a:r>
            <a:r>
              <a:rPr lang="ar-IQ" dirty="0" smtClean="0"/>
              <a:t> القديمة في </a:t>
            </a:r>
            <a:r>
              <a:rPr lang="ar-IQ" dirty="0" err="1" smtClean="0"/>
              <a:t>احدى</a:t>
            </a:r>
            <a:r>
              <a:rPr lang="ar-IQ" dirty="0" smtClean="0"/>
              <a:t> المباني ، ثم </a:t>
            </a:r>
            <a:r>
              <a:rPr lang="ar-IQ" dirty="0" err="1" smtClean="0"/>
              <a:t>انشأت</a:t>
            </a:r>
            <a:r>
              <a:rPr lang="ar-IQ" dirty="0" smtClean="0"/>
              <a:t> </a:t>
            </a:r>
            <a:r>
              <a:rPr lang="ar-IQ" dirty="0" err="1" smtClean="0"/>
              <a:t>اكاديمية</a:t>
            </a:r>
            <a:r>
              <a:rPr lang="ar-IQ" dirty="0" smtClean="0"/>
              <a:t> </a:t>
            </a:r>
            <a:r>
              <a:rPr lang="ar-IQ" dirty="0" err="1" smtClean="0"/>
              <a:t>الاداب</a:t>
            </a:r>
            <a:r>
              <a:rPr lang="ar-IQ" dirty="0" smtClean="0"/>
              <a:t> </a:t>
            </a:r>
            <a:r>
              <a:rPr lang="ar-IQ" dirty="0" err="1" smtClean="0"/>
              <a:t>واكاديمية</a:t>
            </a:r>
            <a:r>
              <a:rPr lang="ar-IQ" dirty="0" smtClean="0"/>
              <a:t> الرسم والتصوير عام 1562 </a:t>
            </a:r>
            <a:r>
              <a:rPr lang="ar-IQ" dirty="0" err="1" smtClean="0"/>
              <a:t>م</a:t>
            </a:r>
            <a:r>
              <a:rPr lang="ar-IQ" dirty="0" smtClean="0"/>
              <a:t> وفتحت عائلة </a:t>
            </a:r>
            <a:r>
              <a:rPr lang="ar-IQ" dirty="0" err="1" smtClean="0"/>
              <a:t>مديتشي</a:t>
            </a:r>
            <a:r>
              <a:rPr lang="ar-IQ" dirty="0" smtClean="0"/>
              <a:t> مكتبتها للجماهير عام 1548 </a:t>
            </a:r>
            <a:r>
              <a:rPr lang="ar-IQ" dirty="0" err="1" smtClean="0"/>
              <a:t>م</a:t>
            </a:r>
            <a:r>
              <a:rPr lang="ar-IQ" dirty="0" smtClean="0"/>
              <a:t> ثم ظهرت فكرة التأليف في تاريخ الفنون وكثرة عدد المؤلفين في مختلف ميادين الفنون التشكيلية فكتب 0 ليوناردو </a:t>
            </a:r>
            <a:r>
              <a:rPr lang="ar-IQ" dirty="0" err="1" smtClean="0"/>
              <a:t>دافنشي</a:t>
            </a:r>
            <a:r>
              <a:rPr lang="ar-IQ" dirty="0" smtClean="0"/>
              <a:t> ) رسالة في موضوع التصوير .</a:t>
            </a:r>
          </a:p>
          <a:p>
            <a:pPr marL="0" indent="274638">
              <a:buNone/>
            </a:pPr>
            <a:endParaRPr lang="ar-IQ" dirty="0" smtClean="0"/>
          </a:p>
          <a:p>
            <a:pPr marL="0" indent="274638">
              <a:buNone/>
            </a:pPr>
            <a:r>
              <a:rPr lang="ar-IQ" dirty="0" smtClean="0"/>
              <a:t>وتمثل هذه الحركة الجديدة ذروة الكمال وقوة الازدهار في عصر النهضة ، وبمعنى آخر الفترة الكلاسيكية لعصر النهضة ، ولذلك </a:t>
            </a:r>
            <a:r>
              <a:rPr lang="ar-IQ" dirty="0" err="1" smtClean="0"/>
              <a:t>اطلق</a:t>
            </a:r>
            <a:r>
              <a:rPr lang="ar-IQ" dirty="0" smtClean="0"/>
              <a:t> على هذه الفترة التي امتدت بين ( 1500 </a:t>
            </a:r>
            <a:r>
              <a:rPr lang="ar-IQ" dirty="0" err="1" smtClean="0"/>
              <a:t>ـ</a:t>
            </a:r>
            <a:r>
              <a:rPr lang="ar-IQ" dirty="0" smtClean="0"/>
              <a:t> 1550 ) ( عصر النهضة الذهبي ) وظهر في</a:t>
            </a:r>
            <a:endParaRPr lang="ar-IQ" dirty="0"/>
          </a:p>
        </p:txBody>
      </p:sp>
      <p:sp>
        <p:nvSpPr>
          <p:cNvPr id="5" name="سهم للأسفل 4"/>
          <p:cNvSpPr/>
          <p:nvPr/>
        </p:nvSpPr>
        <p:spPr>
          <a:xfrm>
            <a:off x="2071670" y="0"/>
            <a:ext cx="1357322" cy="571480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500042"/>
            <a:ext cx="8643998" cy="6143668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 fontScale="85000" lnSpcReduction="10000"/>
          </a:bodyPr>
          <a:lstStyle/>
          <a:p>
            <a:pPr marL="0" indent="274638">
              <a:buNone/>
            </a:pPr>
            <a:r>
              <a:rPr lang="ar-IQ" dirty="0" smtClean="0"/>
              <a:t>ايطاليا في تلك الفترة </a:t>
            </a:r>
            <a:r>
              <a:rPr lang="ar-IQ" dirty="0" err="1" smtClean="0"/>
              <a:t>اشهر</a:t>
            </a:r>
            <a:r>
              <a:rPr lang="ar-IQ" dirty="0" smtClean="0"/>
              <a:t> عباقرة الفن الذين خلدوا أسمها في تاريخ أمثال ( ليوناردو </a:t>
            </a:r>
            <a:r>
              <a:rPr lang="ar-IQ" dirty="0" err="1" smtClean="0"/>
              <a:t>دافنشي</a:t>
            </a:r>
            <a:r>
              <a:rPr lang="ar-IQ" dirty="0" smtClean="0"/>
              <a:t> .، مايكل </a:t>
            </a:r>
            <a:r>
              <a:rPr lang="ar-IQ" dirty="0" err="1" smtClean="0"/>
              <a:t>انجلو</a:t>
            </a:r>
            <a:r>
              <a:rPr lang="ar-IQ" dirty="0" smtClean="0"/>
              <a:t> ، </a:t>
            </a:r>
            <a:r>
              <a:rPr lang="ar-IQ" dirty="0" err="1" smtClean="0"/>
              <a:t>وفائيل</a:t>
            </a:r>
            <a:r>
              <a:rPr lang="ar-IQ" dirty="0" smtClean="0"/>
              <a:t> ) في فلورنسا ، إما في البندقية فبرز ( </a:t>
            </a:r>
            <a:r>
              <a:rPr lang="ar-IQ" dirty="0" err="1" smtClean="0"/>
              <a:t>جورجونه</a:t>
            </a:r>
            <a:r>
              <a:rPr lang="ar-IQ" dirty="0" smtClean="0"/>
              <a:t> ، </a:t>
            </a:r>
            <a:r>
              <a:rPr lang="ar-IQ" dirty="0" err="1" smtClean="0"/>
              <a:t>تيتسيانو</a:t>
            </a:r>
            <a:r>
              <a:rPr lang="ar-IQ" dirty="0" smtClean="0"/>
              <a:t> ، </a:t>
            </a:r>
            <a:r>
              <a:rPr lang="ar-IQ" dirty="0" err="1" smtClean="0"/>
              <a:t>تنتوريتو</a:t>
            </a:r>
            <a:r>
              <a:rPr lang="ar-IQ" dirty="0" smtClean="0"/>
              <a:t> ) وقد تغيرت نظرت الفنانين إلى الفن والجمال وعلاقتها بالنزعة الإنسانية ، فقد بدأ الاهتمام بالبحث عن الحقيقة والواقع وعن الجمال الفعلي من خلال الدراسات العلمية والأبحاث النظرية بدلاً من التكرار والمحاكاة وكان فن التصوير اسبق في إثراء عصر النهضة الذهبي</a:t>
            </a:r>
          </a:p>
          <a:p>
            <a:pPr marL="0" indent="274638">
              <a:buNone/>
            </a:pPr>
            <a:endParaRPr lang="ar-IQ" dirty="0" smtClean="0"/>
          </a:p>
          <a:p>
            <a:pPr marL="0" indent="274638">
              <a:buNone/>
            </a:pPr>
            <a:r>
              <a:rPr lang="ar-IQ" dirty="0" smtClean="0"/>
              <a:t>وتميزت المرحلة الذهبية بعدة خصائص منها : .</a:t>
            </a:r>
          </a:p>
          <a:p>
            <a:pPr marL="0" indent="274638">
              <a:buNone/>
            </a:pPr>
            <a:r>
              <a:rPr lang="ar-IQ" dirty="0" smtClean="0"/>
              <a:t>1 . تبسيط التفاصيل في الصورة وإظهار القوة النابضة بالحياة بأوضاع طبيعية وإظهار طيات المنسوجات عريضة ومنفذة بخطوط قوية .</a:t>
            </a:r>
          </a:p>
          <a:p>
            <a:pPr marL="0" indent="274638">
              <a:buNone/>
            </a:pPr>
            <a:r>
              <a:rPr lang="ar-IQ" dirty="0" smtClean="0"/>
              <a:t>2 .  ازدادت مساحة العمق التي تقود النظر إلى نقطة النهاية .</a:t>
            </a:r>
          </a:p>
          <a:p>
            <a:pPr marL="0" indent="274638">
              <a:buNone/>
            </a:pPr>
            <a:r>
              <a:rPr lang="ar-IQ" dirty="0" smtClean="0"/>
              <a:t>3 . كثر الاهتمام بمعالجة الضوء والظل الذي يكتسب التجسيم للمرئيات .</a:t>
            </a:r>
          </a:p>
          <a:p>
            <a:pPr marL="0" indent="274638">
              <a:buNone/>
            </a:pPr>
            <a:r>
              <a:rPr lang="ar-IQ" dirty="0" smtClean="0"/>
              <a:t>4 . ظهر مزيد من التعبير في وجوه الأشخاص .</a:t>
            </a:r>
          </a:p>
          <a:p>
            <a:pPr marL="0" indent="274638">
              <a:buNone/>
            </a:pPr>
            <a:r>
              <a:rPr lang="ar-IQ" dirty="0" smtClean="0"/>
              <a:t>5 . الاهتمام برسم جميع  في التفاصيل في الصورة بنفس الأهمية . </a:t>
            </a:r>
          </a:p>
          <a:p>
            <a:pPr marL="0" indent="274638">
              <a:buNone/>
            </a:pPr>
            <a:endParaRPr lang="ar-IQ" dirty="0"/>
          </a:p>
        </p:txBody>
      </p:sp>
      <p:sp>
        <p:nvSpPr>
          <p:cNvPr id="5" name="سهم للأسفل 4"/>
          <p:cNvSpPr/>
          <p:nvPr/>
        </p:nvSpPr>
        <p:spPr>
          <a:xfrm>
            <a:off x="8072462" y="0"/>
            <a:ext cx="1071538" cy="642918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324</Words>
  <PresentationFormat>عرض على الشاشة (3:4)‏</PresentationFormat>
  <Paragraphs>13</Paragraphs>
  <Slides>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سمة Office</vt:lpstr>
      <vt:lpstr>الشريحة 1</vt:lpstr>
      <vt:lpstr>الفن في القرن السادس عشر  عصر النهضة الذهبي في ايطاليا</vt:lpstr>
      <vt:lpstr>الشريحة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pv</dc:creator>
  <cp:lastModifiedBy>pv</cp:lastModifiedBy>
  <cp:revision>34</cp:revision>
  <dcterms:created xsi:type="dcterms:W3CDTF">2021-06-01T18:45:59Z</dcterms:created>
  <dcterms:modified xsi:type="dcterms:W3CDTF">2021-06-07T14:16:46Z</dcterms:modified>
</cp:coreProperties>
</file>