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59" r:id="rId3"/>
    <p:sldId id="261" r:id="rId4"/>
    <p:sldId id="262"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71736" y="274638"/>
            <a:ext cx="6115064" cy="654032"/>
          </a:xfrm>
          <a:solidFill>
            <a:schemeClr val="accent2">
              <a:lumMod val="20000"/>
              <a:lumOff val="80000"/>
            </a:schemeClr>
          </a:solidFill>
        </p:spPr>
        <p:txBody>
          <a:bodyPr>
            <a:normAutofit fontScale="90000"/>
          </a:bodyPr>
          <a:lstStyle/>
          <a:p>
            <a:r>
              <a:rPr lang="ar-IQ" dirty="0" smtClean="0"/>
              <a:t>عصر النهضة الايطالية </a:t>
            </a:r>
            <a:endParaRPr lang="ar-IQ" dirty="0"/>
          </a:p>
        </p:txBody>
      </p:sp>
      <p:sp>
        <p:nvSpPr>
          <p:cNvPr id="3" name="عنصر نائب للمحتوى 2"/>
          <p:cNvSpPr>
            <a:spLocks noGrp="1"/>
          </p:cNvSpPr>
          <p:nvPr>
            <p:ph idx="1"/>
          </p:nvPr>
        </p:nvSpPr>
        <p:spPr>
          <a:xfrm>
            <a:off x="457200" y="1071546"/>
            <a:ext cx="8229600" cy="5429288"/>
          </a:xfrm>
          <a:solidFill>
            <a:schemeClr val="accent2">
              <a:lumMod val="20000"/>
              <a:lumOff val="80000"/>
            </a:schemeClr>
          </a:solidFill>
        </p:spPr>
        <p:txBody>
          <a:bodyPr>
            <a:normAutofit lnSpcReduction="10000"/>
          </a:bodyPr>
          <a:lstStyle/>
          <a:p>
            <a:pPr marL="0" indent="274638" algn="just">
              <a:buNone/>
            </a:pPr>
            <a:r>
              <a:rPr lang="ar-IQ" dirty="0" smtClean="0"/>
              <a:t>يعتبر القرن الرابع عشر الميلادي بداية عصر النهضة في أوربا ، وهذا التاريخ نسبي لتحديد العصر فقد كان التحول عن الرؤية العامة للعصور الوسطى بصورة تدريجية وليست مفاجئة ، حيث تحول من الرؤية الشعبية في بداية العصور الوسطى إلى رؤية دينية في المرحلة المتوسطة والتي أطلق عليها فترة الأسلوب </a:t>
            </a:r>
            <a:r>
              <a:rPr lang="ar-IQ" dirty="0" err="1" smtClean="0"/>
              <a:t>الرومانسكي</a:t>
            </a:r>
            <a:r>
              <a:rPr lang="ar-IQ" dirty="0" smtClean="0"/>
              <a:t> الذي اهتم ببناء الكنائس . </a:t>
            </a:r>
          </a:p>
          <a:p>
            <a:pPr marL="0" indent="274638" algn="just">
              <a:buNone/>
            </a:pPr>
            <a:r>
              <a:rPr lang="ar-IQ" dirty="0" smtClean="0"/>
              <a:t>كان عصر النهضة تحولاً من دور الإقطاع وسلطانه والأرياف وبؤسها إلى دور المدن الصغيرة والتجارة المزدهرة بين تلك المدن وغيرها من جهة وبينها وبين الشرق والغرب من جهة </a:t>
            </a:r>
            <a:r>
              <a:rPr lang="ar-IQ" dirty="0" err="1" smtClean="0"/>
              <a:t>اخرى</a:t>
            </a:r>
            <a:r>
              <a:rPr lang="ar-IQ" dirty="0" smtClean="0"/>
              <a:t> ، وقد </a:t>
            </a:r>
            <a:r>
              <a:rPr lang="ar-IQ" dirty="0" err="1" smtClean="0"/>
              <a:t>اطلق</a:t>
            </a:r>
            <a:r>
              <a:rPr lang="ar-IQ" dirty="0" smtClean="0"/>
              <a:t> مصطلح عصر النهضة من قبل المعنيون والاختصاصيون </a:t>
            </a:r>
            <a:r>
              <a:rPr lang="ar-IQ" dirty="0" err="1" smtClean="0"/>
              <a:t>عاى</a:t>
            </a:r>
            <a:r>
              <a:rPr lang="ar-IQ" dirty="0" smtClean="0"/>
              <a:t> ذلك العصر </a:t>
            </a:r>
            <a:r>
              <a:rPr lang="ar-IQ" dirty="0" err="1" smtClean="0"/>
              <a:t>الايطاليا</a:t>
            </a:r>
            <a:r>
              <a:rPr lang="ar-IQ" dirty="0" smtClean="0"/>
              <a:t> . </a:t>
            </a:r>
          </a:p>
          <a:p>
            <a:pPr marL="0" indent="274638" algn="just">
              <a:buNone/>
            </a:pPr>
            <a:endParaRPr lang="ar-IQ" dirty="0" smtClean="0"/>
          </a:p>
          <a:p>
            <a:pPr>
              <a:buNone/>
            </a:pP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57166"/>
            <a:ext cx="8229600" cy="6143668"/>
          </a:xfrm>
          <a:solidFill>
            <a:schemeClr val="accent2">
              <a:lumMod val="20000"/>
              <a:lumOff val="80000"/>
            </a:schemeClr>
          </a:solidFill>
        </p:spPr>
        <p:txBody>
          <a:bodyPr>
            <a:normAutofit lnSpcReduction="10000"/>
          </a:bodyPr>
          <a:lstStyle/>
          <a:p>
            <a:pPr marL="6350" indent="22225" algn="just">
              <a:buNone/>
            </a:pPr>
            <a:r>
              <a:rPr lang="ar-IQ" dirty="0" smtClean="0"/>
              <a:t>  النهضة هي : عصر المناداة بمفاهيم جديدة تقتضي التحرر من سيطرة الكنيسة والإقطاع والاهتمام بسلطان الفكر الفردي .</a:t>
            </a:r>
          </a:p>
          <a:p>
            <a:pPr marL="0" indent="0" algn="just">
              <a:buNone/>
            </a:pPr>
            <a:r>
              <a:rPr lang="ar-IQ" dirty="0" smtClean="0"/>
              <a:t>وان النهضة : هي عصر المناداة بمفاهيم جديدة تقتضي التحرر من سيطرة الكنيسة والإقطاع والاهتمام بسلطان الفكر الفردي </a:t>
            </a:r>
          </a:p>
          <a:p>
            <a:pPr marL="0" indent="0" algn="just">
              <a:buNone/>
            </a:pPr>
            <a:r>
              <a:rPr lang="ar-IQ" dirty="0" smtClean="0"/>
              <a:t>وهي عصر انصرف إلى التفكير بكشف المجهول في العالم ونبذ الانصراف إلى الكنيسة واللاهوت . وكان ذلك في ايطاليا وبشكل خاص في شمال وأواسط شبه الجزيرة وفي المدن الساحلية ، حيث بزغت قبضة طبقة جديدة فنية مغامرة تظهر وتعلو تمارس نشاطها الفعال تمخر عباب البحر الأبيض المتوسط ترسو في موائه تستورد وتصدر ، توزع وتقبض وتسدد ، وتثرى بصمت ، وتحدوها المنافسة الخلاقة فكان لابد من حماية مصالح هذه الطبقة لتنظيم أسس الحياة الجديدة وطبيعي </a:t>
            </a:r>
            <a:r>
              <a:rPr lang="ar-IQ" dirty="0" err="1" smtClean="0"/>
              <a:t>ان</a:t>
            </a:r>
            <a:r>
              <a:rPr lang="ar-IQ" dirty="0" smtClean="0"/>
              <a:t> يظهر ما ينظم تلك العلاقات ، فانبثقت رابطة التجار</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00042"/>
            <a:ext cx="8229600" cy="6000792"/>
          </a:xfrm>
          <a:solidFill>
            <a:schemeClr val="accent2">
              <a:lumMod val="20000"/>
              <a:lumOff val="80000"/>
            </a:schemeClr>
          </a:solidFill>
        </p:spPr>
        <p:txBody>
          <a:bodyPr>
            <a:normAutofit fontScale="92500" lnSpcReduction="10000"/>
          </a:bodyPr>
          <a:lstStyle/>
          <a:p>
            <a:pPr marL="274638" indent="-274638" algn="just">
              <a:buNone/>
            </a:pPr>
            <a:r>
              <a:rPr lang="ar-IQ" dirty="0" smtClean="0"/>
              <a:t>أعقبتها روابط الحرفيين والصناع تلك الروابط التي لها مساس كبير بالتجارة وتشمل على سبيل المثال الحدادين والنجارين ، النساجين والخزافين ، المعماريين الذين يضمون بدورهم النحاتين والرسامين كتابعين لهم .</a:t>
            </a:r>
          </a:p>
          <a:p>
            <a:pPr marL="274638" indent="-274638" algn="just">
              <a:buNone/>
            </a:pPr>
            <a:r>
              <a:rPr lang="ar-IQ" dirty="0" smtClean="0"/>
              <a:t>وبفضل ذلك دب الثراء وسالت الأموال إلى نفر من المنتفعين أكثر من غيرهم فسيطروا على الإنتاج وتحكموا في تبادل السلع </a:t>
            </a:r>
            <a:r>
              <a:rPr lang="ar-IQ" dirty="0" err="1" smtClean="0"/>
              <a:t>وأنشاؤا</a:t>
            </a:r>
            <a:r>
              <a:rPr lang="ar-IQ" dirty="0" smtClean="0"/>
              <a:t> المصارف وكان سلطانهم الفردي يعلو بالقدر الذي تضعف وتتداعى سلطة تلك الروابط .</a:t>
            </a:r>
          </a:p>
          <a:p>
            <a:pPr marL="274638" indent="-274638" algn="just">
              <a:buNone/>
            </a:pPr>
            <a:r>
              <a:rPr lang="ar-IQ" dirty="0" smtClean="0"/>
              <a:t>وقد أدى الانتعاش الاقتصادي إلى إعادة بناء بطرقها وجسورها وأمنها ومرافقها العامة . وبرزت نصوص في القانون الدولي عقدت بموجبها اتفاقات ومعاهدات لحماية الطرق التجارية والمحافظة على أمنها . وكانت أكثر المدن انتعاشا تلك التي تقع على ملتقى طرق القوافل النهرية والبرية والبحرية </a:t>
            </a:r>
          </a:p>
          <a:p>
            <a:pPr>
              <a:buNone/>
            </a:pP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00042"/>
            <a:ext cx="8229600" cy="6000792"/>
          </a:xfrm>
          <a:solidFill>
            <a:schemeClr val="accent2">
              <a:lumMod val="20000"/>
              <a:lumOff val="80000"/>
            </a:schemeClr>
          </a:solidFill>
        </p:spPr>
        <p:txBody>
          <a:bodyPr/>
          <a:lstStyle/>
          <a:p>
            <a:pPr marL="0" indent="274638" algn="just">
              <a:buNone/>
            </a:pPr>
            <a:r>
              <a:rPr lang="ar-IQ" dirty="0" smtClean="0"/>
              <a:t>وخصوصاً المدن الساحلية في أواسط وشمال ايطاليا التي كان موقعها الجغرافي يتيح لها التوسط بين تجارة الشرق والغرب مثل ميلانو ، البندقية ، جنوا ، نابولي ، </a:t>
            </a:r>
            <a:r>
              <a:rPr lang="ar-IQ" dirty="0" err="1" smtClean="0"/>
              <a:t>بيزا</a:t>
            </a:r>
            <a:r>
              <a:rPr lang="ar-IQ" dirty="0" smtClean="0"/>
              <a:t> ، فلورنسا ، وخضعت معظمها لسيطرة دوق ميلانو عدا فلورنسا بفضل قوة زعمائها أصبحت فيما بعد أهم مركز إشعاع حضاري وثقافي وفني في ايطاليا ويرجع الفضل إلى العائلات الثرية التي كرست أموالها لنشر الفنون ومن أشهرها </a:t>
            </a:r>
            <a:r>
              <a:rPr lang="ar-IQ" dirty="0" err="1" smtClean="0"/>
              <a:t>مديتشي</a:t>
            </a:r>
            <a:r>
              <a:rPr lang="ar-IQ" dirty="0" smtClean="0"/>
              <a:t> التي حكمت فلورنسا لمدة طويلة ( 1424 </a:t>
            </a:r>
            <a:r>
              <a:rPr lang="ar-IQ" dirty="0" err="1" smtClean="0"/>
              <a:t>ـ</a:t>
            </a:r>
            <a:r>
              <a:rPr lang="ar-IQ" dirty="0" smtClean="0"/>
              <a:t> 1494) وكان لها الفضل الكبير في تشجيع الفنون .</a:t>
            </a:r>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414</Words>
  <PresentationFormat>عرض على الشاشة (3:4)‏</PresentationFormat>
  <Paragraphs>10</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سمة Office</vt:lpstr>
      <vt:lpstr>عصر النهضة الايطالية </vt:lpstr>
      <vt:lpstr>الشريحة 2</vt:lpstr>
      <vt:lpstr>الشريحة 3</vt:lpstr>
      <vt:lpstr>الشريحة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pv</dc:creator>
  <cp:lastModifiedBy>pv</cp:lastModifiedBy>
  <cp:revision>16</cp:revision>
  <dcterms:created xsi:type="dcterms:W3CDTF">2021-06-01T18:45:59Z</dcterms:created>
  <dcterms:modified xsi:type="dcterms:W3CDTF">2021-06-01T21:09:52Z</dcterms:modified>
</cp:coreProperties>
</file>