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55" d="100"/>
          <a:sy n="55" d="100"/>
        </p:scale>
        <p:origin x="-1722"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27/10/1442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57356" y="214290"/>
            <a:ext cx="6500858" cy="5715040"/>
          </a:xfrm>
          <a:solidFill>
            <a:schemeClr val="tx2">
              <a:lumMod val="20000"/>
              <a:lumOff val="80000"/>
            </a:schemeClr>
          </a:solidFill>
          <a:ln>
            <a:solidFill>
              <a:schemeClr val="accent2">
                <a:lumMod val="20000"/>
                <a:lumOff val="80000"/>
              </a:schemeClr>
            </a:solidFill>
          </a:ln>
        </p:spPr>
        <p:txBody>
          <a:bodyPr/>
          <a:lstStyle/>
          <a:p>
            <a:endParaRPr lang="ar-IQ" dirty="0"/>
          </a:p>
        </p:txBody>
      </p:sp>
      <p:sp>
        <p:nvSpPr>
          <p:cNvPr id="3" name="عنصر نائب للمحتوى 2"/>
          <p:cNvSpPr>
            <a:spLocks noGrp="1"/>
          </p:cNvSpPr>
          <p:nvPr>
            <p:ph idx="1"/>
          </p:nvPr>
        </p:nvSpPr>
        <p:spPr>
          <a:xfrm>
            <a:off x="2500298" y="1285860"/>
            <a:ext cx="5214974" cy="2286016"/>
          </a:xfrm>
          <a:solidFill>
            <a:schemeClr val="accent6">
              <a:lumMod val="20000"/>
              <a:lumOff val="80000"/>
            </a:schemeClr>
          </a:solidFill>
        </p:spPr>
        <p:txBody>
          <a:bodyPr>
            <a:normAutofit/>
          </a:bodyPr>
          <a:lstStyle/>
          <a:p>
            <a:pPr marL="0" indent="274638">
              <a:buNone/>
            </a:pPr>
            <a:r>
              <a:rPr lang="ar-IQ" dirty="0" smtClean="0"/>
              <a:t>التصوير في عصر النهضة </a:t>
            </a:r>
            <a:endParaRPr lang="ar-IQ" dirty="0"/>
          </a:p>
        </p:txBody>
      </p:sp>
      <p:sp>
        <p:nvSpPr>
          <p:cNvPr id="5" name="سهم للأسفل 4"/>
          <p:cNvSpPr/>
          <p:nvPr/>
        </p:nvSpPr>
        <p:spPr>
          <a:xfrm>
            <a:off x="2786050" y="2714620"/>
            <a:ext cx="1357322" cy="571480"/>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43240" y="214290"/>
            <a:ext cx="5500726" cy="857256"/>
          </a:xfrm>
          <a:solidFill>
            <a:schemeClr val="tx2">
              <a:lumMod val="20000"/>
              <a:lumOff val="80000"/>
            </a:schemeClr>
          </a:solidFill>
          <a:ln>
            <a:solidFill>
              <a:schemeClr val="tx2">
                <a:lumMod val="40000"/>
                <a:lumOff val="60000"/>
              </a:schemeClr>
            </a:solidFill>
          </a:ln>
        </p:spPr>
        <p:txBody>
          <a:bodyPr/>
          <a:lstStyle/>
          <a:p>
            <a:r>
              <a:rPr lang="ar-IQ" dirty="0" smtClean="0"/>
              <a:t>التصوير في عصر النهضة </a:t>
            </a:r>
            <a:endParaRPr lang="ar-IQ" dirty="0"/>
          </a:p>
        </p:txBody>
      </p:sp>
      <p:sp>
        <p:nvSpPr>
          <p:cNvPr id="3" name="عنصر نائب للمحتوى 2"/>
          <p:cNvSpPr>
            <a:spLocks noGrp="1"/>
          </p:cNvSpPr>
          <p:nvPr>
            <p:ph idx="1"/>
          </p:nvPr>
        </p:nvSpPr>
        <p:spPr>
          <a:xfrm>
            <a:off x="214282" y="1214422"/>
            <a:ext cx="8715436" cy="5357850"/>
          </a:xfrm>
          <a:solidFill>
            <a:schemeClr val="accent6">
              <a:lumMod val="20000"/>
              <a:lumOff val="80000"/>
            </a:schemeClr>
          </a:solidFill>
          <a:ln>
            <a:solidFill>
              <a:schemeClr val="tx2">
                <a:lumMod val="40000"/>
                <a:lumOff val="60000"/>
              </a:schemeClr>
            </a:solidFill>
          </a:ln>
        </p:spPr>
        <p:txBody>
          <a:bodyPr>
            <a:normAutofit fontScale="85000" lnSpcReduction="10000"/>
          </a:bodyPr>
          <a:lstStyle/>
          <a:p>
            <a:pPr marL="0" indent="274638" algn="just">
              <a:buNone/>
            </a:pPr>
            <a:r>
              <a:rPr lang="ar-IQ" dirty="0" smtClean="0"/>
              <a:t>ظهرت الرسوم التي كانت سائدة في الفترة التي سبقت عصر النهضة المواضيع الدينية والتي لها علاقة بالقصص والأساطير التي تدعوا إلى ديانة المسيحية وتبرز المآثر والمعجزات والخوارق التي يقوم </a:t>
            </a:r>
            <a:r>
              <a:rPr lang="ar-IQ" dirty="0" err="1" smtClean="0"/>
              <a:t>بها</a:t>
            </a:r>
            <a:r>
              <a:rPr lang="ar-IQ" dirty="0" smtClean="0"/>
              <a:t> القديسون والأنبياء والأتقياء . كما تظهر تفاصيل من حياة السيد المسيح ومريم العراء وبصورة عامة كانت جميع الصور تخضع لتوجيهات الكنيسة ورجال الدين وتتمسك بتعاليم في ناحية إظهار الإشكال وضعياتها وحركاتها وملابسها بل وحتى التعبيرات التي تظهر على وجوهها وألوانها وبذلك كانت الصورة عبارة عن إشكال مستنسخة في مواضيعها وهيأتها وألوانها وأساليب تنفيذها . ولم يسمح للفنان التدخل في عملها أو التعبير عن أفكاره وتصوراته الشخصية حول الموضوع ولتميز عصر النهضة الفعالية ، والخصب ، وسرعة انتشار القضايا الجديدة ، فقد كان من الطبيعي أن يواكب التصوير تلك المرحلة ، ولما كانت فلورنسا </a:t>
            </a:r>
            <a:r>
              <a:rPr lang="ar-IQ" dirty="0" err="1" smtClean="0"/>
              <a:t>محطا</a:t>
            </a:r>
            <a:r>
              <a:rPr lang="ar-IQ" dirty="0" smtClean="0"/>
              <a:t> للفنانين وذوي الفكر منذ أواخر القرون الوسطى فقد ظهر أسلوب جديد في التصوير بقيادة </a:t>
            </a:r>
            <a:r>
              <a:rPr lang="ar-IQ" dirty="0" err="1" smtClean="0"/>
              <a:t>جيوتو</a:t>
            </a:r>
            <a:r>
              <a:rPr lang="ar-IQ" dirty="0" smtClean="0"/>
              <a:t> الذي كانت صوره المرسومة </a:t>
            </a:r>
            <a:r>
              <a:rPr lang="ar-IQ" dirty="0" err="1" smtClean="0"/>
              <a:t>بالفريسكو</a:t>
            </a:r>
            <a:r>
              <a:rPr lang="ar-IQ" dirty="0" smtClean="0"/>
              <a:t> على الجدران تعبر بشكل واضح عن روحية العصر الجديد . </a:t>
            </a:r>
          </a:p>
        </p:txBody>
      </p:sp>
      <p:sp>
        <p:nvSpPr>
          <p:cNvPr id="5" name="سهم للأسفل 4"/>
          <p:cNvSpPr/>
          <p:nvPr/>
        </p:nvSpPr>
        <p:spPr>
          <a:xfrm>
            <a:off x="2071670" y="0"/>
            <a:ext cx="1357322" cy="571480"/>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162</Words>
  <PresentationFormat>عرض على الشاشة (3:4)‏</PresentationFormat>
  <Paragraphs>3</Paragraphs>
  <Slides>2</Slides>
  <Notes>0</Notes>
  <HiddenSlides>0</HiddenSlides>
  <MMClips>0</MMClips>
  <ScaleCrop>false</ScaleCrop>
  <HeadingPairs>
    <vt:vector size="4" baseType="variant">
      <vt:variant>
        <vt:lpstr>سمة</vt:lpstr>
      </vt:variant>
      <vt:variant>
        <vt:i4>1</vt:i4>
      </vt:variant>
      <vt:variant>
        <vt:lpstr>عناوين الشرائح</vt:lpstr>
      </vt:variant>
      <vt:variant>
        <vt:i4>2</vt:i4>
      </vt:variant>
    </vt:vector>
  </HeadingPairs>
  <TitlesOfParts>
    <vt:vector size="3" baseType="lpstr">
      <vt:lpstr>سمة Office</vt:lpstr>
      <vt:lpstr>الشريحة 1</vt:lpstr>
      <vt:lpstr>التصوير في عصر النهضة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34</cp:revision>
  <dcterms:created xsi:type="dcterms:W3CDTF">2021-06-01T18:45:59Z</dcterms:created>
  <dcterms:modified xsi:type="dcterms:W3CDTF">2021-06-07T08:42:29Z</dcterms:modified>
</cp:coreProperties>
</file>