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4"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22/10/1442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714744" y="214290"/>
            <a:ext cx="4786346" cy="714380"/>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ln>
            <a:solidFill>
              <a:schemeClr val="tx2">
                <a:lumMod val="20000"/>
                <a:lumOff val="80000"/>
              </a:schemeClr>
            </a:solidFill>
          </a:ln>
        </p:spPr>
        <p:txBody>
          <a:bodyPr>
            <a:normAutofit fontScale="90000"/>
          </a:bodyPr>
          <a:lstStyle/>
          <a:p>
            <a:r>
              <a:rPr lang="ar-IQ" dirty="0" smtClean="0"/>
              <a:t>أسباب النهضة في ايطاليا</a:t>
            </a:r>
            <a:endParaRPr lang="ar-IQ" dirty="0"/>
          </a:p>
        </p:txBody>
      </p:sp>
      <p:sp>
        <p:nvSpPr>
          <p:cNvPr id="3" name="عنصر نائب للمحتوى 2"/>
          <p:cNvSpPr>
            <a:spLocks noGrp="1"/>
          </p:cNvSpPr>
          <p:nvPr>
            <p:ph idx="1"/>
          </p:nvPr>
        </p:nvSpPr>
        <p:spPr>
          <a:xfrm>
            <a:off x="214282" y="1000108"/>
            <a:ext cx="8643998" cy="5857892"/>
          </a:xfrm>
          <a:solidFill>
            <a:schemeClr val="accent2">
              <a:lumMod val="20000"/>
              <a:lumOff val="80000"/>
            </a:schemeClr>
          </a:solidFill>
        </p:spPr>
        <p:txBody>
          <a:bodyPr>
            <a:normAutofit fontScale="92500" lnSpcReduction="20000"/>
          </a:bodyPr>
          <a:lstStyle/>
          <a:p>
            <a:pPr marL="0" indent="0" algn="just">
              <a:buNone/>
            </a:pPr>
            <a:r>
              <a:rPr lang="ar-IQ" dirty="0" smtClean="0"/>
              <a:t>1. ضعف القبضة الرومانية في حين كانت إيطاليا تتكون من عدة مدن تجارية تتقدم .</a:t>
            </a:r>
            <a:endParaRPr lang="en-US" dirty="0" smtClean="0"/>
          </a:p>
          <a:p>
            <a:pPr marL="0" indent="0" algn="just">
              <a:buNone/>
            </a:pPr>
            <a:r>
              <a:rPr lang="ar-IQ" dirty="0" smtClean="0"/>
              <a:t>2 . كانت المدن ألايطالية تنمو وتزدهر فلها جمالية خاصة في العمارة</a:t>
            </a:r>
            <a:endParaRPr lang="en-US" dirty="0" smtClean="0"/>
          </a:p>
          <a:p>
            <a:pPr marL="0" indent="0" algn="just">
              <a:buNone/>
            </a:pPr>
            <a:r>
              <a:rPr lang="ar-IQ" dirty="0" smtClean="0"/>
              <a:t>3 . الموقع الجغرافي الذي يربط الشرق بالغرب ساعد على نقل الثقافة والتجارة .</a:t>
            </a:r>
            <a:endParaRPr lang="en-US" dirty="0" smtClean="0"/>
          </a:p>
          <a:p>
            <a:pPr marL="0" indent="0" algn="just">
              <a:buNone/>
            </a:pPr>
            <a:r>
              <a:rPr lang="ar-IQ" dirty="0" smtClean="0"/>
              <a:t>4 . حصول كوارث في </a:t>
            </a:r>
            <a:r>
              <a:rPr lang="ar-IQ" dirty="0" err="1" smtClean="0"/>
              <a:t>الأمبراطوية</a:t>
            </a:r>
            <a:r>
              <a:rPr lang="ar-IQ" dirty="0" smtClean="0"/>
              <a:t> الرومانية أدت إلى هجرة بعض العلماء إلى ايطاليا .</a:t>
            </a:r>
            <a:endParaRPr lang="en-US" dirty="0" smtClean="0"/>
          </a:p>
          <a:p>
            <a:pPr marL="0" indent="0" algn="just">
              <a:buNone/>
            </a:pPr>
            <a:r>
              <a:rPr lang="ar-IQ" dirty="0" smtClean="0"/>
              <a:t>5 . إنشاء المكتبات في المدن الايطالية والاهتمام بالكتب الفنية والعلمية والمنظور .</a:t>
            </a:r>
            <a:endParaRPr lang="en-US" dirty="0" smtClean="0"/>
          </a:p>
          <a:p>
            <a:pPr marL="0" indent="0" algn="just">
              <a:buNone/>
            </a:pPr>
            <a:r>
              <a:rPr lang="ar-IQ" dirty="0" smtClean="0"/>
              <a:t>6 . إنشاء المطابع والتي لها أللأثر الكبير في دعم الحركة الأدبية والتأليف النظري في أوساط الفن .</a:t>
            </a:r>
            <a:endParaRPr lang="en-US" dirty="0" smtClean="0"/>
          </a:p>
          <a:p>
            <a:pPr marL="0" indent="0" algn="just">
              <a:buNone/>
            </a:pPr>
            <a:r>
              <a:rPr lang="ar-IQ" dirty="0" smtClean="0"/>
              <a:t>7 . وجود البابوية في ايطالية وتكلم اللغة اللاتينية مما مكنة من قراءة التراث اليوناني والإغريقي والتأثر </a:t>
            </a:r>
            <a:r>
              <a:rPr lang="ar-IQ" dirty="0" err="1" smtClean="0"/>
              <a:t>به</a:t>
            </a:r>
            <a:r>
              <a:rPr lang="ar-IQ" dirty="0" smtClean="0"/>
              <a:t> . </a:t>
            </a:r>
          </a:p>
          <a:p>
            <a:pPr marL="0" indent="274638">
              <a:buNone/>
            </a:pP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643174" y="274638"/>
            <a:ext cx="5643602" cy="796908"/>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ln>
            <a:solidFill>
              <a:schemeClr val="tx2">
                <a:lumMod val="20000"/>
                <a:lumOff val="80000"/>
              </a:schemeClr>
            </a:solidFill>
          </a:ln>
        </p:spPr>
        <p:txBody>
          <a:bodyPr>
            <a:normAutofit fontScale="90000"/>
          </a:bodyPr>
          <a:lstStyle/>
          <a:p>
            <a:r>
              <a:rPr lang="ar-IQ" dirty="0" smtClean="0"/>
              <a:t>عصر النهضة المبكر في ايطاليا </a:t>
            </a:r>
            <a:endParaRPr lang="ar-IQ" dirty="0"/>
          </a:p>
        </p:txBody>
      </p:sp>
      <p:sp>
        <p:nvSpPr>
          <p:cNvPr id="3" name="عنصر نائب للمحتوى 2"/>
          <p:cNvSpPr>
            <a:spLocks noGrp="1"/>
          </p:cNvSpPr>
          <p:nvPr>
            <p:ph idx="1"/>
          </p:nvPr>
        </p:nvSpPr>
        <p:spPr>
          <a:xfrm>
            <a:off x="500034" y="1214422"/>
            <a:ext cx="8215370" cy="5143536"/>
          </a:xfrm>
          <a:solidFill>
            <a:schemeClr val="accent2">
              <a:lumMod val="20000"/>
              <a:lumOff val="80000"/>
            </a:schemeClr>
          </a:solidFill>
        </p:spPr>
        <p:txBody>
          <a:bodyPr>
            <a:normAutofit fontScale="92500" lnSpcReduction="10000"/>
          </a:bodyPr>
          <a:lstStyle/>
          <a:p>
            <a:pPr marL="0" indent="182563" algn="just">
              <a:buNone/>
            </a:pPr>
            <a:r>
              <a:rPr lang="ar-SA" dirty="0" smtClean="0"/>
              <a:t> </a:t>
            </a:r>
            <a:r>
              <a:rPr lang="ar-IQ" dirty="0" smtClean="0"/>
              <a:t>أصبحت فلورنس مركز الشعاع الثقافي بعد إن كانت أثينا سابقا وانتقل هذا النشاط الفني إلى </a:t>
            </a:r>
            <a:r>
              <a:rPr lang="ar-IQ" dirty="0" err="1" smtClean="0"/>
              <a:t>بيزا</a:t>
            </a:r>
            <a:r>
              <a:rPr lang="ar-IQ" dirty="0" smtClean="0"/>
              <a:t> وجنوا والبندقية بعد ذلك  وقد حكمها مجموعة من الباباوات </a:t>
            </a:r>
            <a:r>
              <a:rPr lang="ar-IQ" dirty="0" err="1" smtClean="0"/>
              <a:t>نيقولا</a:t>
            </a:r>
            <a:r>
              <a:rPr lang="ar-IQ" dirty="0" smtClean="0"/>
              <a:t> الخامس </a:t>
            </a:r>
            <a:r>
              <a:rPr lang="ar-IQ" dirty="0" err="1" smtClean="0"/>
              <a:t>وليو</a:t>
            </a:r>
            <a:r>
              <a:rPr lang="ar-IQ" dirty="0" smtClean="0"/>
              <a:t> العاشر كانوا ينتموا لعائلة </a:t>
            </a:r>
            <a:r>
              <a:rPr lang="ar-IQ" dirty="0" err="1" smtClean="0"/>
              <a:t>مديتشي</a:t>
            </a:r>
            <a:r>
              <a:rPr lang="ar-IQ" dirty="0" smtClean="0"/>
              <a:t> وقد اهتمت أرسل بعثات للبحث عن المخطوطات  اليونانية القديمة وجمعها في مكتبة الفاتيكان  وانتشرت الحركة الأدبية التي تبحث في الإنسانيات في إنحاء أوربا وكان لازدهار هذه الحركات في إنحاء ايطاليا اثر واضح في تشجيع الفنانين على البحث على أساليب جديدة لتطوير الفنون وصارت فلورنسا في مطلع القرن الخامس عشر الميلادي هي مركز الإشعاع الحضاري والفني في ايطاليا وحاملة لواء النهضة </a:t>
            </a:r>
            <a:r>
              <a:rPr lang="ar-IQ" dirty="0" err="1" smtClean="0"/>
              <a:t>و</a:t>
            </a:r>
            <a:r>
              <a:rPr lang="ar-IQ" dirty="0" smtClean="0"/>
              <a:t> اهتمت بجعل شخصية للفنان مستقلة منفردة كلاً له‘ أسلوبه الخاص .</a:t>
            </a:r>
            <a:endParaRPr lang="en-US" dirty="0" smtClean="0"/>
          </a:p>
          <a:p>
            <a:pPr marL="274638" indent="-274638">
              <a:buNone/>
            </a:pPr>
            <a:r>
              <a:rPr lang="ar-IQ" dirty="0" smtClean="0"/>
              <a:t> </a:t>
            </a:r>
          </a:p>
          <a:p>
            <a:pPr marL="365125" indent="-365125">
              <a:buNone/>
            </a:pP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116</Words>
  <PresentationFormat>عرض على الشاشة (3:4)‏</PresentationFormat>
  <Paragraphs>11</Paragraphs>
  <Slides>2</Slides>
  <Notes>0</Notes>
  <HiddenSlides>0</HiddenSlides>
  <MMClips>0</MMClips>
  <ScaleCrop>false</ScaleCrop>
  <HeadingPairs>
    <vt:vector size="4" baseType="variant">
      <vt:variant>
        <vt:lpstr>سمة</vt:lpstr>
      </vt:variant>
      <vt:variant>
        <vt:i4>1</vt:i4>
      </vt:variant>
      <vt:variant>
        <vt:lpstr>عناوين الشرائح</vt:lpstr>
      </vt:variant>
      <vt:variant>
        <vt:i4>2</vt:i4>
      </vt:variant>
    </vt:vector>
  </HeadingPairs>
  <TitlesOfParts>
    <vt:vector size="3" baseType="lpstr">
      <vt:lpstr>سمة Office</vt:lpstr>
      <vt:lpstr>أسباب النهضة في ايطاليا</vt:lpstr>
      <vt:lpstr>عصر النهضة المبكر في ايطاليا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pv</dc:creator>
  <cp:lastModifiedBy>pv</cp:lastModifiedBy>
  <cp:revision>16</cp:revision>
  <dcterms:created xsi:type="dcterms:W3CDTF">2021-06-01T18:45:59Z</dcterms:created>
  <dcterms:modified xsi:type="dcterms:W3CDTF">2021-06-01T21:10:38Z</dcterms:modified>
</cp:coreProperties>
</file>