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
  </p:notesMasterIdLst>
  <p:sldIdLst>
    <p:sldId id="256" r:id="rId2"/>
    <p:sldId id="273" r:id="rId3"/>
    <p:sldId id="276" r:id="rId4"/>
    <p:sldId id="277" r:id="rId5"/>
    <p:sldId id="278"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265" autoAdjust="0"/>
    <p:restoredTop sz="94660"/>
  </p:normalViewPr>
  <p:slideViewPr>
    <p:cSldViewPr>
      <p:cViewPr varScale="1">
        <p:scale>
          <a:sx n="62" d="100"/>
          <a:sy n="62" d="100"/>
        </p:scale>
        <p:origin x="-15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DEDF574-3791-4EB4-B9D0-90205C38FA1A}" type="datetimeFigureOut">
              <a:rPr lang="ar-IQ" smtClean="0"/>
              <a:pPr/>
              <a:t>06/10/1442</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CD442E1-55FF-4241-B905-E269DF11733F}"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4CD442E1-55FF-4241-B905-E269DF11733F}" type="slidenum">
              <a:rPr lang="ar-IQ" smtClean="0"/>
              <a:pPr/>
              <a:t>4</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06/10/1442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كل بيضاوي 4"/>
          <p:cNvSpPr/>
          <p:nvPr/>
        </p:nvSpPr>
        <p:spPr>
          <a:xfrm>
            <a:off x="2357422" y="285728"/>
            <a:ext cx="6357982" cy="371477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
        <p:nvSpPr>
          <p:cNvPr id="3" name="عنوان فرعي 2"/>
          <p:cNvSpPr>
            <a:spLocks noGrp="1"/>
          </p:cNvSpPr>
          <p:nvPr>
            <p:ph type="subTitle" idx="1"/>
          </p:nvPr>
        </p:nvSpPr>
        <p:spPr>
          <a:xfrm>
            <a:off x="2643174" y="1428736"/>
            <a:ext cx="5357850" cy="1500198"/>
          </a:xfrm>
          <a:solidFill>
            <a:schemeClr val="accent2">
              <a:lumMod val="20000"/>
              <a:lumOff val="80000"/>
            </a:schemeClr>
          </a:solidFill>
          <a:ln>
            <a:solidFill>
              <a:schemeClr val="accent1"/>
            </a:solidFill>
          </a:ln>
        </p:spPr>
        <p:txBody>
          <a:bodyPr/>
          <a:lstStyle/>
          <a:p>
            <a:r>
              <a:rPr lang="ar-IQ" sz="4400" dirty="0" smtClean="0">
                <a:solidFill>
                  <a:schemeClr val="tx1"/>
                </a:solidFill>
              </a:rPr>
              <a:t>4 </a:t>
            </a:r>
            <a:r>
              <a:rPr lang="ar-IQ" sz="4400" dirty="0" smtClean="0">
                <a:solidFill>
                  <a:schemeClr val="tx1"/>
                </a:solidFill>
              </a:rPr>
              <a:t>. </a:t>
            </a:r>
            <a:r>
              <a:rPr lang="ar-IQ" sz="4400" dirty="0" smtClean="0">
                <a:solidFill>
                  <a:schemeClr val="tx1"/>
                </a:solidFill>
              </a:rPr>
              <a:t>مظاهر </a:t>
            </a:r>
            <a:r>
              <a:rPr lang="ar-IQ" sz="4400" smtClean="0">
                <a:solidFill>
                  <a:schemeClr val="tx1"/>
                </a:solidFill>
              </a:rPr>
              <a:t>العمارة الإسلامية </a:t>
            </a:r>
            <a:endParaRPr lang="ar-IQ" sz="4400" dirty="0" smtClean="0">
              <a:solidFill>
                <a:schemeClr val="tx1"/>
              </a:solidFill>
            </a:endParaRP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714356"/>
            <a:ext cx="8501122" cy="5929354"/>
          </a:xfr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a:noAutofit/>
          </a:bodyPr>
          <a:lstStyle/>
          <a:p>
            <a:pPr marL="0" indent="0" algn="just">
              <a:buNone/>
            </a:pPr>
            <a:r>
              <a:rPr lang="ar-IQ" sz="2800" dirty="0" smtClean="0"/>
              <a:t>5 . لمآذن أهم العناصر المعمارية المميزة للمساجد وهي المكان لنداء </a:t>
            </a:r>
            <a:r>
              <a:rPr lang="ar-IQ" sz="2800" dirty="0" err="1" smtClean="0"/>
              <a:t>الى</a:t>
            </a:r>
            <a:r>
              <a:rPr lang="ar-IQ" sz="2800" dirty="0" smtClean="0"/>
              <a:t> الصلاة وقد اخذ شكلها مشتقة من أبراج الكنائس وأبراج المراقبة وأبراج</a:t>
            </a:r>
          </a:p>
          <a:p>
            <a:pPr marL="0" indent="0" algn="just">
              <a:buNone/>
            </a:pPr>
            <a:r>
              <a:rPr lang="ar-IQ" sz="2800" dirty="0" smtClean="0"/>
              <a:t>العبادة في الهند والجريرة العربية لم تكن موجودة في عهد الرسول والخلفاء وكان المؤذن يدعو </a:t>
            </a:r>
            <a:r>
              <a:rPr lang="ar-IQ" sz="2800" dirty="0" err="1" smtClean="0"/>
              <a:t>الى</a:t>
            </a:r>
            <a:r>
              <a:rPr lang="ar-IQ" sz="2800" dirty="0" smtClean="0"/>
              <a:t> الصلاة من سور المدينة ، وقد بنيت من مادة الحجر في مصر الشام تركيا اسبانيا ومن </a:t>
            </a:r>
            <a:r>
              <a:rPr lang="ar-IQ" sz="2800" dirty="0" err="1" smtClean="0"/>
              <a:t>الطابوق</a:t>
            </a:r>
            <a:r>
              <a:rPr lang="ar-IQ" sz="2800" dirty="0" smtClean="0"/>
              <a:t> في العراق والمغرب ولقدم </a:t>
            </a:r>
            <a:r>
              <a:rPr lang="ar-IQ" sz="2800" dirty="0" err="1" smtClean="0"/>
              <a:t>مأذنة</a:t>
            </a:r>
            <a:r>
              <a:rPr lang="ar-IQ" sz="2800" dirty="0" smtClean="0"/>
              <a:t> موجودة في المغرب هي </a:t>
            </a:r>
            <a:r>
              <a:rPr lang="ar-IQ" sz="2800" dirty="0" err="1" smtClean="0"/>
              <a:t>مأذنة</a:t>
            </a:r>
            <a:r>
              <a:rPr lang="ar-IQ" sz="2800" dirty="0" smtClean="0"/>
              <a:t> جامع القيروان </a:t>
            </a:r>
            <a:r>
              <a:rPr lang="ar-IQ" sz="2800" dirty="0" err="1" smtClean="0"/>
              <a:t>واقدم</a:t>
            </a:r>
            <a:r>
              <a:rPr lang="ar-IQ" sz="2800" dirty="0" smtClean="0"/>
              <a:t> </a:t>
            </a:r>
            <a:r>
              <a:rPr lang="ar-IQ" sz="2800" dirty="0" err="1" smtClean="0"/>
              <a:t>مأذنة</a:t>
            </a:r>
            <a:r>
              <a:rPr lang="ar-IQ" sz="2800" dirty="0" smtClean="0"/>
              <a:t> في مصر في جامع ابن طولون ، وفي </a:t>
            </a:r>
            <a:r>
              <a:rPr lang="ar-IQ" sz="2800" dirty="0" err="1" smtClean="0"/>
              <a:t>ايران</a:t>
            </a:r>
            <a:r>
              <a:rPr lang="ar-IQ" sz="2800" dirty="0" smtClean="0"/>
              <a:t> اعتمدت المثمنة والاسطوانية وكانت مزدوجة </a:t>
            </a:r>
            <a:r>
              <a:rPr lang="ar-IQ" sz="2800" dirty="0" err="1" smtClean="0"/>
              <a:t>المأذنة</a:t>
            </a:r>
            <a:r>
              <a:rPr lang="ar-IQ" sz="2800" dirty="0" smtClean="0"/>
              <a:t> ، وكانت </a:t>
            </a:r>
            <a:r>
              <a:rPr lang="ar-IQ" sz="2800" dirty="0" err="1" smtClean="0"/>
              <a:t>المأذن</a:t>
            </a:r>
            <a:r>
              <a:rPr lang="ar-IQ" sz="2800" dirty="0" smtClean="0"/>
              <a:t> في الهند معظم </a:t>
            </a:r>
            <a:r>
              <a:rPr lang="ar-IQ" sz="2800" dirty="0" err="1" smtClean="0"/>
              <a:t>الاحيان</a:t>
            </a:r>
            <a:r>
              <a:rPr lang="ar-IQ" sz="2800" dirty="0" smtClean="0"/>
              <a:t> اسطوانية تضيق كلما ارتفعت مدببة، </a:t>
            </a:r>
            <a:r>
              <a:rPr lang="ar-IQ" sz="2800" dirty="0" err="1" smtClean="0"/>
              <a:t>واخيرا</a:t>
            </a:r>
            <a:r>
              <a:rPr lang="ar-IQ" sz="2800" dirty="0" smtClean="0"/>
              <a:t> في تركيا كانت </a:t>
            </a:r>
            <a:r>
              <a:rPr lang="ar-IQ" sz="2800" dirty="0" err="1" smtClean="0"/>
              <a:t>ممشوقه</a:t>
            </a:r>
            <a:r>
              <a:rPr lang="ar-IQ" sz="2800" dirty="0" smtClean="0"/>
              <a:t> طويلة تعلوها قمة مخروطية وزاد عددها في جامع السلطان احمد في اسطنبول.</a:t>
            </a:r>
          </a:p>
          <a:p>
            <a:pPr marL="0" indent="0" algn="just">
              <a:buNone/>
            </a:pPr>
            <a:endParaRPr lang="ar-IQ" sz="2800" dirty="0" smtClean="0"/>
          </a:p>
          <a:p>
            <a:pPr marL="0" indent="0" algn="just">
              <a:buNone/>
            </a:pPr>
            <a:r>
              <a:rPr lang="ar-IQ" sz="2800" dirty="0" smtClean="0"/>
              <a:t>6.المحاريب : . وهو علامة لتحديد اتجاه الصلاة وله عدة أراء في ظهوره</a:t>
            </a:r>
            <a:endParaRPr lang="en-US" sz="2800" dirty="0" smtClean="0"/>
          </a:p>
          <a:p>
            <a:pPr marL="0" indent="0">
              <a:buNone/>
            </a:pPr>
            <a:endParaRPr lang="ar-IQ" sz="2800" dirty="0" smtClean="0"/>
          </a:p>
        </p:txBody>
      </p:sp>
      <p:sp>
        <p:nvSpPr>
          <p:cNvPr id="4" name="شكل بيضاوي 3"/>
          <p:cNvSpPr/>
          <p:nvPr/>
        </p:nvSpPr>
        <p:spPr>
          <a:xfrm>
            <a:off x="7929586" y="0"/>
            <a:ext cx="714380" cy="7143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lumMod val="50000"/>
                    <a:lumOff val="50000"/>
                  </a:schemeClr>
                </a:solidFill>
              </a:rPr>
              <a:t>1</a:t>
            </a:r>
            <a:endParaRPr lang="ar-IQ" sz="2400" dirty="0">
              <a:solidFill>
                <a:schemeClr val="tx1">
                  <a:lumMod val="50000"/>
                  <a:lumOff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642918"/>
            <a:ext cx="8501122" cy="6000792"/>
          </a:xfr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a:noAutofit/>
          </a:bodyPr>
          <a:lstStyle/>
          <a:p>
            <a:pPr marL="0" indent="0" algn="just">
              <a:buNone/>
            </a:pPr>
            <a:r>
              <a:rPr lang="ar-IQ" sz="2800" dirty="0" smtClean="0"/>
              <a:t>منها ظهر عند بناء المسجد الرسول والآخر أنة ظهر في السنة الثانية للهجرة عند تحويل القبلة من المسجد الأقصى إلى مكة والأخر يقول من أنه ظهر المحراب عند بناء المسجد النبوي عند هجرة النبي محمد الهدى صلى الله علية وسلم كما أن النبي وضع المحراب </a:t>
            </a:r>
            <a:r>
              <a:rPr lang="ar-IQ" sz="2800" dirty="0" err="1" smtClean="0"/>
              <a:t>بنفسة</a:t>
            </a:r>
            <a:r>
              <a:rPr lang="ar-IQ" sz="2800" dirty="0" smtClean="0"/>
              <a:t> في مسجد قباء خارج المدينة وهو المسجد الذي أقام الرسول الصلاة في موضعه وهو في طريقه مهاجراً إلى المدينة ،  وقد ظهر بشكل بسيط ومجوف  وأقدم المحاريب في المسجد الأقصى </a:t>
            </a:r>
            <a:r>
              <a:rPr lang="ar-IQ" sz="2800" dirty="0" smtClean="0"/>
              <a:t>.</a:t>
            </a:r>
          </a:p>
          <a:p>
            <a:pPr marL="0" indent="0" algn="just">
              <a:buNone/>
            </a:pPr>
            <a:endParaRPr lang="ar-IQ" sz="2800" dirty="0" smtClean="0"/>
          </a:p>
          <a:p>
            <a:pPr marL="0" indent="0" algn="just">
              <a:buNone/>
            </a:pPr>
            <a:r>
              <a:rPr lang="ar-IQ" sz="2800" dirty="0" smtClean="0"/>
              <a:t>7 . الزخارف الكتابية والهندسية والنباتية ( </a:t>
            </a:r>
            <a:r>
              <a:rPr lang="ar-IQ" sz="2800" dirty="0" err="1" smtClean="0"/>
              <a:t>الارابسك</a:t>
            </a:r>
            <a:r>
              <a:rPr lang="ar-IQ" sz="2800" dirty="0" smtClean="0"/>
              <a:t> )</a:t>
            </a:r>
          </a:p>
          <a:p>
            <a:pPr marL="0" indent="0" algn="just">
              <a:buNone/>
            </a:pPr>
            <a:r>
              <a:rPr lang="ar-IQ" sz="2800" dirty="0" smtClean="0"/>
              <a:t>عرفت الفن الإسلامي بالزخرفة الهندسية أكثر من غيرها لأنها اعتمدت الزخرفة كفن قائم بذاته وليس إطار للإعمال الفنية كما في الفنون الأوربي ، وقد اعتمدت الزخرفة الهندسية التراكيب </a:t>
            </a:r>
            <a:r>
              <a:rPr lang="ar-IQ" sz="2800" dirty="0" err="1" smtClean="0"/>
              <a:t>النجمية</a:t>
            </a:r>
            <a:r>
              <a:rPr lang="ar-IQ" sz="2800" dirty="0" smtClean="0"/>
              <a:t> والمتعدد الإضلاع ، واعتمدت الزخرفة النباتية الغصن والورقة وزهرة وثمار في إشكال</a:t>
            </a:r>
            <a:endParaRPr lang="ar-IQ" sz="2800" dirty="0"/>
          </a:p>
        </p:txBody>
      </p:sp>
      <p:sp>
        <p:nvSpPr>
          <p:cNvPr id="4" name="شكل بيضاوي 3"/>
          <p:cNvSpPr/>
          <p:nvPr/>
        </p:nvSpPr>
        <p:spPr>
          <a:xfrm>
            <a:off x="7929586" y="0"/>
            <a:ext cx="714380" cy="71435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lumMod val="50000"/>
                    <a:lumOff val="50000"/>
                  </a:schemeClr>
                </a:solidFill>
              </a:rPr>
              <a:t>2</a:t>
            </a:r>
            <a:endParaRPr lang="ar-IQ" sz="2400" dirty="0">
              <a:solidFill>
                <a:schemeClr val="tx1">
                  <a:lumMod val="50000"/>
                  <a:lumOff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642918"/>
            <a:ext cx="8501122" cy="6000792"/>
          </a:xfr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a:noAutofit/>
          </a:bodyPr>
          <a:lstStyle/>
          <a:p>
            <a:pPr marL="0" indent="0" algn="just">
              <a:buNone/>
            </a:pPr>
            <a:r>
              <a:rPr lang="ar-IQ" sz="2800" dirty="0" smtClean="0"/>
              <a:t>تجريدية  ويعتمد كل من الزخرفة النباتية والهندسية قواعد لتحقيقها هي التكرار وتقابل وتناظر وسيادة ومبدأ التجريد والرمز . وأكثرها شيوعاً في الفن الإسلامي </a:t>
            </a:r>
            <a:r>
              <a:rPr lang="ar-IQ" sz="2800" dirty="0" err="1" smtClean="0"/>
              <a:t>الارابسك</a:t>
            </a:r>
            <a:r>
              <a:rPr lang="ar-IQ" sz="2800" dirty="0" smtClean="0"/>
              <a:t> وهو فن من الفنون العربية والذي جمع بين الزخرفة الهندسية والنباتية والخط الكوفي من خلال التكرار والتقابل بفن النحت وتكون المسطحات بارزة لجميع الزخارف والغائر هو السطح حيث يضفي على الزخرفة شيء من الجمال . النحت وتكون المسطحات بارزة لجميع الزخارف والغائر هو السطح حيث يضفي على الزخرفة شيء من الجمال .</a:t>
            </a:r>
          </a:p>
          <a:p>
            <a:pPr marL="0" indent="0" algn="just">
              <a:buNone/>
            </a:pPr>
            <a:endParaRPr lang="ar-IQ" sz="2800" dirty="0" smtClean="0"/>
          </a:p>
          <a:p>
            <a:pPr marL="0" indent="0" algn="just">
              <a:buNone/>
            </a:pPr>
            <a:r>
              <a:rPr lang="ar-IQ" sz="2800" dirty="0" smtClean="0"/>
              <a:t>8 . الزخارف الكتابية </a:t>
            </a:r>
          </a:p>
          <a:p>
            <a:pPr marL="0" indent="0" algn="just">
              <a:buNone/>
            </a:pPr>
            <a:r>
              <a:rPr lang="ar-IQ" sz="2800" dirty="0" smtClean="0"/>
              <a:t>للكتابة الزخرفة دور كبير في تاريخ الفنون الإسلامية ، حيث لكل عصر </a:t>
            </a:r>
            <a:r>
              <a:rPr lang="ar-IQ" dirty="0" smtClean="0"/>
              <a:t>وإقليم أسلوب للزخرفة والكتابة ، ولقد كانت أنواع الخطوط</a:t>
            </a:r>
            <a:endParaRPr lang="ar-IQ" dirty="0"/>
          </a:p>
        </p:txBody>
      </p:sp>
      <p:sp>
        <p:nvSpPr>
          <p:cNvPr id="4" name="شكل بيضاوي 3"/>
          <p:cNvSpPr/>
          <p:nvPr/>
        </p:nvSpPr>
        <p:spPr>
          <a:xfrm>
            <a:off x="7858148" y="0"/>
            <a:ext cx="700086" cy="64291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lumMod val="50000"/>
                    <a:lumOff val="50000"/>
                  </a:schemeClr>
                </a:solidFill>
              </a:rPr>
              <a:t>3</a:t>
            </a:r>
            <a:endParaRPr lang="ar-IQ" sz="2400" dirty="0">
              <a:solidFill>
                <a:schemeClr val="tx1">
                  <a:lumMod val="50000"/>
                  <a:lumOff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857232"/>
            <a:ext cx="8501122" cy="5357850"/>
          </a:xfr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p:spPr>
        <p:txBody>
          <a:bodyPr>
            <a:noAutofit/>
          </a:bodyPr>
          <a:lstStyle/>
          <a:p>
            <a:pPr marL="0" indent="0" algn="just">
              <a:buNone/>
            </a:pPr>
            <a:r>
              <a:rPr lang="ar-IQ" sz="2800" dirty="0" smtClean="0"/>
              <a:t>في فجر الإسلام مثل مكة والمدينة والحيرة </a:t>
            </a:r>
            <a:r>
              <a:rPr lang="ar-IQ" sz="2800" dirty="0" err="1" smtClean="0"/>
              <a:t>والانبار</a:t>
            </a:r>
            <a:r>
              <a:rPr lang="ar-IQ" sz="2800" dirty="0" smtClean="0"/>
              <a:t> الخط الكوفي ، واظهر أهل الكوفة اهتمام في تجويد الخط والإبداع في رسم الحروف فانتشر في سائر إنحاء العالم الإسلامي واستعمل في كتابة المصاحف وعلى قطع النقود وشواهد القبور وسائر الكتابات التذكارية ، إما إعمال التدوين العادية والمكاتبات المختلفة فقد استخدمت الخطوط اللينة أو المدورة لأنها أكثر مرونة وأطوع وأوفر للوقت . وبلغ أنواع الخط الكوفي ما يزيد على 50 نوع وأهمها المورق المزهر </a:t>
            </a:r>
            <a:r>
              <a:rPr lang="ar-IQ" sz="2800" dirty="0" err="1" smtClean="0"/>
              <a:t>المضفور</a:t>
            </a:r>
            <a:r>
              <a:rPr lang="ar-IQ" sz="2800" dirty="0" smtClean="0"/>
              <a:t> المربع ، كما وعرف المسلمون أنواع مختلفة من الخطوط المدور مثل النسخ والثلث والرقعة والرقعة والديواني والتعليق وشكلت كزخرفة على شكل طائر أو حيوان أو سفينة أو كشكل </a:t>
            </a:r>
            <a:r>
              <a:rPr lang="ar-IQ" sz="2800" dirty="0" err="1" smtClean="0"/>
              <a:t>الطغراء</a:t>
            </a:r>
            <a:r>
              <a:rPr lang="ar-IQ" sz="2800" dirty="0" smtClean="0"/>
              <a:t> التي إبداع في رسمها الخطاطون في عصر السلاطين العثمانيين فكان لكل سلطان </a:t>
            </a:r>
            <a:r>
              <a:rPr lang="ar-IQ" sz="2800" dirty="0" err="1" smtClean="0"/>
              <a:t>طغراء</a:t>
            </a:r>
            <a:r>
              <a:rPr lang="ar-IQ" sz="2800" dirty="0" smtClean="0"/>
              <a:t> خاصة . </a:t>
            </a:r>
            <a:endParaRPr lang="ar-IQ" sz="2800" dirty="0"/>
          </a:p>
        </p:txBody>
      </p:sp>
      <p:sp>
        <p:nvSpPr>
          <p:cNvPr id="4" name="شكل بيضاوي 3"/>
          <p:cNvSpPr/>
          <p:nvPr/>
        </p:nvSpPr>
        <p:spPr>
          <a:xfrm>
            <a:off x="7643834" y="0"/>
            <a:ext cx="914400" cy="78579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lumMod val="50000"/>
                    <a:lumOff val="50000"/>
                  </a:schemeClr>
                </a:solidFill>
              </a:rPr>
              <a:t>4</a:t>
            </a:r>
            <a:endParaRPr lang="ar-IQ" sz="2400" dirty="0">
              <a:solidFill>
                <a:schemeClr val="tx1">
                  <a:lumMod val="50000"/>
                  <a:lumOff val="50000"/>
                </a:schemeClr>
              </a:solidFill>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484</Words>
  <PresentationFormat>عرض على الشاشة (3:4)‏</PresentationFormat>
  <Paragraphs>19</Paragraphs>
  <Slides>5</Slides>
  <Notes>1</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الشريحة 1</vt:lpstr>
      <vt:lpstr>الشريحة 2</vt:lpstr>
      <vt:lpstr>الشريحة 3</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الفن الإسلامي </dc:title>
  <dc:creator>pv</dc:creator>
  <cp:lastModifiedBy>pv</cp:lastModifiedBy>
  <cp:revision>74</cp:revision>
  <dcterms:created xsi:type="dcterms:W3CDTF">2020-02-09T17:59:37Z</dcterms:created>
  <dcterms:modified xsi:type="dcterms:W3CDTF">2021-05-17T19:14:57Z</dcterms:modified>
</cp:coreProperties>
</file>