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74" r:id="rId3"/>
    <p:sldId id="271" r:id="rId4"/>
    <p:sldId id="272" r:id="rId5"/>
    <p:sldId id="275"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265" autoAdjust="0"/>
    <p:restoredTop sz="94660"/>
  </p:normalViewPr>
  <p:slideViewPr>
    <p:cSldViewPr>
      <p:cViewPr varScale="1">
        <p:scale>
          <a:sx n="62" d="100"/>
          <a:sy n="62" d="100"/>
        </p:scale>
        <p:origin x="-15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DEDF574-3791-4EB4-B9D0-90205C38FA1A}" type="datetimeFigureOut">
              <a:rPr lang="ar-IQ" smtClean="0"/>
              <a:pPr/>
              <a:t>06/10/1442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CD442E1-55FF-4241-B905-E269DF11733F}"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2357422" y="285728"/>
            <a:ext cx="6357982" cy="371477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3" name="عنوان فرعي 2"/>
          <p:cNvSpPr>
            <a:spLocks noGrp="1"/>
          </p:cNvSpPr>
          <p:nvPr>
            <p:ph type="subTitle" idx="1"/>
          </p:nvPr>
        </p:nvSpPr>
        <p:spPr>
          <a:xfrm>
            <a:off x="2643174" y="1428736"/>
            <a:ext cx="5357850" cy="1500198"/>
          </a:xfrm>
          <a:solidFill>
            <a:schemeClr val="accent2">
              <a:lumMod val="20000"/>
              <a:lumOff val="80000"/>
            </a:schemeClr>
          </a:solidFill>
          <a:ln>
            <a:solidFill>
              <a:schemeClr val="accent1"/>
            </a:solidFill>
          </a:ln>
        </p:spPr>
        <p:txBody>
          <a:bodyPr/>
          <a:lstStyle/>
          <a:p>
            <a:r>
              <a:rPr lang="ar-IQ" sz="4400" dirty="0" smtClean="0">
                <a:solidFill>
                  <a:schemeClr val="tx1"/>
                </a:solidFill>
              </a:rPr>
              <a:t>3 . العمارة الإسلامية </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86116" y="214290"/>
            <a:ext cx="4357718" cy="785818"/>
          </a:xfrm>
          <a:solidFill>
            <a:schemeClr val="accent1">
              <a:lumMod val="20000"/>
              <a:lumOff val="80000"/>
            </a:schemeClr>
          </a:solidFill>
          <a:ln>
            <a:solidFill>
              <a:schemeClr val="accent2">
                <a:lumMod val="60000"/>
                <a:lumOff val="40000"/>
              </a:schemeClr>
            </a:solidFill>
          </a:ln>
        </p:spPr>
        <p:txBody>
          <a:bodyPr>
            <a:normAutofit fontScale="90000"/>
          </a:bodyPr>
          <a:lstStyle/>
          <a:p>
            <a:r>
              <a:rPr lang="ar-IQ" dirty="0" smtClean="0"/>
              <a:t/>
            </a:r>
            <a:br>
              <a:rPr lang="ar-IQ" dirty="0" smtClean="0"/>
            </a:br>
            <a:r>
              <a:rPr lang="ar-IQ" dirty="0" smtClean="0"/>
              <a:t/>
            </a:r>
            <a:br>
              <a:rPr lang="ar-IQ" dirty="0" smtClean="0"/>
            </a:br>
            <a:r>
              <a:rPr lang="ar-IQ" dirty="0" smtClean="0"/>
              <a:t> العمارة الإسلامية </a:t>
            </a:r>
            <a:br>
              <a:rPr lang="ar-IQ" dirty="0" smtClean="0"/>
            </a:br>
            <a:r>
              <a:rPr lang="ar-IQ" dirty="0" smtClean="0"/>
              <a:t/>
            </a:r>
            <a:br>
              <a:rPr lang="ar-IQ" dirty="0" smtClean="0"/>
            </a:br>
            <a:endParaRPr lang="ar-IQ" dirty="0"/>
          </a:p>
        </p:txBody>
      </p:sp>
      <p:sp>
        <p:nvSpPr>
          <p:cNvPr id="3" name="عنصر نائب للمحتوى 2"/>
          <p:cNvSpPr>
            <a:spLocks noGrp="1"/>
          </p:cNvSpPr>
          <p:nvPr>
            <p:ph idx="1"/>
          </p:nvPr>
        </p:nvSpPr>
        <p:spPr>
          <a:xfrm>
            <a:off x="214282" y="1142984"/>
            <a:ext cx="8643998" cy="5286412"/>
          </a:xfrm>
          <a:solidFill>
            <a:schemeClr val="accent2">
              <a:lumMod val="40000"/>
              <a:lumOff val="60000"/>
            </a:schemeClr>
          </a:solidFill>
          <a:ln>
            <a:solidFill>
              <a:schemeClr val="tx2">
                <a:lumMod val="20000"/>
                <a:lumOff val="80000"/>
              </a:schemeClr>
            </a:solidFill>
          </a:ln>
        </p:spPr>
        <p:txBody>
          <a:bodyPr>
            <a:normAutofit fontScale="85000" lnSpcReduction="20000"/>
          </a:bodyPr>
          <a:lstStyle/>
          <a:p>
            <a:pPr marL="0" indent="365125" algn="just">
              <a:buNone/>
            </a:pPr>
            <a:r>
              <a:rPr lang="ar-IQ" dirty="0" smtClean="0"/>
              <a:t>استقر الخلفاء الأوائل في مكة والمدينة ، وعند نشوء الدولة الأموية انتقلت العاصمة الجديدة إلى دمشق وقد ظهرت مجموعة من القصور والجوامع وهي ما يطلق عليها بالعمارة المدنية والدينية، فالعمارة المدنية تمثل مجموعة من القصور التي بنها مجموعة من الفنانين والمهندسين من البلاد المجاورة ، فكان لكل منها أسلوبه وطابعة الخاص ومن تلك القصور والتي تميزت بأهميتها الفنية ( قصر المشتى وقصر عمرة وقصر خربة المفجر ، أما العمارة الدينية في العصر الأموي فقد كان أولها ( مسجد قبة الصخرة ) وفي العصر العباس انتقل مقر الحكم إلى العراق حيث تأسست مدينة بغداد من قبل أبو جعفر المنصور وقد احضر لها المهندسين وأهل المعرفة بالبناء والنجارين والحدادين من جميع إنحاء العالم الإسلامي من الشرق والغرب ، وقد اختطها جاعلاً إياها مدورة ولها سوران ثم سور ثالث حول المركز ، وفي المركز بني الجامع وقصر الذهب وجعل لكل سور أربعة أبواب وعلى كل باب قبة وبين كل قبتين 28 برجاً وفوق القصر قبة شهيرة تعرف </a:t>
            </a:r>
            <a:r>
              <a:rPr lang="ar-IQ" dirty="0" err="1" smtClean="0"/>
              <a:t>بـ</a:t>
            </a:r>
            <a:r>
              <a:rPr lang="ar-IQ" dirty="0" smtClean="0"/>
              <a:t> ( القبة الخضراء ) وفي أعلاها تمثال فارس بيده رمح لتعيين اتجاه الريح ، وكانت للمدينة أربعة أبواب هي باب البصرة ، باب الشام ، باب </a:t>
            </a:r>
            <a:r>
              <a:rPr lang="ar-IQ" dirty="0" err="1" smtClean="0"/>
              <a:t>خرسان</a:t>
            </a:r>
            <a:r>
              <a:rPr lang="ar-IQ" dirty="0" smtClean="0"/>
              <a:t> ، باب الكوفة .</a:t>
            </a:r>
          </a:p>
        </p:txBody>
      </p:sp>
      <p:sp>
        <p:nvSpPr>
          <p:cNvPr id="4" name="شكل بيضاوي 3"/>
          <p:cNvSpPr/>
          <p:nvPr/>
        </p:nvSpPr>
        <p:spPr>
          <a:xfrm>
            <a:off x="7715272" y="428604"/>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1</a:t>
            </a:r>
            <a:endParaRPr lang="ar-IQ" sz="2400" dirty="0">
              <a:solidFill>
                <a:schemeClr val="tx1">
                  <a:lumMod val="50000"/>
                  <a:lumOff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28794" y="274638"/>
            <a:ext cx="6072230" cy="1143000"/>
          </a:xfrm>
          <a:solidFill>
            <a:schemeClr val="accent1">
              <a:lumMod val="20000"/>
              <a:lumOff val="80000"/>
            </a:schemeClr>
          </a:solidFill>
        </p:spPr>
        <p:txBody>
          <a:bodyPr>
            <a:normAutofit fontScale="90000"/>
          </a:bodyPr>
          <a:lstStyle/>
          <a:p>
            <a:r>
              <a:rPr lang="ar-IQ" dirty="0" smtClean="0"/>
              <a:t/>
            </a:r>
            <a:br>
              <a:rPr lang="ar-IQ" dirty="0" smtClean="0"/>
            </a:br>
            <a:r>
              <a:rPr lang="ar-IQ" dirty="0" smtClean="0"/>
              <a:t/>
            </a:r>
            <a:br>
              <a:rPr lang="ar-IQ" dirty="0" smtClean="0"/>
            </a:br>
            <a:r>
              <a:rPr lang="ar-IQ" dirty="0" smtClean="0"/>
              <a:t>مظاهر العمارة الإسلامية </a:t>
            </a:r>
            <a:br>
              <a:rPr lang="ar-IQ" dirty="0" smtClean="0"/>
            </a:br>
            <a:r>
              <a:rPr lang="ar-IQ" dirty="0" smtClean="0"/>
              <a:t/>
            </a:r>
            <a:br>
              <a:rPr lang="ar-IQ" dirty="0" smtClean="0"/>
            </a:br>
            <a:endParaRPr lang="ar-IQ" dirty="0"/>
          </a:p>
        </p:txBody>
      </p:sp>
      <p:sp>
        <p:nvSpPr>
          <p:cNvPr id="3" name="عنصر نائب للمحتوى 2"/>
          <p:cNvSpPr>
            <a:spLocks noGrp="1"/>
          </p:cNvSpPr>
          <p:nvPr>
            <p:ph idx="1"/>
          </p:nvPr>
        </p:nvSpPr>
        <p:spPr>
          <a:solidFill>
            <a:schemeClr val="accent2">
              <a:lumMod val="40000"/>
              <a:lumOff val="60000"/>
            </a:schemeClr>
          </a:solidFill>
        </p:spPr>
        <p:txBody>
          <a:bodyPr>
            <a:normAutofit/>
          </a:bodyPr>
          <a:lstStyle/>
          <a:p>
            <a:pPr marL="0" indent="0">
              <a:buNone/>
            </a:pPr>
            <a:r>
              <a:rPr lang="ar-IQ" sz="2800" dirty="0" smtClean="0"/>
              <a:t>1 . الأعمدة والتيجان </a:t>
            </a:r>
          </a:p>
          <a:p>
            <a:pPr marL="0" indent="0" algn="just">
              <a:buNone/>
            </a:pPr>
            <a:r>
              <a:rPr lang="ar-IQ" sz="2800" dirty="0" smtClean="0"/>
              <a:t> استخدم المسلمون في العصور المبكرة الأعمدة الموجودة في الأبنية القديمة باعدها تفردوا باعتماد أعمدة اسطوانية جامع ابن طولون وأعمدة مضلعة حلزونية ومثمنة وكانت تزين بالزخارف النباتية </a:t>
            </a:r>
          </a:p>
          <a:p>
            <a:pPr marL="0" indent="0" algn="just">
              <a:buNone/>
            </a:pPr>
            <a:r>
              <a:rPr lang="ar-IQ" sz="2800" dirty="0" smtClean="0"/>
              <a:t>أما التيجان فكانت إشكالها ناقوسيه كما في قصر الجو سق ألخاقاني في سامراء إضافة إلى تيجان بصلية الشكل وتيجان  ومزينة </a:t>
            </a:r>
            <a:r>
              <a:rPr lang="ar-IQ" sz="2800" dirty="0" err="1" smtClean="0"/>
              <a:t>بالمقرنصات</a:t>
            </a:r>
            <a:r>
              <a:rPr lang="ar-IQ" sz="2800" dirty="0" smtClean="0"/>
              <a:t> أو بشكل زهرة متفتحة تتصل بالتاج من الأسفل .</a:t>
            </a:r>
          </a:p>
          <a:p>
            <a:pPr marL="0" indent="0" algn="just"/>
            <a:endParaRPr lang="ar-IQ" dirty="0"/>
          </a:p>
        </p:txBody>
      </p:sp>
      <p:sp>
        <p:nvSpPr>
          <p:cNvPr id="4" name="شكل بيضاوي 3"/>
          <p:cNvSpPr/>
          <p:nvPr/>
        </p:nvSpPr>
        <p:spPr>
          <a:xfrm>
            <a:off x="8001024" y="928670"/>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2</a:t>
            </a:r>
            <a:endParaRPr lang="ar-IQ" sz="2400" dirty="0">
              <a:solidFill>
                <a:schemeClr val="tx1">
                  <a:lumMod val="50000"/>
                  <a:lumOff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857232"/>
            <a:ext cx="8429684" cy="5643602"/>
          </a:xfrm>
          <a:solidFill>
            <a:schemeClr val="accent2">
              <a:lumMod val="40000"/>
              <a:lumOff val="60000"/>
            </a:schemeClr>
          </a:solidFill>
        </p:spPr>
        <p:txBody>
          <a:bodyPr>
            <a:normAutofit fontScale="25000" lnSpcReduction="20000"/>
          </a:bodyPr>
          <a:lstStyle/>
          <a:p>
            <a:pPr marL="0" indent="0" algn="just">
              <a:buNone/>
            </a:pPr>
            <a:r>
              <a:rPr lang="ar-IQ" sz="12800" dirty="0" smtClean="0"/>
              <a:t>2</a:t>
            </a:r>
            <a:r>
              <a:rPr lang="ar-IQ" sz="11200" dirty="0" smtClean="0"/>
              <a:t> . الأقواس أو العقود : . وهي الإشكال التي تعلو الأعمدة والتيجان وقد شاع استعمال العقود الشبيه </a:t>
            </a:r>
            <a:r>
              <a:rPr lang="ar-IQ" sz="11200" dirty="0" err="1" smtClean="0"/>
              <a:t>بحدوة</a:t>
            </a:r>
            <a:r>
              <a:rPr lang="ar-IQ" sz="11200" dirty="0" smtClean="0"/>
              <a:t> الحصان في المغرب والأندلس ثم  العقد المفصص الذي يتألف من سلسلة من العقود الصغيرة المتتالية والعقد التي يزين داخله </a:t>
            </a:r>
            <a:r>
              <a:rPr lang="ar-IQ" sz="11200" dirty="0" err="1" smtClean="0"/>
              <a:t>المقرنصات</a:t>
            </a:r>
            <a:r>
              <a:rPr lang="ar-IQ" sz="11200" dirty="0" smtClean="0"/>
              <a:t> وشاع استخدامه في قصر الحمراء ، والعقد المدبب المرتفعة شاع استخدامها في العراق .</a:t>
            </a:r>
          </a:p>
          <a:p>
            <a:pPr marL="0" indent="0" algn="just">
              <a:buNone/>
            </a:pPr>
            <a:endParaRPr lang="ar-IQ" sz="11200" dirty="0" smtClean="0"/>
          </a:p>
          <a:p>
            <a:pPr marL="0" indent="0" algn="just">
              <a:buNone/>
            </a:pPr>
            <a:r>
              <a:rPr lang="ar-IQ" sz="11200" dirty="0" smtClean="0"/>
              <a:t> 3 . </a:t>
            </a:r>
            <a:r>
              <a:rPr lang="ar-IQ" sz="11200" dirty="0" err="1" smtClean="0"/>
              <a:t>المقرنصات</a:t>
            </a:r>
            <a:r>
              <a:rPr lang="ar-IQ" sz="11200" dirty="0" smtClean="0"/>
              <a:t> :. هي عبارة عن </a:t>
            </a:r>
            <a:r>
              <a:rPr lang="ar-IQ" sz="11200" dirty="0" err="1" smtClean="0"/>
              <a:t>حنيه</a:t>
            </a:r>
            <a:r>
              <a:rPr lang="ar-IQ" sz="11200" dirty="0" smtClean="0"/>
              <a:t> ركنية توضع في كل ركن من أركان حجرة مربعة يراد إنشاء قبة عليها وتستخدم للتدرج من الجزء المربع إلى الدائري أو المثمن تقوم عليه القبة  ، وهي عبارة عن حلية معمارية تشبه خلايا النحل وترى في العمائر </a:t>
            </a:r>
            <a:r>
              <a:rPr lang="ar-IQ" sz="11200" dirty="0" err="1" smtClean="0"/>
              <a:t>مدلات</a:t>
            </a:r>
            <a:r>
              <a:rPr lang="ar-IQ" sz="11200" dirty="0" smtClean="0"/>
              <a:t> على شكل طبقات مصفوفة بعضها فوق بعض ، وتعتمد في تزيين واجهات المساجد المآذن وتحت القباب وفي تيجان الأعمدة و السقوف الخشبية ، وبلغ أوج عظمته في قصر الحمراء في غرناطة . </a:t>
            </a:r>
          </a:p>
          <a:p>
            <a:pPr>
              <a:buNone/>
            </a:pPr>
            <a:endParaRPr lang="ar-IQ" dirty="0" smtClean="0"/>
          </a:p>
          <a:p>
            <a:pPr>
              <a:buNone/>
            </a:pPr>
            <a:r>
              <a:rPr lang="ar-IQ" dirty="0" smtClean="0"/>
              <a:t> </a:t>
            </a:r>
            <a:endParaRPr lang="ar-IQ" dirty="0"/>
          </a:p>
        </p:txBody>
      </p:sp>
      <p:sp>
        <p:nvSpPr>
          <p:cNvPr id="4" name="شكل بيضاوي 3"/>
          <p:cNvSpPr/>
          <p:nvPr/>
        </p:nvSpPr>
        <p:spPr>
          <a:xfrm>
            <a:off x="8072462" y="0"/>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3</a:t>
            </a:r>
            <a:endParaRPr lang="ar-IQ" sz="2400" dirty="0">
              <a:solidFill>
                <a:schemeClr val="tx1">
                  <a:lumMod val="50000"/>
                  <a:lumOff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000108"/>
            <a:ext cx="8429684" cy="5500726"/>
          </a:xfrm>
          <a:solidFill>
            <a:schemeClr val="accent2">
              <a:lumMod val="40000"/>
              <a:lumOff val="60000"/>
            </a:schemeClr>
          </a:solidFill>
        </p:spPr>
        <p:txBody>
          <a:bodyPr>
            <a:noAutofit/>
          </a:bodyPr>
          <a:lstStyle/>
          <a:p>
            <a:pPr marL="0" indent="0" algn="just">
              <a:buNone/>
            </a:pPr>
            <a:r>
              <a:rPr lang="ar-IQ" sz="2800" dirty="0" smtClean="0"/>
              <a:t>4 . القباب : وهي مظهر من مظاهر العمارة اعتمده في الجوامع والأضرحة ففي مصر بعصر الفاطمي استخدم القباب ذات </a:t>
            </a:r>
            <a:r>
              <a:rPr lang="ar-IQ" sz="2800" dirty="0" err="1" smtClean="0"/>
              <a:t>المقرنصات</a:t>
            </a:r>
            <a:r>
              <a:rPr lang="ar-IQ" sz="2800" dirty="0" smtClean="0"/>
              <a:t> ، كما عرفت في عصر المماليك القباب بأشكال مختلفة منها نصف كروية ومضلعة </a:t>
            </a:r>
            <a:r>
              <a:rPr lang="ar-IQ" sz="2800" dirty="0" err="1" smtClean="0"/>
              <a:t>وبيضوية</a:t>
            </a:r>
            <a:r>
              <a:rPr lang="ar-IQ" sz="2800" dirty="0" smtClean="0"/>
              <a:t> ومنها من الخشب ومزينة من الداخل من الخارج بالزخارف والكتابات وفي العراق والمغرب العربي كانت نصف كروية خالية من الزخارف ، وفي إيران شاعت القباب البصلية </a:t>
            </a:r>
            <a:r>
              <a:rPr lang="ar-IQ" sz="2800" dirty="0" err="1" smtClean="0"/>
              <a:t>والبيضوية</a:t>
            </a:r>
            <a:r>
              <a:rPr lang="ar-IQ" sz="2800" dirty="0" smtClean="0"/>
              <a:t> . وينسب إلى سمر </a:t>
            </a:r>
            <a:r>
              <a:rPr lang="ar-IQ" sz="2800" dirty="0" err="1" smtClean="0"/>
              <a:t>قند</a:t>
            </a:r>
            <a:r>
              <a:rPr lang="ar-IQ" sz="2800" dirty="0" smtClean="0"/>
              <a:t> نوع من القباب ذات الرقبة الطويلة ، وتعد قبة الصخرة هي جزء من المسجد الأقصى  القائم في القدس .في أقدس مكان عند المسلمين بعد مكة ، حيث بني على الصخرة التي أراد إبراهيم علية السلام ذبح ولده  إسماعيل علية السلام امتثالاً لأوامر الله عز وجل .</a:t>
            </a:r>
          </a:p>
          <a:p>
            <a:pPr marL="0" indent="0" algn="just">
              <a:buNone/>
            </a:pPr>
            <a:endParaRPr lang="ar-IQ" sz="2800" dirty="0" smtClean="0"/>
          </a:p>
        </p:txBody>
      </p:sp>
      <p:sp>
        <p:nvSpPr>
          <p:cNvPr id="4" name="شكل بيضاوي 3"/>
          <p:cNvSpPr/>
          <p:nvPr/>
        </p:nvSpPr>
        <p:spPr>
          <a:xfrm>
            <a:off x="8001024" y="214290"/>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4</a:t>
            </a:r>
            <a:endParaRPr lang="ar-IQ" sz="2400" dirty="0">
              <a:solidFill>
                <a:schemeClr val="tx1">
                  <a:lumMod val="50000"/>
                  <a:lumOff val="50000"/>
                </a:schemeClr>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503</Words>
  <PresentationFormat>عرض على الشاشة (3:4)‏</PresentationFormat>
  <Paragraphs>17</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الشريحة 1</vt:lpstr>
      <vt:lpstr>   العمارة الإسلامية   </vt:lpstr>
      <vt:lpstr>  مظاهر العمارة الإسلامية   </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الفن الإسلامي </dc:title>
  <dc:creator>pv</dc:creator>
  <cp:lastModifiedBy>pv</cp:lastModifiedBy>
  <cp:revision>74</cp:revision>
  <dcterms:created xsi:type="dcterms:W3CDTF">2020-02-09T17:59:37Z</dcterms:created>
  <dcterms:modified xsi:type="dcterms:W3CDTF">2021-05-17T19:13:29Z</dcterms:modified>
</cp:coreProperties>
</file>