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9"/>
  </p:notesMasterIdLst>
  <p:sldIdLst>
    <p:sldId id="256" r:id="rId2"/>
    <p:sldId id="263" r:id="rId3"/>
    <p:sldId id="274" r:id="rId4"/>
    <p:sldId id="275" r:id="rId5"/>
    <p:sldId id="276" r:id="rId6"/>
    <p:sldId id="277" r:id="rId7"/>
    <p:sldId id="278" r:id="rId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2" d="100"/>
          <a:sy n="62" d="100"/>
        </p:scale>
        <p:origin x="-151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1DEDF574-3791-4EB4-B9D0-90205C38FA1A}" type="datetimeFigureOut">
              <a:rPr lang="ar-IQ" smtClean="0"/>
              <a:pPr/>
              <a:t>29/09/1442</a:t>
            </a:fld>
            <a:endParaRPr lang="ar-IQ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4CD442E1-55FF-4241-B905-E269DF11733F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29/09/1442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29/09/1442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29/09/1442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29/09/1442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29/09/1442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29/09/1442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29/09/1442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29/09/1442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29/09/1442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29/09/1442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29/09/1442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29/09/1442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شكل بيضاوي 4"/>
          <p:cNvSpPr/>
          <p:nvPr/>
        </p:nvSpPr>
        <p:spPr>
          <a:xfrm>
            <a:off x="2357422" y="285728"/>
            <a:ext cx="6357982" cy="371477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571736" y="1428736"/>
            <a:ext cx="5715040" cy="1643074"/>
          </a:xfr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/>
          <a:lstStyle/>
          <a:p>
            <a:r>
              <a:rPr lang="ar-IQ" sz="4400" dirty="0" smtClean="0">
                <a:solidFill>
                  <a:schemeClr val="tx1"/>
                </a:solidFill>
              </a:rPr>
              <a:t>2 . مدرسة بغدادية للتصوير الإسلامي </a:t>
            </a:r>
          </a:p>
          <a:p>
            <a:endParaRPr lang="ar-IQ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  <a:solidFill>
            <a:schemeClr val="accent3">
              <a:lumMod val="20000"/>
              <a:lumOff val="8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/>
          <a:lstStyle/>
          <a:p>
            <a:pPr algn="just"/>
            <a:r>
              <a:rPr lang="ar-IQ" dirty="0" smtClean="0"/>
              <a:t>وهي أساس المدرسة العربية في التصوير الإسلامي التي اثر أسلوبها في مراكز أخرى للتصوير كالموصل وسوريا ومصر والمغرب </a:t>
            </a:r>
            <a:r>
              <a:rPr lang="ar-IQ" dirty="0" smtClean="0"/>
              <a:t>والأندلس </a:t>
            </a:r>
            <a:r>
              <a:rPr lang="ar-IQ" dirty="0" smtClean="0"/>
              <a:t>، واستمر ازدهار بغداد حتى القرن </a:t>
            </a:r>
            <a:r>
              <a:rPr lang="ar-IQ" dirty="0" smtClean="0"/>
              <a:t>( </a:t>
            </a:r>
            <a:r>
              <a:rPr lang="ar-IQ" dirty="0" smtClean="0"/>
              <a:t>13 ) </a:t>
            </a:r>
            <a:r>
              <a:rPr lang="ar-IQ" dirty="0" err="1" smtClean="0"/>
              <a:t>م</a:t>
            </a:r>
            <a:r>
              <a:rPr lang="ar-IQ" dirty="0" smtClean="0"/>
              <a:t> وحتى استولي عليها من قبل المغول في القرن ( 13 ) </a:t>
            </a:r>
            <a:r>
              <a:rPr lang="ar-IQ" dirty="0" err="1" smtClean="0"/>
              <a:t>م</a:t>
            </a:r>
            <a:r>
              <a:rPr lang="ar-IQ" dirty="0" smtClean="0"/>
              <a:t> .</a:t>
            </a:r>
          </a:p>
          <a:p>
            <a:pPr algn="just"/>
            <a:endParaRPr lang="ar-IQ" dirty="0" smtClean="0">
              <a:solidFill>
                <a:srgbClr val="FF0000"/>
              </a:solidFill>
            </a:endParaRPr>
          </a:p>
          <a:p>
            <a:pPr algn="just"/>
            <a:r>
              <a:rPr lang="ar-IQ" dirty="0" smtClean="0"/>
              <a:t>وقد نسبة إلى مجموعة من المخطوطات العربية التي تناولت المواضيع العلمية والأدبية والتي ترجمت عن اليونانية في الطب والعلوم </a:t>
            </a:r>
          </a:p>
          <a:p>
            <a:endParaRPr lang="ar-IQ" dirty="0"/>
          </a:p>
        </p:txBody>
      </p:sp>
      <p:sp>
        <p:nvSpPr>
          <p:cNvPr id="4" name="مستطيل ذو زوايا قطرية مخدوشة 3"/>
          <p:cNvSpPr/>
          <p:nvPr/>
        </p:nvSpPr>
        <p:spPr>
          <a:xfrm>
            <a:off x="8072462" y="285728"/>
            <a:ext cx="642942" cy="428628"/>
          </a:xfrm>
          <a:prstGeom prst="snip2Diag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</a:t>
            </a:r>
            <a:endParaRPr lang="ar-IQ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  <a:solidFill>
            <a:schemeClr val="accent3">
              <a:lumMod val="20000"/>
              <a:lumOff val="8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/>
          <a:lstStyle/>
          <a:p>
            <a:pPr algn="just"/>
            <a:r>
              <a:rPr lang="ar-IQ" dirty="0" smtClean="0"/>
              <a:t>الحيل الميكانيكية الجامع بين العلم والعمل للجزري </a:t>
            </a:r>
          </a:p>
          <a:p>
            <a:pPr algn="just"/>
            <a:r>
              <a:rPr lang="ar-IQ" dirty="0" smtClean="0"/>
              <a:t>عجائب المخلوقات  </a:t>
            </a:r>
            <a:r>
              <a:rPr lang="ar-IQ" dirty="0" smtClean="0"/>
              <a:t>للقز ويني </a:t>
            </a:r>
            <a:endParaRPr lang="ar-IQ" dirty="0" smtClean="0"/>
          </a:p>
          <a:p>
            <a:pPr algn="just"/>
            <a:r>
              <a:rPr lang="ar-IQ" dirty="0" smtClean="0"/>
              <a:t>الترياق </a:t>
            </a:r>
            <a:r>
              <a:rPr lang="ar-IQ" dirty="0" err="1" smtClean="0"/>
              <a:t>لجالينوس</a:t>
            </a:r>
            <a:r>
              <a:rPr lang="ar-IQ" dirty="0" smtClean="0"/>
              <a:t> </a:t>
            </a:r>
            <a:endParaRPr lang="ar-IQ" dirty="0" smtClean="0"/>
          </a:p>
          <a:p>
            <a:pPr algn="just"/>
            <a:endParaRPr lang="ar-IQ" dirty="0" smtClean="0"/>
          </a:p>
          <a:p>
            <a:pPr algn="just"/>
            <a:r>
              <a:rPr lang="ar-IQ" dirty="0" smtClean="0"/>
              <a:t>كما نجدها في المخطوطات الأدبية مثل </a:t>
            </a:r>
          </a:p>
          <a:p>
            <a:pPr algn="just"/>
            <a:r>
              <a:rPr lang="ar-IQ" dirty="0" smtClean="0"/>
              <a:t>كليلة ودمنة </a:t>
            </a:r>
          </a:p>
          <a:p>
            <a:pPr algn="just"/>
            <a:r>
              <a:rPr lang="ar-IQ" dirty="0" smtClean="0"/>
              <a:t>مقامات الحريري </a:t>
            </a:r>
          </a:p>
          <a:p>
            <a:pPr algn="just"/>
            <a:r>
              <a:rPr lang="ar-IQ" dirty="0" smtClean="0"/>
              <a:t>رسائل أخوان الصفا </a:t>
            </a:r>
          </a:p>
          <a:p>
            <a:endParaRPr lang="ar-IQ" dirty="0"/>
          </a:p>
        </p:txBody>
      </p:sp>
      <p:sp>
        <p:nvSpPr>
          <p:cNvPr id="5" name="مستطيل ذو زوايا قطرية مخدوشة 4"/>
          <p:cNvSpPr/>
          <p:nvPr/>
        </p:nvSpPr>
        <p:spPr>
          <a:xfrm>
            <a:off x="8072462" y="285728"/>
            <a:ext cx="642942" cy="428628"/>
          </a:xfrm>
          <a:prstGeom prst="snip2Diag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  <a:endParaRPr lang="ar-IQ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  <a:solidFill>
            <a:schemeClr val="accent3">
              <a:lumMod val="20000"/>
              <a:lumOff val="8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/>
          <a:lstStyle/>
          <a:p>
            <a:pPr algn="just"/>
            <a:r>
              <a:rPr lang="ar-IQ" dirty="0" smtClean="0"/>
              <a:t>ونشأة هذه المدرسة على يد ألفناني الكنيسة المسيحية الشرقية  أو من المسلمين الذين تأثروا بفنون وصناعات أهل البلاد التي فتحوها وأشهر فنانيها :.</a:t>
            </a:r>
          </a:p>
          <a:p>
            <a:pPr algn="just"/>
            <a:r>
              <a:rPr lang="ar-IQ" dirty="0" smtClean="0">
                <a:solidFill>
                  <a:srgbClr val="FF0000"/>
                </a:solidFill>
              </a:rPr>
              <a:t>عبد الله بن الفضل </a:t>
            </a:r>
            <a:r>
              <a:rPr lang="ar-IQ" dirty="0" smtClean="0"/>
              <a:t>الذي كتب وصور مخطوطا من </a:t>
            </a:r>
            <a:r>
              <a:rPr lang="ar-IQ" dirty="0" smtClean="0">
                <a:solidFill>
                  <a:srgbClr val="FF0000"/>
                </a:solidFill>
              </a:rPr>
              <a:t>خواص العقاقير </a:t>
            </a:r>
          </a:p>
          <a:p>
            <a:pPr algn="just"/>
            <a:r>
              <a:rPr lang="ar-IQ" dirty="0" smtClean="0">
                <a:solidFill>
                  <a:srgbClr val="FF0000"/>
                </a:solidFill>
              </a:rPr>
              <a:t>يحي بن محمود الوسطي </a:t>
            </a:r>
            <a:r>
              <a:rPr lang="ar-IQ" dirty="0" smtClean="0"/>
              <a:t>الذي كتب وصور مخطوطات </a:t>
            </a:r>
            <a:r>
              <a:rPr lang="ar-IQ" dirty="0" smtClean="0">
                <a:solidFill>
                  <a:srgbClr val="FF0000"/>
                </a:solidFill>
              </a:rPr>
              <a:t>مقامات الحريري  </a:t>
            </a:r>
            <a:r>
              <a:rPr lang="ar-IQ" dirty="0" smtClean="0"/>
              <a:t>والذي يحوي 100 صورة تمثل الحياة الاجتماعية </a:t>
            </a:r>
            <a:endParaRPr lang="ar-IQ" dirty="0"/>
          </a:p>
        </p:txBody>
      </p:sp>
      <p:sp>
        <p:nvSpPr>
          <p:cNvPr id="4" name="مستطيل ذو زوايا قطرية مخدوشة 3"/>
          <p:cNvSpPr/>
          <p:nvPr/>
        </p:nvSpPr>
        <p:spPr>
          <a:xfrm>
            <a:off x="8072462" y="285728"/>
            <a:ext cx="642942" cy="428628"/>
          </a:xfrm>
          <a:prstGeom prst="snip2Diag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3</a:t>
            </a:r>
            <a:endParaRPr lang="ar-IQ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483113"/>
          </a:xfrm>
          <a:solidFill>
            <a:schemeClr val="accent3">
              <a:lumMod val="20000"/>
              <a:lumOff val="8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/>
          <a:lstStyle/>
          <a:p>
            <a:r>
              <a:rPr lang="ar-IQ" dirty="0" smtClean="0"/>
              <a:t>1 . أنها ذات طابع عربي فالأشخاص تلوح عليهم المسحة السامية وتغطي وجههم لحي سود وانف بشكل فنص .</a:t>
            </a:r>
          </a:p>
          <a:p>
            <a:r>
              <a:rPr lang="ar-IQ" dirty="0" smtClean="0"/>
              <a:t>2 . دقة التعبير والمهارة في تصوير الجموع </a:t>
            </a:r>
          </a:p>
          <a:p>
            <a:r>
              <a:rPr lang="ar-IQ" dirty="0" smtClean="0"/>
              <a:t>3 . وجود إكليل من النور حول رؤوس الأشخاص المهمين </a:t>
            </a:r>
          </a:p>
          <a:p>
            <a:r>
              <a:rPr lang="ar-IQ" dirty="0" smtClean="0"/>
              <a:t>4 . الاصطلاحية البسيطة في رسم </a:t>
            </a:r>
            <a:r>
              <a:rPr lang="ar-IQ" dirty="0" smtClean="0"/>
              <a:t>الأشجار </a:t>
            </a:r>
            <a:endParaRPr lang="ar-IQ" dirty="0" smtClean="0"/>
          </a:p>
          <a:p>
            <a:r>
              <a:rPr lang="ar-IQ" dirty="0" smtClean="0"/>
              <a:t>5 . الملابس </a:t>
            </a:r>
            <a:r>
              <a:rPr lang="ar-IQ" dirty="0" err="1" smtClean="0"/>
              <a:t>الزكرشة</a:t>
            </a:r>
            <a:r>
              <a:rPr lang="ar-IQ" dirty="0" smtClean="0"/>
              <a:t> والمزينة </a:t>
            </a:r>
            <a:r>
              <a:rPr lang="ar-IQ" dirty="0" smtClean="0"/>
              <a:t>بالإزهار </a:t>
            </a:r>
            <a:endParaRPr lang="ar-IQ" dirty="0" smtClean="0"/>
          </a:p>
        </p:txBody>
      </p:sp>
      <p:sp>
        <p:nvSpPr>
          <p:cNvPr id="4" name="عنوان 1"/>
          <p:cNvSpPr>
            <a:spLocks noGrp="1"/>
          </p:cNvSpPr>
          <p:nvPr>
            <p:ph type="title"/>
          </p:nvPr>
        </p:nvSpPr>
        <p:spPr>
          <a:xfrm>
            <a:off x="3143240" y="285728"/>
            <a:ext cx="5429288" cy="939784"/>
          </a:xfr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/>
          <a:lstStyle/>
          <a:p>
            <a:r>
              <a:rPr lang="ar-IQ" dirty="0" smtClean="0"/>
              <a:t>مميزاتها </a:t>
            </a:r>
            <a:endParaRPr lang="ar-IQ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  <a:solidFill>
            <a:schemeClr val="accent3">
              <a:lumMod val="20000"/>
              <a:lumOff val="8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/>
          <a:lstStyle/>
          <a:p>
            <a:r>
              <a:rPr lang="ar-IQ" dirty="0" smtClean="0"/>
              <a:t>6 . رسم الملائكة ذوي الأجنحة المدببة </a:t>
            </a:r>
          </a:p>
          <a:p>
            <a:r>
              <a:rPr lang="ar-IQ" dirty="0" smtClean="0"/>
              <a:t>7 . خطوط قوية وصلبة </a:t>
            </a:r>
          </a:p>
          <a:p>
            <a:r>
              <a:rPr lang="ar-IQ" dirty="0" smtClean="0"/>
              <a:t>8 . المبالغة في تحوير الجسم الإنساني </a:t>
            </a:r>
          </a:p>
          <a:p>
            <a:pPr algn="just"/>
            <a:r>
              <a:rPr lang="ar-IQ" dirty="0" smtClean="0"/>
              <a:t>9 . إظهار الأشخاص المهمين بحم كبير</a:t>
            </a:r>
          </a:p>
          <a:p>
            <a:pPr algn="just"/>
            <a:r>
              <a:rPr lang="ar-IQ" dirty="0" smtClean="0"/>
              <a:t>10 الجمع بين مشهدين </a:t>
            </a:r>
          </a:p>
          <a:p>
            <a:pPr algn="just"/>
            <a:r>
              <a:rPr lang="ar-IQ" dirty="0" smtClean="0"/>
              <a:t>11 استخدام العيون في التعبير والأصابع في الإشارة </a:t>
            </a:r>
          </a:p>
          <a:p>
            <a:pPr algn="just">
              <a:buNone/>
            </a:pPr>
            <a:r>
              <a:rPr lang="ar-IQ" dirty="0" smtClean="0"/>
              <a:t>12. استخدام أسلوب الشفافية في رسم العمائر </a:t>
            </a:r>
          </a:p>
          <a:p>
            <a:pPr algn="just"/>
            <a:endParaRPr lang="ar-IQ" dirty="0"/>
          </a:p>
        </p:txBody>
      </p:sp>
      <p:sp>
        <p:nvSpPr>
          <p:cNvPr id="4" name="مستطيل ذو زوايا قطرية مخدوشة 3"/>
          <p:cNvSpPr/>
          <p:nvPr/>
        </p:nvSpPr>
        <p:spPr>
          <a:xfrm>
            <a:off x="8072462" y="285728"/>
            <a:ext cx="642942" cy="428628"/>
          </a:xfrm>
          <a:prstGeom prst="snip2Diag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5</a:t>
            </a:r>
            <a:endParaRPr lang="ar-IQ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  <a:solidFill>
            <a:schemeClr val="accent3">
              <a:lumMod val="20000"/>
              <a:lumOff val="8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/>
          <a:lstStyle/>
          <a:p>
            <a:pPr algn="just">
              <a:buNone/>
            </a:pPr>
            <a:r>
              <a:rPr lang="ar-IQ" dirty="0" smtClean="0"/>
              <a:t>13 . استخدام التسطيح في الصورة </a:t>
            </a:r>
          </a:p>
          <a:p>
            <a:pPr algn="just">
              <a:buNone/>
            </a:pPr>
            <a:r>
              <a:rPr lang="ar-IQ" dirty="0" smtClean="0"/>
              <a:t>14 . عدم مراعاة المنظور في رسم الإشكال </a:t>
            </a:r>
          </a:p>
          <a:p>
            <a:pPr algn="just">
              <a:buNone/>
            </a:pPr>
            <a:r>
              <a:rPr lang="ar-IQ" dirty="0" smtClean="0"/>
              <a:t>15 . استخدام عدد محدد من الألوان الهادئة ( </a:t>
            </a:r>
            <a:r>
              <a:rPr lang="ar-IQ" dirty="0" smtClean="0"/>
              <a:t>الأزرق البنفسجي  </a:t>
            </a:r>
            <a:r>
              <a:rPr lang="ar-IQ" dirty="0" smtClean="0"/>
              <a:t>، الأخضر </a:t>
            </a:r>
            <a:r>
              <a:rPr lang="ar-IQ" dirty="0" smtClean="0"/>
              <a:t>الزيتوني ، الأرجواني الداكن والذهبي .</a:t>
            </a:r>
            <a:endParaRPr lang="ar-IQ" dirty="0" smtClean="0"/>
          </a:p>
          <a:p>
            <a:pPr algn="just">
              <a:buNone/>
            </a:pPr>
            <a:r>
              <a:rPr lang="ar-IQ" dirty="0" smtClean="0"/>
              <a:t>16 . رسم الحيوانات اقرب إلى الواقع</a:t>
            </a:r>
          </a:p>
          <a:p>
            <a:pPr algn="just"/>
            <a:endParaRPr lang="ar-IQ" dirty="0"/>
          </a:p>
        </p:txBody>
      </p:sp>
      <p:sp>
        <p:nvSpPr>
          <p:cNvPr id="4" name="مستطيل ذو زوايا قطرية مخدوشة 3"/>
          <p:cNvSpPr/>
          <p:nvPr/>
        </p:nvSpPr>
        <p:spPr>
          <a:xfrm>
            <a:off x="8072462" y="285728"/>
            <a:ext cx="642942" cy="428628"/>
          </a:xfrm>
          <a:prstGeom prst="snip2Diag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0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6</a:t>
            </a:r>
            <a:endParaRPr lang="ar-IQ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286</Words>
  <PresentationFormat>عرض على الشاشة (3:4)‏</PresentationFormat>
  <Paragraphs>37</Paragraphs>
  <Slides>7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سمة Office</vt:lpstr>
      <vt:lpstr>الشريحة 1</vt:lpstr>
      <vt:lpstr>الشريحة 2</vt:lpstr>
      <vt:lpstr>الشريحة 3</vt:lpstr>
      <vt:lpstr>الشريحة 4</vt:lpstr>
      <vt:lpstr>مميزاتها </vt:lpstr>
      <vt:lpstr>الشريحة 6</vt:lpstr>
      <vt:lpstr>الشريحة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الفن الإسلامي </dc:title>
  <dc:creator>pv</dc:creator>
  <cp:lastModifiedBy>pv</cp:lastModifiedBy>
  <cp:revision>51</cp:revision>
  <dcterms:created xsi:type="dcterms:W3CDTF">2020-02-09T17:59:37Z</dcterms:created>
  <dcterms:modified xsi:type="dcterms:W3CDTF">2021-05-10T15:05:05Z</dcterms:modified>
</cp:coreProperties>
</file>