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8"/>
  </p:notesMasterIdLst>
  <p:sldIdLst>
    <p:sldId id="256" r:id="rId2"/>
    <p:sldId id="258" r:id="rId3"/>
    <p:sldId id="275" r:id="rId4"/>
    <p:sldId id="261" r:id="rId5"/>
    <p:sldId id="262" r:id="rId6"/>
    <p:sldId id="263" r:id="rId7"/>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66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2" d="100"/>
          <a:sy n="62" d="100"/>
        </p:scale>
        <p:origin x="-1512"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1DEDF574-3791-4EB4-B9D0-90205C38FA1A}" type="datetimeFigureOut">
              <a:rPr lang="ar-IQ" smtClean="0"/>
              <a:pPr/>
              <a:t>29/09/1442</a:t>
            </a:fld>
            <a:endParaRPr lang="ar-IQ"/>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4CD442E1-55FF-4241-B905-E269DF11733F}" type="slidenum">
              <a:rPr lang="ar-IQ" smtClean="0"/>
              <a:pPr/>
              <a:t>‹#›</a:t>
            </a:fld>
            <a:endParaRPr lang="ar-IQ"/>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29/09/1442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29/09/1442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29/09/1442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29/09/1442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29/09/1442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29/09/1442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pPr/>
              <a:t>29/09/1442</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pPr/>
              <a:t>29/09/1442</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pPr/>
              <a:t>29/09/1442</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29/09/1442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29/09/1442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pPr/>
              <a:t>29/09/1442</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شكل بيضاوي 4"/>
          <p:cNvSpPr/>
          <p:nvPr/>
        </p:nvSpPr>
        <p:spPr>
          <a:xfrm>
            <a:off x="1357290" y="857232"/>
            <a:ext cx="6357982" cy="5000660"/>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2" name="عنوان 1"/>
          <p:cNvSpPr>
            <a:spLocks noGrp="1"/>
          </p:cNvSpPr>
          <p:nvPr>
            <p:ph type="ctrTitle"/>
          </p:nvPr>
        </p:nvSpPr>
        <p:spPr>
          <a:xfrm>
            <a:off x="685800" y="928671"/>
            <a:ext cx="7772400" cy="1214445"/>
          </a:xfrm>
        </p:spPr>
        <p:txBody>
          <a:bodyPr/>
          <a:lstStyle/>
          <a:p>
            <a:r>
              <a:rPr lang="ar-IQ" sz="5400" dirty="0" smtClean="0"/>
              <a:t>تاريخ الفن الحديث </a:t>
            </a:r>
            <a:endParaRPr lang="ar-IQ" dirty="0"/>
          </a:p>
        </p:txBody>
      </p:sp>
      <p:sp>
        <p:nvSpPr>
          <p:cNvPr id="3" name="عنوان فرعي 2"/>
          <p:cNvSpPr>
            <a:spLocks noGrp="1"/>
          </p:cNvSpPr>
          <p:nvPr>
            <p:ph type="subTitle" idx="1"/>
          </p:nvPr>
        </p:nvSpPr>
        <p:spPr>
          <a:xfrm>
            <a:off x="1785918" y="2928934"/>
            <a:ext cx="5429288" cy="1285884"/>
          </a:xfrm>
          <a:solidFill>
            <a:schemeClr val="accent1">
              <a:lumMod val="20000"/>
              <a:lumOff val="80000"/>
            </a:schemeClr>
          </a:solidFill>
          <a:ln>
            <a:solidFill>
              <a:schemeClr val="accent1"/>
            </a:solidFill>
          </a:ln>
        </p:spPr>
        <p:txBody>
          <a:bodyPr>
            <a:normAutofit fontScale="92500"/>
          </a:bodyPr>
          <a:lstStyle/>
          <a:p>
            <a:r>
              <a:rPr lang="ar-IQ" sz="4400" dirty="0" smtClean="0">
                <a:solidFill>
                  <a:schemeClr val="tx1"/>
                </a:solidFill>
              </a:rPr>
              <a:t>1</a:t>
            </a:r>
            <a:r>
              <a:rPr lang="ar-IQ" sz="4400" dirty="0" smtClean="0">
                <a:solidFill>
                  <a:schemeClr val="accent6">
                    <a:lumMod val="75000"/>
                  </a:schemeClr>
                </a:solidFill>
              </a:rPr>
              <a:t> . </a:t>
            </a:r>
            <a:r>
              <a:rPr lang="ar-IQ" sz="4400" dirty="0" smtClean="0">
                <a:solidFill>
                  <a:schemeClr val="accent6">
                    <a:lumMod val="75000"/>
                  </a:schemeClr>
                </a:solidFill>
              </a:rPr>
              <a:t>موقف </a:t>
            </a:r>
            <a:r>
              <a:rPr lang="ar-IQ" sz="4400" smtClean="0">
                <a:solidFill>
                  <a:schemeClr val="accent6">
                    <a:lumMod val="75000"/>
                  </a:schemeClr>
                </a:solidFill>
              </a:rPr>
              <a:t>الإسلام من التصوير </a:t>
            </a:r>
            <a:endParaRPr lang="ar-IQ" sz="4400" dirty="0" smtClean="0">
              <a:solidFill>
                <a:schemeClr val="accent6">
                  <a:lumMod val="75000"/>
                </a:schemeClr>
              </a:solidFill>
            </a:endParaRPr>
          </a:p>
          <a:p>
            <a:endParaRPr lang="ar-IQ"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8596" y="714356"/>
            <a:ext cx="8286808" cy="5715040"/>
          </a:xfrm>
          <a:solidFill>
            <a:schemeClr val="accent3">
              <a:lumMod val="20000"/>
              <a:lumOff val="80000"/>
            </a:schemeClr>
          </a:solidFill>
          <a:ln>
            <a:solidFill>
              <a:schemeClr val="accent1"/>
            </a:solidFill>
          </a:ln>
        </p:spPr>
        <p:txBody>
          <a:bodyPr>
            <a:normAutofit fontScale="92500" lnSpcReduction="20000"/>
          </a:bodyPr>
          <a:lstStyle/>
          <a:p>
            <a:pPr algn="just"/>
            <a:r>
              <a:rPr lang="ar-IQ" sz="3500" dirty="0" smtClean="0"/>
              <a:t>لم يعرف عن العرب كراهية تصوير الإسلامي حيت أن . </a:t>
            </a:r>
            <a:r>
              <a:rPr lang="ar-IQ" sz="3500" dirty="0" smtClean="0">
                <a:solidFill>
                  <a:srgbClr val="92D050"/>
                </a:solidFill>
              </a:rPr>
              <a:t>(</a:t>
            </a:r>
            <a:r>
              <a:rPr lang="ar-IQ" sz="3500" dirty="0" smtClean="0"/>
              <a:t> </a:t>
            </a:r>
            <a:r>
              <a:rPr lang="ar-IQ" sz="4300" dirty="0" smtClean="0">
                <a:solidFill>
                  <a:srgbClr val="FF0000"/>
                </a:solidFill>
              </a:rPr>
              <a:t>الكعبة</a:t>
            </a:r>
            <a:r>
              <a:rPr lang="ar-IQ" sz="3500" dirty="0" smtClean="0"/>
              <a:t> </a:t>
            </a:r>
            <a:r>
              <a:rPr lang="ar-IQ" sz="3500" dirty="0" smtClean="0">
                <a:solidFill>
                  <a:srgbClr val="92D050"/>
                </a:solidFill>
              </a:rPr>
              <a:t>)</a:t>
            </a:r>
            <a:r>
              <a:rPr lang="ar-IQ" sz="3500" dirty="0" smtClean="0"/>
              <a:t> كانت مزينة بصور الشجر وصور الأنبياء ومنهم إبراهيم بهيأة شيخ وصورة عيسى بن مريم وأمه وصور الملائكة ، ولما كان يوم فتح مكة دخل الرسول علية السلام وأمر بإزالة تلك تلك الصور وقد وضع كفة الشريفة على صورة المسيح وأمه وقال أمحو جميع الصور إلا ما تحت يدي .</a:t>
            </a:r>
          </a:p>
          <a:p>
            <a:pPr algn="just"/>
            <a:r>
              <a:rPr lang="ar-IQ" sz="3500" dirty="0" smtClean="0"/>
              <a:t>كذلك لم يرد في </a:t>
            </a:r>
            <a:r>
              <a:rPr lang="ar-IQ" sz="3500" dirty="0" smtClean="0">
                <a:solidFill>
                  <a:srgbClr val="92D050"/>
                </a:solidFill>
              </a:rPr>
              <a:t>(</a:t>
            </a:r>
            <a:r>
              <a:rPr lang="ar-IQ" sz="4300" dirty="0" smtClean="0">
                <a:solidFill>
                  <a:srgbClr val="FF0000"/>
                </a:solidFill>
              </a:rPr>
              <a:t>القرآن </a:t>
            </a:r>
            <a:r>
              <a:rPr lang="ar-IQ" sz="3500" dirty="0" smtClean="0">
                <a:solidFill>
                  <a:srgbClr val="92D050"/>
                </a:solidFill>
              </a:rPr>
              <a:t>)</a:t>
            </a:r>
            <a:r>
              <a:rPr lang="ar-IQ" sz="3500" dirty="0" smtClean="0"/>
              <a:t> ما يحرم تصوير المخلوقات الحية وعمل تماثيل لها . غير أن رجال الحديث ينسبون إلى النبي عليه السلام أحاديث تحرم تصوير المخلوقات الحية أو عمل تماثيل لها ، ولكن بعض العلماء في العصر الحاضر يعتقدون أن النبي لم يفكر في الهي عن التصوير وان التصوير كان</a:t>
            </a:r>
          </a:p>
          <a:p>
            <a:endParaRPr lang="ar-IQ" sz="4000" dirty="0"/>
          </a:p>
        </p:txBody>
      </p:sp>
      <p:sp>
        <p:nvSpPr>
          <p:cNvPr id="4" name="مستطيل ذو زوايا قطرية مخدوشة 3"/>
          <p:cNvSpPr/>
          <p:nvPr/>
        </p:nvSpPr>
        <p:spPr>
          <a:xfrm>
            <a:off x="7929586" y="214290"/>
            <a:ext cx="785818" cy="428628"/>
          </a:xfrm>
          <a:prstGeom prst="snip2Diag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2000" dirty="0" smtClean="0">
                <a:solidFill>
                  <a:schemeClr val="tx1">
                    <a:lumMod val="65000"/>
                    <a:lumOff val="35000"/>
                  </a:schemeClr>
                </a:solidFill>
              </a:rPr>
              <a:t>1</a:t>
            </a:r>
            <a:endParaRPr lang="ar-IQ" sz="2000" dirty="0">
              <a:solidFill>
                <a:schemeClr val="tx1">
                  <a:lumMod val="65000"/>
                  <a:lumOff val="35000"/>
                </a:schemeClr>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857232"/>
            <a:ext cx="8229600" cy="5268931"/>
          </a:xfrm>
          <a:solidFill>
            <a:schemeClr val="accent3">
              <a:lumMod val="20000"/>
              <a:lumOff val="80000"/>
            </a:schemeClr>
          </a:solidFill>
          <a:ln>
            <a:solidFill>
              <a:schemeClr val="accent1"/>
            </a:solidFill>
          </a:ln>
        </p:spPr>
        <p:txBody>
          <a:bodyPr>
            <a:normAutofit/>
          </a:bodyPr>
          <a:lstStyle/>
          <a:p>
            <a:r>
              <a:rPr lang="ar-IQ" dirty="0" smtClean="0"/>
              <a:t>مباحاً في فجر الإسلام وان الأحاديث المنسوبة إليه في هذا الشأن غير صحيحة وإنها لا تمثل إلا الرأي الذي كان سائدا في بداية القرن التاسع الميلادي وهو العصر الذي اشتغل فيه العلماء بجمع الحديث .</a:t>
            </a:r>
          </a:p>
          <a:p>
            <a:endParaRPr lang="ar-IQ" dirty="0" smtClean="0"/>
          </a:p>
          <a:p>
            <a:r>
              <a:rPr lang="ar-IQ" dirty="0" smtClean="0"/>
              <a:t>. ويعتقد بأن </a:t>
            </a:r>
            <a:r>
              <a:rPr lang="ar-IQ" dirty="0" smtClean="0">
                <a:solidFill>
                  <a:srgbClr val="FF0000"/>
                </a:solidFill>
              </a:rPr>
              <a:t>( النبي والخلفاء الراشدين ) </a:t>
            </a:r>
            <a:r>
              <a:rPr lang="ar-IQ" dirty="0" smtClean="0"/>
              <a:t>من بعده نهوا عن تصوير الكائنات الحية ليحموا المسلمين من الأصنام والتماثيل والصور التي تقودهم إلى العودة للشرك . وبعض الفقهاء يعتبرون عمل الصور والتماثيل محاولة غير لائقة لتقليد الخالق . </a:t>
            </a:r>
          </a:p>
          <a:p>
            <a:endParaRPr lang="ar-IQ" dirty="0"/>
          </a:p>
        </p:txBody>
      </p:sp>
      <p:sp>
        <p:nvSpPr>
          <p:cNvPr id="4" name="مستطيل ذو زوايا قطرية مخدوشة 3"/>
          <p:cNvSpPr/>
          <p:nvPr/>
        </p:nvSpPr>
        <p:spPr>
          <a:xfrm>
            <a:off x="7715272" y="285728"/>
            <a:ext cx="785818" cy="428628"/>
          </a:xfrm>
          <a:prstGeom prst="snip2Diag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2000" dirty="0" smtClean="0">
                <a:solidFill>
                  <a:schemeClr val="tx1">
                    <a:lumMod val="65000"/>
                    <a:lumOff val="35000"/>
                  </a:schemeClr>
                </a:solidFill>
              </a:rPr>
              <a:t>2</a:t>
            </a:r>
            <a:endParaRPr lang="ar-IQ" sz="2000" dirty="0">
              <a:solidFill>
                <a:schemeClr val="tx1">
                  <a:lumMod val="65000"/>
                  <a:lumOff val="35000"/>
                </a:scheme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714356"/>
            <a:ext cx="8229600" cy="5411807"/>
          </a:xfrm>
          <a:solidFill>
            <a:schemeClr val="accent3">
              <a:lumMod val="20000"/>
              <a:lumOff val="80000"/>
            </a:schemeClr>
          </a:solidFill>
          <a:ln>
            <a:solidFill>
              <a:schemeClr val="accent1"/>
            </a:solidFill>
          </a:ln>
        </p:spPr>
        <p:txBody>
          <a:bodyPr>
            <a:noAutofit/>
          </a:bodyPr>
          <a:lstStyle/>
          <a:p>
            <a:pPr algn="just"/>
            <a:r>
              <a:rPr lang="ar-IQ" dirty="0" smtClean="0"/>
              <a:t>أن الفن الإسلامي بسبب خضوعه لتحريم التصوير تخلى عن ميدانين عظيمين هما ( فن النحت وتصوير اللوحات الفنية ) </a:t>
            </a:r>
          </a:p>
          <a:p>
            <a:pPr algn="just"/>
            <a:r>
              <a:rPr lang="ar-IQ" dirty="0" smtClean="0"/>
              <a:t>في حين إن أوربا ازدهرت بتلك الفنون .</a:t>
            </a:r>
          </a:p>
          <a:p>
            <a:pPr algn="just"/>
            <a:endParaRPr lang="ar-IQ" dirty="0" smtClean="0"/>
          </a:p>
          <a:p>
            <a:pPr algn="just"/>
            <a:r>
              <a:rPr lang="ar-IQ" dirty="0" smtClean="0"/>
              <a:t>فالتصوير الذي ازدهر في بعض أجزاء العالم الإسلامي كان في أكثر الأحيان مقتصرا على توضيح الكتب وتزيينها </a:t>
            </a:r>
          </a:p>
          <a:p>
            <a:pPr algn="just"/>
            <a:r>
              <a:rPr lang="ar-IQ" dirty="0" smtClean="0"/>
              <a:t>كالكتب العلمية </a:t>
            </a:r>
          </a:p>
          <a:p>
            <a:pPr algn="just"/>
            <a:r>
              <a:rPr lang="ar-IQ" dirty="0" smtClean="0"/>
              <a:t>وكتب التاريخ والأدب </a:t>
            </a:r>
          </a:p>
          <a:p>
            <a:pPr algn="just"/>
            <a:r>
              <a:rPr lang="ar-IQ" dirty="0" smtClean="0"/>
              <a:t>ودواوين الشعر </a:t>
            </a:r>
            <a:endParaRPr lang="ar-IQ" dirty="0"/>
          </a:p>
        </p:txBody>
      </p:sp>
      <p:sp>
        <p:nvSpPr>
          <p:cNvPr id="4" name="مستطيل ذو زوايا قطرية مخدوشة 3"/>
          <p:cNvSpPr/>
          <p:nvPr/>
        </p:nvSpPr>
        <p:spPr>
          <a:xfrm>
            <a:off x="7929586" y="214290"/>
            <a:ext cx="785818" cy="428628"/>
          </a:xfrm>
          <a:prstGeom prst="snip2Diag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2000" dirty="0" smtClean="0">
                <a:solidFill>
                  <a:schemeClr val="tx1">
                    <a:lumMod val="65000"/>
                    <a:lumOff val="35000"/>
                  </a:schemeClr>
                </a:solidFill>
              </a:rPr>
              <a:t>3</a:t>
            </a:r>
            <a:endParaRPr lang="ar-IQ" sz="2000" dirty="0">
              <a:solidFill>
                <a:schemeClr val="tx1">
                  <a:lumMod val="65000"/>
                  <a:lumOff val="35000"/>
                </a:schemeClr>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8596" y="857232"/>
            <a:ext cx="8229600" cy="5340369"/>
          </a:xfrm>
          <a:solidFill>
            <a:schemeClr val="accent3">
              <a:lumMod val="20000"/>
              <a:lumOff val="80000"/>
            </a:schemeClr>
          </a:solidFill>
          <a:ln>
            <a:solidFill>
              <a:schemeClr val="accent1"/>
            </a:solidFill>
          </a:ln>
        </p:spPr>
        <p:txBody>
          <a:bodyPr>
            <a:noAutofit/>
          </a:bodyPr>
          <a:lstStyle/>
          <a:p>
            <a:pPr algn="just"/>
            <a:r>
              <a:rPr lang="ar-IQ" dirty="0" smtClean="0"/>
              <a:t>وان أقدم الصور في المخطوطات الإسلامية فقد وردت في (كتاب الأغاني ) المحفوظة في دار الكتب الإسلامية ويرجع تاريخه إلى سنة (  1218 ) </a:t>
            </a:r>
            <a:r>
              <a:rPr lang="ar-IQ" dirty="0" err="1" smtClean="0"/>
              <a:t>م</a:t>
            </a:r>
            <a:r>
              <a:rPr lang="ar-IQ" dirty="0" smtClean="0"/>
              <a:t> وتمثل أسقف من نجران بين يدي النبي محمد علية الصلاة والسلام ، وقد استعملت هالات النور المدورة الشبيهة بالهالة التي تدور حول السيد المسيح والقديسين ، ولكن هذه الهالة لم تعد تشير إلى القدسية ، وإنما استخدمت لتعيين أعظم الأشخاص مكانة في الصورة من سلطان أو أمير . </a:t>
            </a:r>
            <a:endParaRPr lang="ar-IQ" dirty="0"/>
          </a:p>
        </p:txBody>
      </p:sp>
      <p:sp>
        <p:nvSpPr>
          <p:cNvPr id="4" name="مستطيل ذو زوايا قطرية مخدوشة 3"/>
          <p:cNvSpPr/>
          <p:nvPr/>
        </p:nvSpPr>
        <p:spPr>
          <a:xfrm>
            <a:off x="7858148" y="285728"/>
            <a:ext cx="785818" cy="428628"/>
          </a:xfrm>
          <a:prstGeom prst="snip2Diag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2000" dirty="0" smtClean="0">
                <a:solidFill>
                  <a:schemeClr val="tx1">
                    <a:lumMod val="65000"/>
                    <a:lumOff val="35000"/>
                  </a:schemeClr>
                </a:solidFill>
              </a:rPr>
              <a:t>4</a:t>
            </a:r>
            <a:endParaRPr lang="ar-IQ" sz="2000" dirty="0">
              <a:solidFill>
                <a:schemeClr val="tx1">
                  <a:lumMod val="65000"/>
                  <a:lumOff val="35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785794"/>
            <a:ext cx="8229600" cy="5340369"/>
          </a:xfrm>
          <a:solidFill>
            <a:schemeClr val="accent3">
              <a:lumMod val="20000"/>
              <a:lumOff val="80000"/>
            </a:schemeClr>
          </a:solidFill>
          <a:ln>
            <a:solidFill>
              <a:schemeClr val="accent1"/>
            </a:solidFill>
          </a:ln>
        </p:spPr>
        <p:txBody>
          <a:bodyPr/>
          <a:lstStyle/>
          <a:p>
            <a:pPr algn="just"/>
            <a:r>
              <a:rPr lang="ar-IQ" dirty="0" smtClean="0"/>
              <a:t>وكثرت الصور التي تمثل الرسول والتي لا تظهر فيها ملامح أو جهة بل نرى عليها نقابا يحجبها . وفي العصور المتأخرة كان النبي يرسم على شكل مجموعة من الأشعة بدون جسم أو رأس ( كما في كتاب المحفوظ في المكتبة الأهلية بباريس عن سيرة النبي والخلفاء الراشدين ويعود تاريخه إلى عام 1632م.</a:t>
            </a:r>
          </a:p>
          <a:p>
            <a:endParaRPr lang="ar-IQ" dirty="0"/>
          </a:p>
        </p:txBody>
      </p:sp>
      <p:sp>
        <p:nvSpPr>
          <p:cNvPr id="4" name="مستطيل ذو زوايا قطرية مخدوشة 3"/>
          <p:cNvSpPr/>
          <p:nvPr/>
        </p:nvSpPr>
        <p:spPr>
          <a:xfrm>
            <a:off x="7715272" y="285728"/>
            <a:ext cx="785818" cy="428628"/>
          </a:xfrm>
          <a:prstGeom prst="snip2Diag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2000" dirty="0" smtClean="0">
                <a:solidFill>
                  <a:schemeClr val="tx1">
                    <a:lumMod val="65000"/>
                    <a:lumOff val="35000"/>
                  </a:schemeClr>
                </a:solidFill>
              </a:rPr>
              <a:t>5</a:t>
            </a:r>
            <a:endParaRPr lang="ar-IQ" sz="2000" dirty="0">
              <a:solidFill>
                <a:schemeClr val="tx1">
                  <a:lumMod val="65000"/>
                  <a:lumOff val="35000"/>
                </a:schemeClr>
              </a:solidFill>
            </a:endParaRPr>
          </a:p>
        </p:txBody>
      </p:sp>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241</TotalTime>
  <Words>381</Words>
  <PresentationFormat>عرض على الشاشة (3:4)‏</PresentationFormat>
  <Paragraphs>21</Paragraphs>
  <Slides>6</Slides>
  <Notes>0</Notes>
  <HiddenSlides>0</HiddenSlides>
  <MMClips>0</MMClips>
  <ScaleCrop>false</ScaleCrop>
  <HeadingPairs>
    <vt:vector size="4" baseType="variant">
      <vt:variant>
        <vt:lpstr>سمة</vt:lpstr>
      </vt:variant>
      <vt:variant>
        <vt:i4>1</vt:i4>
      </vt:variant>
      <vt:variant>
        <vt:lpstr>عناوين الشرائح</vt:lpstr>
      </vt:variant>
      <vt:variant>
        <vt:i4>6</vt:i4>
      </vt:variant>
    </vt:vector>
  </HeadingPairs>
  <TitlesOfParts>
    <vt:vector size="7" baseType="lpstr">
      <vt:lpstr>سمة Office</vt:lpstr>
      <vt:lpstr>تاريخ الفن الحديث </vt:lpstr>
      <vt:lpstr>الشريحة 2</vt:lpstr>
      <vt:lpstr>الشريحة 3</vt:lpstr>
      <vt:lpstr>الشريحة 4</vt:lpstr>
      <vt:lpstr>الشريحة 5</vt:lpstr>
      <vt:lpstr>الشريحة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الفن الإسلامي </dc:title>
  <dc:creator>pv</dc:creator>
  <cp:lastModifiedBy>pv</cp:lastModifiedBy>
  <cp:revision>53</cp:revision>
  <dcterms:created xsi:type="dcterms:W3CDTF">2020-02-09T17:59:37Z</dcterms:created>
  <dcterms:modified xsi:type="dcterms:W3CDTF">2021-05-10T14:45:17Z</dcterms:modified>
</cp:coreProperties>
</file>