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وقد قدم هلبرت تعريف اخر وهو القطع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تعريف</a:t>
            </a:r>
          </a:p>
          <a:p>
            <a:pPr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   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   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  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نقطتين مختلفتين فمجموعة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A,B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لتكن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IQ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A-B 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ويرمز له بالرمز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A-X-B;X;</a:t>
            </a:r>
            <a:r>
              <a:rPr lang="ar-IQ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IQ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-1981200" y="3543300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2438400" y="4099809"/>
            <a:ext cx="175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38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r" rtl="0">
                  <a:buNone/>
                </a:pPr>
                <a:r>
                  <a:rPr lang="en-US" dirty="0" smtClean="0"/>
                  <a:t>  </a:t>
                </a:r>
                <a:r>
                  <a:rPr lang="ar-IQ" b="1" dirty="0" smtClean="0"/>
                  <a:t> </a:t>
                </a:r>
                <a:r>
                  <a:rPr lang="en-US" b="1" dirty="0" smtClean="0"/>
                  <a:t>A-B</a:t>
                </a:r>
                <a:r>
                  <a:rPr lang="ar-IQ" b="1" dirty="0" smtClean="0"/>
                  <a:t>  </a:t>
                </a:r>
                <a:r>
                  <a:rPr lang="en-US" b="1" dirty="0" smtClean="0"/>
                  <a:t>  </a:t>
                </a:r>
                <a:r>
                  <a:rPr lang="ar-IQ" b="1" dirty="0" smtClean="0"/>
                  <a:t>لاتنتميان الى</a:t>
                </a:r>
                <a:r>
                  <a:rPr lang="en-US" b="1" dirty="0" smtClean="0"/>
                  <a:t>A,B</a:t>
                </a:r>
                <a:r>
                  <a:rPr lang="ar-IQ" b="1" dirty="0" smtClean="0"/>
                  <a:t>مبرهنه </a:t>
                </a:r>
                <a:r>
                  <a:rPr lang="ar-IQ" b="1" dirty="0" smtClean="0"/>
                  <a:t>11:النقطتين</a:t>
                </a:r>
              </a:p>
              <a:p>
                <a:pPr marL="0" indent="0">
                  <a:buNone/>
                </a:pPr>
                <a:r>
                  <a:rPr lang="ar-IQ" b="1" dirty="0" smtClean="0"/>
                  <a:t>المعطيات:</a:t>
                </a:r>
                <a:r>
                  <a:rPr lang="en-US" b="1" dirty="0" smtClean="0"/>
                  <a:t>A-B</a:t>
                </a:r>
                <a:r>
                  <a:rPr lang="ar-IQ" b="1" dirty="0" smtClean="0"/>
                  <a:t>         م ث النقطتين   </a:t>
                </a:r>
                <a:r>
                  <a:rPr lang="en-US" b="1" dirty="0" smtClean="0"/>
                  <a:t>A,B</a:t>
                </a:r>
                <a:r>
                  <a:rPr lang="ar-IQ" b="1" dirty="0" smtClean="0"/>
                  <a:t> لاتنمي  </a:t>
                </a:r>
                <a:r>
                  <a:rPr lang="en-US" b="1" dirty="0" smtClean="0"/>
                  <a:t>A-B</a:t>
                </a:r>
                <a:r>
                  <a:rPr lang="ar-IQ" b="1" dirty="0" smtClean="0"/>
                  <a:t>              </a:t>
                </a:r>
                <a:r>
                  <a:rPr lang="en-US" b="1" dirty="0" smtClean="0"/>
                  <a:t>AB</a:t>
                </a:r>
                <a:endParaRPr lang="en-US" b="1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</a:t>
                </a:r>
                <a:r>
                  <a:rPr lang="en-US" dirty="0" smtClean="0"/>
                  <a:t>A-A-B,A-B-B    ; A,B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ar-IQ" dirty="0" smtClean="0"/>
                  <a:t>البرهان: اذا كان </a:t>
                </a:r>
                <a:r>
                  <a:rPr lang="en-US" dirty="0" smtClean="0"/>
                  <a:t> </a:t>
                </a:r>
                <a:r>
                  <a:rPr lang="ar-IQ" dirty="0" smtClean="0"/>
                  <a:t>     </a:t>
                </a:r>
                <a:r>
                  <a:rPr lang="en-US" dirty="0" smtClean="0"/>
                  <a:t>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وهذا يناقض بديهيه 7(اذا كانت ثلاثه نقاط مختلفه وتقع على مستقيم واحد فان واحدة فقط تتحقق</a:t>
                </a:r>
              </a:p>
              <a:p>
                <a:pPr marL="0" indent="0" algn="r">
                  <a:buNone/>
                </a:pPr>
                <a:r>
                  <a:rPr lang="en-US" dirty="0" smtClean="0"/>
                  <a:t>C-A-B </a:t>
                </a:r>
                <a:r>
                  <a:rPr lang="en-US" dirty="0" smtClean="0"/>
                  <a:t>OR B-C-A OR A-B-C</a:t>
                </a:r>
                <a:r>
                  <a:rPr lang="ar-IQ" dirty="0" smtClean="0"/>
                  <a:t>   </a:t>
                </a:r>
                <a14:m>
                  <m:oMath xmlns:m="http://schemas.openxmlformats.org/officeDocument/2006/math">
                    <m:r>
                      <a:rPr lang="ar-IQ" i="1" dirty="0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ar-IQ" dirty="0" smtClean="0"/>
                  <a:t>     </a:t>
                </a:r>
                <a:r>
                  <a:rPr lang="en-US" dirty="0" smtClean="0"/>
                  <a:t>A,B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∉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ar-IQ" dirty="0" smtClean="0"/>
              </a:p>
              <a:p>
                <a:pPr marL="0" indent="0" algn="r">
                  <a:buNone/>
                </a:pPr>
                <a:r>
                  <a:rPr lang="ar-IQ" b="1" dirty="0" smtClean="0"/>
                  <a:t>مبرهنه 12</a:t>
                </a:r>
                <a:r>
                  <a:rPr lang="ar-IQ" dirty="0" smtClean="0"/>
                  <a:t>: </a:t>
                </a:r>
                <a:r>
                  <a:rPr lang="en-US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en-US" b="1" dirty="0" smtClean="0"/>
                  <a:t>                                     </a:t>
                </a:r>
                <a:r>
                  <a:rPr lang="en-US" b="1" dirty="0" smtClean="0"/>
                  <a:t>              </a:t>
                </a:r>
                <a:r>
                  <a:rPr lang="ar-IQ" b="1" dirty="0" smtClean="0"/>
                  <a:t>   </a:t>
                </a:r>
                <a:r>
                  <a:rPr lang="ar-IQ" b="1" dirty="0" smtClean="0"/>
                  <a:t>هي مجموعة غير خاليه</a:t>
                </a:r>
                <a:r>
                  <a:rPr lang="en-US" b="1" dirty="0" smtClean="0"/>
                  <a:t>A-B </a:t>
                </a:r>
                <a:endParaRPr lang="en-US" b="1" dirty="0" smtClean="0"/>
              </a:p>
              <a:p>
                <a:pPr marL="0" indent="0" algn="r">
                  <a:buNone/>
                </a:pPr>
                <a:r>
                  <a:rPr lang="ar-IQ" b="1" dirty="0" smtClean="0"/>
                  <a:t>المعطيات  </a:t>
                </a:r>
                <a:r>
                  <a:rPr lang="en-US" b="1" dirty="0" smtClean="0"/>
                  <a:t>A-B</a:t>
                </a:r>
                <a:r>
                  <a:rPr lang="ar-IQ" b="1" dirty="0" smtClean="0"/>
                  <a:t>  </a:t>
                </a:r>
                <a:r>
                  <a:rPr lang="ar-IQ" dirty="0" smtClean="0"/>
                  <a:t>   م ث  </a:t>
                </a:r>
                <a:r>
                  <a:rPr lang="en-US" dirty="0" smtClean="0"/>
                  <a:t>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</m:oMath>
                </a14:m>
                <a:endParaRPr lang="ar-IQ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C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  </a:t>
                </a:r>
                <a:r>
                  <a:rPr lang="en-US" dirty="0" smtClean="0"/>
                  <a:t>   </a:t>
                </a:r>
                <a:r>
                  <a:rPr lang="en-US" dirty="0" smtClean="0"/>
                  <a:t>,A-C-B ;     C</a:t>
                </a:r>
                <a:r>
                  <a:rPr lang="ar-IQ" dirty="0" smtClean="0"/>
                  <a:t>البرهان حسب </a:t>
                </a:r>
                <a:r>
                  <a:rPr lang="ar-IQ" dirty="0" smtClean="0"/>
                  <a:t> تعريف القطع  توجد نقطة   مجموعة </a:t>
                </a:r>
                <a:r>
                  <a:rPr lang="ar-IQ" dirty="0" smtClean="0"/>
                  <a:t>غير خاليه   </a:t>
                </a:r>
                <a:r>
                  <a:rPr lang="ar-IQ" dirty="0" smtClean="0"/>
                  <a:t>                                                          </a:t>
                </a:r>
                <a:r>
                  <a:rPr lang="en-US" dirty="0" smtClean="0"/>
                  <a:t> </a:t>
                </a:r>
                <a:r>
                  <a:rPr lang="ar-IQ" dirty="0" smtClean="0"/>
                  <a:t>     </a:t>
                </a:r>
                <a:r>
                  <a:rPr lang="en-US" dirty="0" smtClean="0"/>
                  <a:t>A-B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           </a:t>
                </a:r>
                <a:r>
                  <a:rPr lang="en-US" dirty="0" smtClean="0"/>
                  <a:t>           </a:t>
                </a:r>
                <a:r>
                  <a:rPr lang="en-US" b="1" dirty="0" smtClean="0"/>
                  <a:t>A-B=B-A  :  </a:t>
                </a:r>
                <a:r>
                  <a:rPr lang="ar-IQ" b="1" dirty="0" smtClean="0"/>
                  <a:t>مبرهنه 13</a:t>
                </a:r>
                <a:r>
                  <a:rPr lang="en-US" b="1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البرهان :يجب ان نبرهن               </a:t>
                </a:r>
                <a:r>
                  <a:rPr lang="en-US" dirty="0" smtClean="0"/>
                  <a:t> </a:t>
                </a:r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 algn="r">
                  <a:buNone/>
                </a:pP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A-B-C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⟷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ar-IQ" dirty="0" smtClean="0"/>
                  <a:t>ولكن حسب بديهيه 5</a:t>
                </a:r>
                <a:r>
                  <a:rPr lang="en-US" dirty="0" smtClean="0"/>
                  <a:t>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</a:t>
                </a:r>
                <a:r>
                  <a:rPr lang="en-US" dirty="0" smtClean="0"/>
                  <a:t>             </a:t>
                </a:r>
                <a:r>
                  <a:rPr lang="ar-IQ" dirty="0" smtClean="0"/>
                  <a:t>   </a:t>
                </a:r>
                <a:r>
                  <a:rPr lang="ar-IQ" dirty="0" smtClean="0"/>
                  <a:t>حسب تعريف القطع .وبنفس الطريقه الاتجاه الاخر</a:t>
                </a:r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    </m:t>
                    </m:r>
                  </m:oMath>
                </a14:m>
                <a:r>
                  <a:rPr lang="en-US" dirty="0" smtClean="0"/>
                  <a:t> 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133" t="-1511" r="-11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1371600" y="3810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286000" y="3810000"/>
            <a:ext cx="4299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32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مبرهنه 14                                                              </a:t>
                </a:r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                       </a:t>
                </a:r>
                <a:r>
                  <a:rPr lang="en-US" dirty="0" smtClean="0"/>
                  <a:t>     </a:t>
                </a:r>
                <a:r>
                  <a:rPr lang="ar-IQ" dirty="0" smtClean="0"/>
                  <a:t> </a:t>
                </a:r>
                <a:r>
                  <a:rPr lang="en-US" dirty="0" smtClean="0"/>
                  <a:t>    </a:t>
                </a:r>
                <a:r>
                  <a:rPr lang="en-US" dirty="0" smtClean="0"/>
                  <a:t>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AB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البرهان   :                                                             </a:t>
                </a:r>
                <a:r>
                  <a:rPr lang="en-US" dirty="0" smtClean="0"/>
                  <a:t>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Let     </a:t>
                </a:r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𝑡𝑜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𝑝𝑟𝑜𝑣𝑒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AB</a:t>
                </a:r>
              </a:p>
              <a:p>
                <a:pPr marL="0" indent="0" algn="l" rtl="0">
                  <a:buNone/>
                </a:pPr>
                <a:r>
                  <a:rPr lang="en-US" dirty="0" smtClean="0">
                    <a:ea typeface="Cambria Math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∵</m:t>
                    </m:r>
                  </m:oMath>
                </a14:m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 algn="l" rtl="0">
                  <a:buNone/>
                </a:pPr>
                <a:r>
                  <a:rPr lang="en-US" dirty="0" smtClean="0"/>
                  <a:t>  </a:t>
                </a:r>
                <a:r>
                  <a:rPr lang="en-US" dirty="0" smtClean="0"/>
                  <a:t>                </a:t>
                </a:r>
                <a:r>
                  <a:rPr lang="ar-IQ" dirty="0" smtClean="0"/>
                  <a:t>   </a:t>
                </a:r>
                <a:r>
                  <a:rPr lang="ar-IQ" dirty="0" smtClean="0"/>
                  <a:t>فان النقاط مختلفة وعلى مستقيم واحد</a:t>
                </a:r>
                <a:r>
                  <a:rPr lang="en-US" dirty="0" smtClean="0"/>
                  <a:t>  </a:t>
                </a:r>
                <a:r>
                  <a:rPr lang="ar-IQ" dirty="0" smtClean="0"/>
                  <a:t> وحسب بديهيه  </a:t>
                </a:r>
                <a:r>
                  <a:rPr lang="ar-IQ" dirty="0" smtClean="0"/>
                  <a:t>6</a:t>
                </a:r>
              </a:p>
              <a:p>
                <a:pPr marL="0" indent="0" algn="l" rtl="0">
                  <a:buNone/>
                </a:pPr>
                <a:r>
                  <a:rPr lang="ar-IQ" dirty="0"/>
                  <a:t> </a:t>
                </a:r>
                <a:r>
                  <a:rPr lang="ar-IQ" dirty="0" smtClean="0"/>
                  <a:t>                                                              </a:t>
                </a:r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𝐴𝐵</m:t>
                    </m:r>
                  </m:oMath>
                </a14:m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A-B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𝐴𝐵</m:t>
                    </m:r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267" t="-711" r="-126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8077200" y="449943"/>
            <a:ext cx="381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776357" y="1328057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6580414" y="2757714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71800" y="3124200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28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dirty="0" smtClean="0"/>
                  <a:t>                 A-B  </a:t>
                </a:r>
                <a:r>
                  <a:rPr lang="ar-IQ" dirty="0" smtClean="0"/>
                  <a:t> نقطة النهايه للقطعه  </a:t>
                </a:r>
                <a:r>
                  <a:rPr lang="en-US" dirty="0" smtClean="0"/>
                  <a:t> A,B</a:t>
                </a:r>
                <a:r>
                  <a:rPr lang="ar-IQ" dirty="0" smtClean="0"/>
                  <a:t>تدعى كل من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</a:t>
                </a:r>
                <a:r>
                  <a:rPr lang="en-US" dirty="0" smtClean="0"/>
                  <a:t> </a:t>
                </a:r>
                <a:r>
                  <a:rPr lang="en-US" b="1" dirty="0" smtClean="0"/>
                  <a:t>A-B,A-R-B </a:t>
                </a:r>
                <a:r>
                  <a:rPr lang="ar-IQ" b="1" dirty="0" smtClean="0"/>
                  <a:t> لتكن     </a:t>
                </a:r>
                <a:r>
                  <a:rPr lang="en-US" b="1" dirty="0" smtClean="0"/>
                  <a:t>  </a:t>
                </a:r>
                <a:r>
                  <a:rPr lang="ar-IQ" b="1" dirty="0" smtClean="0"/>
                  <a:t>مبرهنه 16</a:t>
                </a:r>
                <a:endParaRPr lang="en-US" b="1" dirty="0" smtClean="0"/>
              </a:p>
              <a:p>
                <a:pPr marL="0" indent="0" algn="l" rtl="0">
                  <a:buNone/>
                </a:pPr>
                <a:r>
                  <a:rPr lang="ar-IQ" dirty="0" smtClean="0"/>
                  <a:t>  </a:t>
                </a:r>
                <a:r>
                  <a:rPr lang="ar-IQ" dirty="0" smtClean="0"/>
                  <a:t>                                   </a:t>
                </a:r>
                <a:r>
                  <a:rPr lang="en-US" b="1" dirty="0" smtClean="0"/>
                  <a:t>A-R ,R-B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𝑩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ar-IQ" b="1" i="1" smtClean="0">
                        <a:latin typeface="Cambria Math"/>
                        <a:ea typeface="Cambria Math"/>
                      </a:rPr>
                      <m:t>فان</m:t>
                    </m:r>
                  </m:oMath>
                </a14:m>
                <a:endParaRPr lang="en-US" b="1" dirty="0" smtClean="0"/>
              </a:p>
              <a:p>
                <a:pPr marL="0" indent="0" algn="r">
                  <a:buNone/>
                </a:pPr>
                <a:r>
                  <a:rPr lang="ar-IQ" b="1" dirty="0" smtClean="0"/>
                  <a:t>المعطيات </a:t>
                </a:r>
                <a:r>
                  <a:rPr lang="en-US" b="1" dirty="0" smtClean="0"/>
                  <a:t>A-B,A-R-B</a:t>
                </a:r>
                <a:r>
                  <a:rPr lang="ar-IQ" b="1" dirty="0" smtClean="0"/>
                  <a:t> م ث </a:t>
                </a:r>
                <a:r>
                  <a:rPr lang="en-US" b="1" dirty="0" smtClean="0"/>
                  <a:t>A-R,R-B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𝑨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𝑩</m:t>
                    </m:r>
                  </m:oMath>
                </a14:m>
                <a:endParaRPr lang="en-US" b="1" dirty="0" smtClean="0"/>
              </a:p>
              <a:p>
                <a:pPr marL="0" indent="0" rtl="0">
                  <a:buNone/>
                </a:pPr>
                <a:r>
                  <a:rPr lang="en-US" dirty="0" smtClean="0"/>
                  <a:t> A-R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A-B:    </a:t>
                </a:r>
                <a:r>
                  <a:rPr lang="ar-IQ" dirty="0" smtClean="0"/>
                  <a:t>  البرهان:   لكي نبرهن          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/>
                  <a:t>                                 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ar-IQ" dirty="0" smtClean="0"/>
                  <a:t> </a:t>
                </a:r>
              </a:p>
              <a:p>
                <a:pPr marL="0" indent="0" rtl="0">
                  <a:buNone/>
                </a:pPr>
                <a:r>
                  <a:rPr lang="ar-IQ" dirty="0" smtClean="0"/>
                  <a:t> حسب م4</a:t>
                </a:r>
                <a:r>
                  <a:rPr lang="en-US" dirty="0" smtClean="0"/>
                  <a:t> A-X-R-B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/>
                  <a:t> A-R-B</a:t>
                </a:r>
                <a:r>
                  <a:rPr lang="ar-IQ" dirty="0" smtClean="0"/>
                  <a:t>ولكن بالمعطى            </a:t>
                </a:r>
                <a:endParaRPr lang="en-US" dirty="0" smtClean="0"/>
              </a:p>
              <a:p>
                <a:pPr marL="0" indent="0" algn="l" rtl="0">
                  <a:buNone/>
                </a:pPr>
                <a:r>
                  <a:rPr lang="en-US" dirty="0" smtClean="0">
                    <a:ea typeface="Cambria Math"/>
                  </a:rPr>
                  <a:t>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>
                    <a:ea typeface="Cambria Math"/>
                  </a:rPr>
                  <a:t>A-X-B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en-US" dirty="0" smtClean="0"/>
                  <a:t>   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7" t="-1752" r="-140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نقطة النهايه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550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 algn="l" rtl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TO PROVE    R-B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109728" indent="0" algn="l" rtl="0">
                  <a:buNone/>
                </a:pPr>
                <a:r>
                  <a:rPr lang="en-US" dirty="0" smtClean="0"/>
                  <a:t>               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109728" indent="0" algn="l" rtl="0">
                  <a:buNone/>
                </a:pPr>
                <a:r>
                  <a:rPr lang="en-US" dirty="0" smtClean="0"/>
                  <a:t>          but   A-R-B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dirty="0" smtClean="0"/>
              </a:p>
              <a:p>
                <a:pPr marL="109728" indent="0" algn="l" rtl="0">
                  <a:buNone/>
                </a:pPr>
                <a:r>
                  <a:rPr lang="ar-IQ" dirty="0" smtClean="0"/>
                  <a:t>حسب مبرهنه4                                                  </a:t>
                </a:r>
                <a:endParaRPr lang="en-US" dirty="0" smtClean="0"/>
              </a:p>
              <a:p>
                <a:pPr marL="109728" indent="0" algn="l" rtl="0">
                  <a:buNone/>
                </a:pPr>
                <a:r>
                  <a:rPr lang="en-US" dirty="0" smtClean="0"/>
                  <a:t> A-X-B  THEN    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dirty="0" smtClean="0"/>
              </a:p>
              <a:p>
                <a:pPr marL="109728" indent="0" algn="l" rtl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" t="-94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-1828800" y="37084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616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548</TotalTime>
  <Words>355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وقد قدم هلبرت تعريف اخر وهو القطع</vt:lpstr>
      <vt:lpstr>PowerPoint Presentation</vt:lpstr>
      <vt:lpstr>PowerPoint Presentation</vt:lpstr>
      <vt:lpstr>نقطة النهايه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وقد قدم هلبرت تعريف اخر وهو القطع</dc:title>
  <dc:creator>LAITH</dc:creator>
  <cp:lastModifiedBy>LAITH</cp:lastModifiedBy>
  <cp:revision>41</cp:revision>
  <dcterms:created xsi:type="dcterms:W3CDTF">2006-08-16T00:00:00Z</dcterms:created>
  <dcterms:modified xsi:type="dcterms:W3CDTF">2021-06-16T12:43:23Z</dcterms:modified>
</cp:coreProperties>
</file>