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وقد قدم هلبرت تعريف اخر وهو القطع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تعريف</a:t>
            </a:r>
          </a:p>
          <a:p>
            <a:pPr algn="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نقطتين مختلفتين فمجموعة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A,B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لتكن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ar-IQ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  A-B 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ويرمز له بالرمز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A-X-B;X;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ar-IQ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383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</p:spPr>
            <p:txBody>
              <a:bodyPr>
                <a:normAutofit fontScale="92500"/>
              </a:bodyPr>
              <a:lstStyle/>
              <a:p>
                <a:pPr marL="0" indent="0" algn="r" rtl="0">
                  <a:buNone/>
                </a:pPr>
                <a:r>
                  <a:rPr lang="en-US" dirty="0" smtClean="0"/>
                  <a:t>  </a:t>
                </a:r>
                <a:r>
                  <a:rPr lang="ar-IQ" dirty="0" smtClean="0"/>
                  <a:t> </a:t>
                </a:r>
                <a:r>
                  <a:rPr lang="en-US" dirty="0" smtClean="0"/>
                  <a:t>A-B</a:t>
                </a:r>
                <a:r>
                  <a:rPr lang="ar-IQ" dirty="0" smtClean="0"/>
                  <a:t>  </a:t>
                </a:r>
                <a:r>
                  <a:rPr lang="en-US" dirty="0" smtClean="0"/>
                  <a:t>  </a:t>
                </a:r>
                <a:r>
                  <a:rPr lang="ar-IQ" dirty="0" smtClean="0"/>
                  <a:t>لاتنتميان الى</a:t>
                </a:r>
                <a:r>
                  <a:rPr lang="en-US" dirty="0" smtClean="0"/>
                  <a:t>A,B</a:t>
                </a:r>
                <a:r>
                  <a:rPr lang="ar-IQ" dirty="0" smtClean="0"/>
                  <a:t>مبرهنه 11:النقطتين</a:t>
                </a:r>
                <a:endParaRPr lang="en-US" dirty="0" smtClean="0"/>
              </a:p>
              <a:p>
                <a:pPr marL="0" indent="0" algn="l" rtl="0">
                  <a:buNone/>
                </a:pPr>
                <a:r>
                  <a:rPr lang="en-US" dirty="0" smtClean="0"/>
                  <a:t> A-A-B,A-B-B    ; A,B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ar-IQ" dirty="0" smtClean="0"/>
                  <a:t>البرهان: اذا كان </a:t>
                </a:r>
                <a:r>
                  <a:rPr lang="en-US" dirty="0" smtClean="0"/>
                  <a:t> </a:t>
                </a:r>
                <a:r>
                  <a:rPr lang="ar-IQ" dirty="0" smtClean="0"/>
                  <a:t>     </a:t>
                </a:r>
              </a:p>
              <a:p>
                <a:pPr marL="0" indent="0">
                  <a:buNone/>
                </a:pPr>
                <a:r>
                  <a:rPr lang="ar-IQ" dirty="0" smtClean="0"/>
                  <a:t>وهذا يناقض بديهيه 7(اذا كانت ثلاثه نقاط مختلفه وتقع على مستقيم واحد فان واحدة فقط تتحقق</a:t>
                </a:r>
              </a:p>
              <a:p>
                <a:pPr marL="0" indent="0" algn="r">
                  <a:buNone/>
                </a:pPr>
                <a:r>
                  <a:rPr lang="en-US" dirty="0" smtClean="0"/>
                  <a:t>C-A-B OR B-C-A OR A-B-C</a:t>
                </a:r>
                <a:r>
                  <a:rPr lang="ar-IQ" dirty="0" smtClean="0"/>
                  <a:t>   </a:t>
                </a:r>
              </a:p>
              <a:p>
                <a:pPr marL="0" indent="0" algn="r">
                  <a:buNone/>
                </a:pPr>
                <a:r>
                  <a:rPr lang="ar-IQ" dirty="0" smtClean="0"/>
                  <a:t>مبرهنه 12: </a:t>
                </a:r>
                <a:r>
                  <a:rPr lang="en-US" dirty="0" smtClean="0"/>
                  <a:t> </a:t>
                </a:r>
              </a:p>
              <a:p>
                <a:pPr marL="0" indent="0" algn="l" rtl="0">
                  <a:buNone/>
                </a:pPr>
                <a:r>
                  <a:rPr lang="en-US" dirty="0" smtClean="0"/>
                  <a:t>                                         </a:t>
                </a:r>
                <a:r>
                  <a:rPr lang="ar-IQ" dirty="0" smtClean="0"/>
                  <a:t>   </a:t>
                </a:r>
                <a:r>
                  <a:rPr lang="ar-IQ" dirty="0" smtClean="0"/>
                  <a:t>هي مجموعة غير خاليه</a:t>
                </a:r>
                <a:r>
                  <a:rPr lang="en-US" dirty="0" smtClean="0"/>
                  <a:t>A-B </a:t>
                </a:r>
                <a:r>
                  <a:rPr lang="ar-IQ" dirty="0" smtClean="0"/>
                  <a:t>   </a:t>
                </a:r>
              </a:p>
              <a:p>
                <a:pPr marL="0" indent="0" algn="l" rtl="0">
                  <a:buNone/>
                </a:pPr>
                <a:r>
                  <a:rPr lang="en-US" dirty="0" smtClean="0"/>
                  <a:t>C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en-US" dirty="0" smtClean="0"/>
                  <a:t>      ,A-C-B ;     C</a:t>
                </a:r>
                <a:r>
                  <a:rPr lang="ar-IQ" dirty="0" smtClean="0"/>
                  <a:t>البرهان حسب بديهيه 9 توجد نقطة   </a:t>
                </a:r>
                <a:endParaRPr lang="en-US" dirty="0" smtClean="0"/>
              </a:p>
              <a:p>
                <a:pPr marL="0" indent="0" algn="l" rtl="0">
                  <a:buNone/>
                </a:pPr>
                <a:r>
                  <a:rPr lang="ar-IQ" dirty="0" smtClean="0"/>
                  <a:t>مجموعة غير </a:t>
                </a:r>
                <a:r>
                  <a:rPr lang="ar-IQ" dirty="0" smtClean="0"/>
                  <a:t>خاليه                                                   </a:t>
                </a:r>
                <a:r>
                  <a:rPr lang="en-US" dirty="0" smtClean="0"/>
                  <a:t> </a:t>
                </a:r>
                <a:r>
                  <a:rPr lang="ar-IQ" dirty="0" smtClean="0"/>
                  <a:t>     </a:t>
                </a:r>
                <a:r>
                  <a:rPr lang="en-US" dirty="0" smtClean="0"/>
                  <a:t>A-B</a:t>
                </a:r>
              </a:p>
              <a:p>
                <a:pPr marL="0" indent="0" algn="l" rtl="0">
                  <a:buNone/>
                </a:pPr>
                <a:r>
                  <a:rPr lang="en-US" dirty="0" smtClean="0"/>
                  <a:t>  </a:t>
                </a:r>
                <a:r>
                  <a:rPr lang="en-US" dirty="0" smtClean="0"/>
                  <a:t>                                            </a:t>
                </a:r>
                <a:r>
                  <a:rPr lang="en-US" dirty="0" smtClean="0"/>
                  <a:t>A-B=B-A  :  </a:t>
                </a:r>
                <a:r>
                  <a:rPr lang="ar-IQ" dirty="0" smtClean="0"/>
                  <a:t>مبرهنه 13</a:t>
                </a:r>
                <a:r>
                  <a:rPr lang="en-US" dirty="0" smtClean="0"/>
                  <a:t> </a:t>
                </a:r>
              </a:p>
              <a:p>
                <a:pPr marL="0" indent="0" algn="l" rtl="0">
                  <a:buNone/>
                </a:pPr>
                <a:r>
                  <a:rPr lang="en-US" dirty="0" smtClean="0"/>
                  <a:t>          </a:t>
                </a:r>
                <a:r>
                  <a:rPr lang="en-US" dirty="0" smtClean="0"/>
                  <a:t>A-B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ar-IQ" dirty="0" smtClean="0"/>
                  <a:t>البرهان :يجب ان نبرهن               </a:t>
                </a:r>
                <a:r>
                  <a:rPr lang="en-US" dirty="0" smtClean="0"/>
                  <a:t> </a:t>
                </a:r>
              </a:p>
              <a:p>
                <a:pPr marL="0" indent="0" algn="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∵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𝑋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𝑋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𝐵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  <a:p>
                <a:pPr marL="0" indent="0" algn="r">
                  <a:buNone/>
                </a:pPr>
                <a:endParaRPr lang="en-US" dirty="0" smtClean="0"/>
              </a:p>
              <a:p>
                <a:pPr marL="0" indent="0" algn="l" rtl="0">
                  <a:buNone/>
                </a:pPr>
                <a:r>
                  <a:rPr lang="en-US" dirty="0" smtClean="0"/>
                  <a:t>  </a:t>
                </a:r>
                <a:r>
                  <a:rPr lang="en-US" dirty="0" smtClean="0"/>
                  <a:t>                              </a:t>
                </a:r>
                <a:r>
                  <a:rPr lang="en-US" dirty="0" smtClean="0"/>
                  <a:t>A-B-C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⟷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𝐶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</m:oMath>
                </a14:m>
                <a:r>
                  <a:rPr lang="ar-IQ" dirty="0" smtClean="0"/>
                  <a:t>ولكن حسب بديهيه 5</a:t>
                </a:r>
                <a:r>
                  <a:rPr lang="en-US" dirty="0" smtClean="0"/>
                  <a:t> </a:t>
                </a:r>
              </a:p>
              <a:p>
                <a:pPr marL="0" indent="0" algn="l" rtl="0">
                  <a:buNone/>
                </a:pPr>
                <a:r>
                  <a:rPr lang="en-US" dirty="0" smtClean="0"/>
                  <a:t>  </a:t>
                </a:r>
                <a:r>
                  <a:rPr lang="en-US" dirty="0" smtClean="0"/>
                  <a:t>  </a:t>
                </a:r>
                <a:r>
                  <a:rPr lang="ar-IQ" dirty="0" smtClean="0"/>
                  <a:t>   </a:t>
                </a:r>
                <a:r>
                  <a:rPr lang="ar-IQ" dirty="0" smtClean="0"/>
                  <a:t>حسب تعريف القطع .وبنفس الطريقه الاتجاه الاخر</a:t>
                </a:r>
                <a:r>
                  <a:rPr lang="en-US" dirty="0" smtClean="0"/>
                  <a:t>X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      </m:t>
                    </m:r>
                  </m:oMath>
                </a14:m>
                <a:r>
                  <a:rPr lang="en-US" dirty="0" smtClean="0"/>
                  <a:t>  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  <a:blipFill rotWithShape="1">
                <a:blip r:embed="rId2"/>
                <a:stretch>
                  <a:fillRect l="-1133" t="-1067" r="-113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2329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ar-IQ" dirty="0" smtClean="0"/>
                  <a:t>مبرهنه 14                                                              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                                                       A-B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⊆</m:t>
                    </m:r>
                  </m:oMath>
                </a14:m>
                <a:r>
                  <a:rPr lang="en-US" dirty="0" smtClean="0"/>
                  <a:t>AB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en-US" dirty="0" smtClean="0"/>
              </a:p>
              <a:p>
                <a:pPr marL="0" indent="0" algn="l" rtl="0">
                  <a:buNone/>
                </a:pPr>
                <a:r>
                  <a:rPr lang="en-US" dirty="0" smtClean="0"/>
                  <a:t> </a:t>
                </a:r>
                <a:r>
                  <a:rPr lang="ar-IQ" dirty="0" smtClean="0"/>
                  <a:t>البرهان   :                                                             </a:t>
                </a:r>
                <a:endParaRPr lang="en-US" dirty="0" smtClean="0"/>
              </a:p>
              <a:p>
                <a:pPr marL="0" indent="0" algn="l" rtl="0">
                  <a:buNone/>
                </a:pPr>
                <a:r>
                  <a:rPr lang="en-US" dirty="0" smtClean="0"/>
                  <a:t>Let     x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AB</a:t>
                </a:r>
              </a:p>
              <a:p>
                <a:pPr marL="0" indent="0" algn="l" rtl="0">
                  <a:buNone/>
                </a:pPr>
                <a14:m>
                  <m:oMath xmlns:m="http://schemas.openxmlformats.org/officeDocument/2006/math">
                    <m:r>
                      <a:rPr lang="ar-IQ" i="1" smtClean="0">
                        <a:latin typeface="Cambria Math"/>
                        <a:ea typeface="Cambria Math"/>
                      </a:rPr>
                      <m:t>∵</m:t>
                    </m:r>
                  </m:oMath>
                </a14:m>
                <a:r>
                  <a:rPr lang="en-US" dirty="0" smtClean="0"/>
                  <a:t>X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𝑋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 algn="l" rtl="0">
                  <a:buNone/>
                </a:pPr>
                <a:r>
                  <a:rPr lang="en-US" dirty="0" smtClean="0"/>
                  <a:t>   </a:t>
                </a:r>
                <a:r>
                  <a:rPr lang="ar-IQ" dirty="0" smtClean="0"/>
                  <a:t>   فان النقاط مختلفة وعلى مستقيم واحد</a:t>
                </a:r>
                <a:r>
                  <a:rPr lang="en-US" dirty="0" smtClean="0"/>
                  <a:t>  </a:t>
                </a:r>
                <a:r>
                  <a:rPr lang="ar-IQ" dirty="0" smtClean="0"/>
                  <a:t> وحسب بديهيه  6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  <a:blipFill rotWithShape="1">
                <a:blip r:embed="rId2"/>
                <a:stretch>
                  <a:fillRect l="-1200" t="-711" r="-126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>
            <a:off x="8458200" y="457200"/>
            <a:ext cx="381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427185" y="1295400"/>
            <a:ext cx="533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288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l" rtl="0">
                  <a:buNone/>
                </a:pPr>
                <a:r>
                  <a:rPr lang="en-US" dirty="0" smtClean="0"/>
                  <a:t>                 A-B  </a:t>
                </a:r>
                <a:r>
                  <a:rPr lang="ar-IQ" dirty="0" smtClean="0"/>
                  <a:t> نقطة النهايه للقطعه  </a:t>
                </a:r>
                <a:r>
                  <a:rPr lang="en-US" dirty="0" smtClean="0"/>
                  <a:t> A,B</a:t>
                </a:r>
                <a:r>
                  <a:rPr lang="ar-IQ" dirty="0" smtClean="0"/>
                  <a:t>تدعى كل من </a:t>
                </a:r>
                <a:endParaRPr lang="en-US" dirty="0" smtClean="0"/>
              </a:p>
              <a:p>
                <a:pPr marL="0" indent="0" algn="l" rtl="0">
                  <a:buNone/>
                </a:pPr>
                <a:r>
                  <a:rPr lang="en-US" dirty="0" smtClean="0"/>
                  <a:t>   </a:t>
                </a:r>
                <a:r>
                  <a:rPr lang="en-US" dirty="0" smtClean="0"/>
                  <a:t>                     </a:t>
                </a:r>
                <a:r>
                  <a:rPr lang="en-US" dirty="0" smtClean="0"/>
                  <a:t>A-B,A-R-B </a:t>
                </a:r>
                <a:r>
                  <a:rPr lang="ar-IQ" dirty="0" smtClean="0"/>
                  <a:t> لتكن     </a:t>
                </a:r>
                <a:r>
                  <a:rPr lang="en-US" dirty="0" smtClean="0"/>
                  <a:t>  </a:t>
                </a:r>
                <a:r>
                  <a:rPr lang="ar-IQ" dirty="0" smtClean="0"/>
                  <a:t>مبرهنه 16</a:t>
                </a:r>
                <a:endParaRPr lang="en-US" dirty="0" smtClean="0"/>
              </a:p>
              <a:p>
                <a:pPr marL="0" indent="0" algn="l" rtl="0">
                  <a:buNone/>
                </a:pPr>
                <a:r>
                  <a:rPr lang="ar-IQ" dirty="0" smtClean="0"/>
                  <a:t>   </a:t>
                </a:r>
                <a:r>
                  <a:rPr lang="ar-IQ" dirty="0" smtClean="0"/>
                  <a:t>                                  </a:t>
                </a:r>
                <a:r>
                  <a:rPr lang="en-US" dirty="0" smtClean="0"/>
                  <a:t>A-R ,R-B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ar-IQ" b="0" i="1" smtClean="0">
                        <a:latin typeface="Cambria Math"/>
                        <a:ea typeface="Cambria Math"/>
                      </a:rPr>
                      <m:t>فان</m:t>
                    </m:r>
                  </m:oMath>
                </a14:m>
                <a:endParaRPr lang="en-US" dirty="0" smtClean="0"/>
              </a:p>
              <a:p>
                <a:pPr marL="0" indent="0" algn="l" rtl="0">
                  <a:buNone/>
                </a:pPr>
                <a:r>
                  <a:rPr lang="en-US" dirty="0" smtClean="0"/>
                  <a:t> A-R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⊆</m:t>
                    </m:r>
                  </m:oMath>
                </a14:m>
                <a:r>
                  <a:rPr lang="en-US" dirty="0" smtClean="0"/>
                  <a:t>A-B:    </a:t>
                </a:r>
                <a:r>
                  <a:rPr lang="ar-IQ" dirty="0" smtClean="0"/>
                  <a:t>  </a:t>
                </a:r>
                <a:r>
                  <a:rPr lang="ar-IQ" dirty="0" smtClean="0"/>
                  <a:t>البرهان:   لكي نبرهن            </a:t>
                </a:r>
                <a:endParaRPr lang="en-US" dirty="0" smtClean="0"/>
              </a:p>
              <a:p>
                <a:pPr marL="0" indent="0" algn="l" rtl="0">
                  <a:buNone/>
                </a:pPr>
                <a:r>
                  <a:rPr lang="en-US" dirty="0" smtClean="0"/>
                  <a:t>                                     X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𝑅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𝑅</m:t>
                    </m:r>
                  </m:oMath>
                </a14:m>
                <a:r>
                  <a:rPr lang="ar-IQ" dirty="0" smtClean="0"/>
                  <a:t> </a:t>
                </a:r>
              </a:p>
              <a:p>
                <a:pPr marL="0" indent="0" algn="l" rtl="0">
                  <a:buNone/>
                </a:pPr>
                <a:r>
                  <a:rPr lang="ar-IQ" dirty="0" smtClean="0"/>
                  <a:t> حسب م4</a:t>
                </a:r>
                <a:r>
                  <a:rPr lang="en-US" dirty="0" smtClean="0"/>
                  <a:t> A-X-R-B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←</m:t>
                    </m:r>
                  </m:oMath>
                </a14:m>
                <a:r>
                  <a:rPr lang="en-US" dirty="0" smtClean="0"/>
                  <a:t> A-R-B</a:t>
                </a:r>
                <a:r>
                  <a:rPr lang="ar-IQ" dirty="0" smtClean="0"/>
                  <a:t>ولكن بالمعطى            </a:t>
                </a:r>
                <a:endParaRPr lang="en-US" dirty="0" smtClean="0"/>
              </a:p>
              <a:p>
                <a:pPr marL="0" indent="0" algn="l" rtl="0">
                  <a:buNone/>
                </a:pPr>
                <a:r>
                  <a:rPr lang="en-US" dirty="0" smtClean="0">
                    <a:ea typeface="Cambria Math"/>
                  </a:rPr>
                  <a:t>X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←</m:t>
                    </m:r>
                  </m:oMath>
                </a14:m>
                <a:r>
                  <a:rPr lang="en-US" dirty="0" smtClean="0">
                    <a:ea typeface="Cambria Math"/>
                  </a:rPr>
                  <a:t>A-X-B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←</m:t>
                    </m:r>
                  </m:oMath>
                </a14:m>
                <a:r>
                  <a:rPr lang="en-US" dirty="0" smtClean="0"/>
                  <a:t>    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07" t="-175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نقطة النهايه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955023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</TotalTime>
  <Words>254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وقد قدم هلبرت تعريف اخر وهو القطع</vt:lpstr>
      <vt:lpstr>PowerPoint Presentation</vt:lpstr>
      <vt:lpstr>PowerPoint Presentation</vt:lpstr>
      <vt:lpstr>نقطة النهايه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وقد قدم هلبرت تعريف اخر وهو القطع</dc:title>
  <dc:creator>LAITH</dc:creator>
  <cp:lastModifiedBy>LAITH</cp:lastModifiedBy>
  <cp:revision>17</cp:revision>
  <dcterms:created xsi:type="dcterms:W3CDTF">2006-08-16T00:00:00Z</dcterms:created>
  <dcterms:modified xsi:type="dcterms:W3CDTF">2021-06-15T11:42:24Z</dcterms:modified>
</cp:coreProperties>
</file>