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9" r:id="rId2"/>
    <p:sldId id="283" r:id="rId3"/>
    <p:sldId id="284" r:id="rId4"/>
    <p:sldId id="280" r:id="rId5"/>
    <p:sldId id="285" r:id="rId6"/>
    <p:sldId id="286" r:id="rId7"/>
    <p:sldId id="281" r:id="rId8"/>
    <p:sldId id="287" r:id="rId9"/>
    <p:sldId id="288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dirty="0" smtClean="0"/>
              <a:t>مبرهنه  3 :</a:t>
            </a:r>
          </a:p>
          <a:p>
            <a:pPr marL="0" indent="0">
              <a:buNone/>
            </a:pPr>
            <a:r>
              <a:rPr lang="ar-IQ" sz="2000" dirty="0"/>
              <a:t>اذا كان             </a:t>
            </a:r>
            <a:r>
              <a:rPr lang="en-US" sz="2000" dirty="0" smtClean="0"/>
              <a:t>A-C-D ,A-B-C   </a:t>
            </a:r>
            <a:r>
              <a:rPr lang="en-US" sz="2000" dirty="0"/>
              <a:t>,     </a:t>
            </a:r>
            <a:r>
              <a:rPr lang="ar-IQ" sz="2000" dirty="0"/>
              <a:t>فان النقاط  </a:t>
            </a:r>
            <a:r>
              <a:rPr lang="en-US" sz="2000" dirty="0"/>
              <a:t>A,B,C,D  </a:t>
            </a:r>
            <a:r>
              <a:rPr lang="ar-IQ" sz="2000" dirty="0"/>
              <a:t>مختلفه وتقع على  مستقيم واحد</a:t>
            </a:r>
          </a:p>
          <a:p>
            <a:pPr marL="0" indent="0">
              <a:buNone/>
            </a:pPr>
            <a:r>
              <a:rPr lang="ar-IQ" sz="2000" dirty="0"/>
              <a:t>2- اذا كان       </a:t>
            </a:r>
            <a:r>
              <a:rPr lang="en-US" sz="2000" dirty="0" smtClean="0"/>
              <a:t>  </a:t>
            </a:r>
            <a:r>
              <a:rPr lang="en-US" sz="2000" dirty="0"/>
              <a:t>, </a:t>
            </a:r>
            <a:r>
              <a:rPr lang="en-US" sz="2000" dirty="0" smtClean="0"/>
              <a:t>B-C-D, </a:t>
            </a:r>
            <a:r>
              <a:rPr lang="en-US" sz="2000" dirty="0"/>
              <a:t>A-B </a:t>
            </a:r>
            <a:r>
              <a:rPr lang="en-US" sz="2000" dirty="0" smtClean="0"/>
              <a:t>-D </a:t>
            </a:r>
            <a:r>
              <a:rPr lang="ar-IQ" sz="2000" dirty="0"/>
              <a:t>فان النقاط              </a:t>
            </a:r>
            <a:r>
              <a:rPr lang="en-US" sz="2000" dirty="0"/>
              <a:t>A,B,C,D </a:t>
            </a:r>
            <a:r>
              <a:rPr lang="ar-IQ" sz="2000" dirty="0"/>
              <a:t>مختلفه وتقع على مستقيم واحد</a:t>
            </a:r>
          </a:p>
          <a:p>
            <a:pPr marL="0" indent="0">
              <a:buNone/>
            </a:pPr>
            <a:r>
              <a:rPr lang="ar-IQ" sz="2000" dirty="0"/>
              <a:t>3- اذا كان         </a:t>
            </a:r>
            <a:r>
              <a:rPr lang="en-US" sz="2000" dirty="0"/>
              <a:t>A-B-C ,  B-C-D  </a:t>
            </a:r>
            <a:r>
              <a:rPr lang="ar-IQ" sz="2000" dirty="0"/>
              <a:t>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وتقع على مستقيم  واحد 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 </a:t>
            </a:r>
            <a:r>
              <a:rPr lang="en-US" sz="2000" dirty="0" smtClean="0"/>
              <a:t>A-B-C,A-C-D,</a:t>
            </a:r>
            <a:r>
              <a:rPr lang="ar-IQ" sz="2000" dirty="0" smtClean="0"/>
              <a:t>     م ث:</a:t>
            </a:r>
            <a:r>
              <a:rPr lang="en-US" sz="2000" dirty="0" smtClean="0"/>
              <a:t>A,B,C,D</a:t>
            </a:r>
            <a:r>
              <a:rPr lang="ar-IQ" sz="2000" dirty="0" smtClean="0"/>
              <a:t>نقاط مختلفة وتقع على استقامه واحدة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1-من بديهيه  6  بما ان            </a:t>
            </a:r>
            <a:r>
              <a:rPr lang="en-US" sz="2000" dirty="0"/>
              <a:t>A-B-C   </a:t>
            </a:r>
            <a:r>
              <a:rPr lang="ar-IQ" sz="2000" dirty="0"/>
              <a:t>فان التقاط    </a:t>
            </a:r>
            <a:r>
              <a:rPr lang="en-US" sz="2000" dirty="0"/>
              <a:t>A,B,C  </a:t>
            </a:r>
            <a:r>
              <a:rPr lang="ar-IQ" sz="2000" dirty="0"/>
              <a:t>مختلفه وعلى مستقيم واحد   وكذلك بما ان       </a:t>
            </a:r>
            <a:r>
              <a:rPr lang="en-US" sz="2000" dirty="0"/>
              <a:t>A-C-D </a:t>
            </a:r>
            <a:r>
              <a:rPr lang="ar-IQ" sz="2000" dirty="0"/>
              <a:t>فان النقاط        </a:t>
            </a:r>
            <a:r>
              <a:rPr lang="en-US" sz="2000" dirty="0"/>
              <a:t>A,C,D 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فاذا كان         </a:t>
            </a:r>
            <a:r>
              <a:rPr lang="en-US" sz="2000" dirty="0"/>
              <a:t>B=D  </a:t>
            </a:r>
            <a:r>
              <a:rPr lang="ar-IQ" sz="2000" dirty="0"/>
              <a:t>فان            </a:t>
            </a:r>
            <a:r>
              <a:rPr lang="en-US" sz="2000" dirty="0"/>
              <a:t>A-C-B=A-C-D  </a:t>
            </a:r>
            <a:r>
              <a:rPr lang="ar-IQ" sz="2000" dirty="0"/>
              <a:t>وهذا يناقض      </a:t>
            </a:r>
            <a:r>
              <a:rPr lang="en-US" sz="2000" dirty="0"/>
              <a:t>A-B-C </a:t>
            </a:r>
          </a:p>
          <a:p>
            <a:pPr marL="0" indent="0">
              <a:buNone/>
            </a:pPr>
            <a:r>
              <a:rPr lang="ar-IQ" sz="2000" dirty="0"/>
              <a:t>لذلك فان النقاط </a:t>
            </a:r>
            <a:r>
              <a:rPr lang="ar-IQ" sz="2000" dirty="0" smtClean="0"/>
              <a:t> </a:t>
            </a:r>
            <a:r>
              <a:rPr lang="en-US" sz="2000" dirty="0"/>
              <a:t>A,B,C,D  </a:t>
            </a:r>
            <a:r>
              <a:rPr lang="ar-IQ" sz="2000" dirty="0"/>
              <a:t>مختلفه  وحسب بديهيه 1 يوجد مستقيم واحد فقط   بين </a:t>
            </a:r>
            <a:r>
              <a:rPr lang="en-US" sz="2000" dirty="0"/>
              <a:t>A,C  </a:t>
            </a:r>
            <a:r>
              <a:rPr lang="ar-IQ" sz="2000" dirty="0"/>
              <a:t>وبما ان  </a:t>
            </a:r>
            <a:r>
              <a:rPr lang="en-US" sz="2000" dirty="0"/>
              <a:t>B,D </a:t>
            </a:r>
            <a:r>
              <a:rPr lang="ar-IQ" sz="2000" dirty="0"/>
              <a:t>تقعان على  </a:t>
            </a:r>
            <a:r>
              <a:rPr lang="en-US" sz="2000" dirty="0"/>
              <a:t>AC  </a:t>
            </a:r>
            <a:r>
              <a:rPr lang="ar-IQ" sz="2000" dirty="0"/>
              <a:t>فان النقاط  </a:t>
            </a:r>
            <a:r>
              <a:rPr lang="ar-IQ" sz="2000" dirty="0" smtClean="0"/>
              <a:t>  </a:t>
            </a:r>
            <a:r>
              <a:rPr lang="en-US" sz="2000" dirty="0" smtClean="0"/>
              <a:t>A,B,C,D</a:t>
            </a:r>
            <a:r>
              <a:rPr lang="ar-IQ" sz="2000" dirty="0" smtClean="0"/>
              <a:t> مختلفة وتقع على مستقيم واحد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/>
              <a:t>وبنفس الطريقه نبرهن </a:t>
            </a:r>
            <a:r>
              <a:rPr lang="ar-IQ" sz="2000" dirty="0" smtClean="0"/>
              <a:t>2-و3-</a:t>
            </a:r>
          </a:p>
          <a:p>
            <a:pPr marL="0" indent="0">
              <a:buNone/>
            </a:pPr>
            <a:r>
              <a:rPr lang="ar-IQ" sz="2000" dirty="0" smtClean="0"/>
              <a:t>                                 </a:t>
            </a:r>
            <a:r>
              <a:rPr lang="en-US" sz="2000" dirty="0" smtClean="0"/>
              <a:t>D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    </a:t>
            </a:r>
            <a:r>
              <a:rPr lang="en-US" sz="2000" dirty="0" smtClean="0"/>
              <a:t>C</a:t>
            </a:r>
            <a:r>
              <a:rPr lang="ar-IQ" sz="2000" dirty="0" smtClean="0"/>
              <a:t>         </a:t>
            </a:r>
            <a:r>
              <a:rPr lang="en-US" sz="2000" dirty="0" smtClean="0"/>
              <a:t> B</a:t>
            </a:r>
            <a:r>
              <a:rPr lang="ar-IQ" sz="2000" dirty="0" smtClean="0"/>
              <a:t>         </a:t>
            </a:r>
            <a:r>
              <a:rPr lang="en-US" sz="2000" dirty="0" smtClean="0"/>
              <a:t>A</a:t>
            </a:r>
            <a:endParaRPr lang="ar-IQ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27784" y="5661248"/>
            <a:ext cx="42484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5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964488" cy="6858000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ar-IQ" dirty="0" smtClean="0"/>
                  <a:t>المعطيات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</a:t>
                </a:r>
                <a:r>
                  <a:rPr lang="en-US" dirty="0" smtClean="0"/>
                  <a:t>A-B-D,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م ث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نقاط مختلفة وتقع على مستقيم واحد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البرهان 2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ar-IQ" dirty="0" smtClean="0"/>
                  <a:t>نفرض </a:t>
                </a:r>
                <a:r>
                  <a:rPr lang="en-US" dirty="0" smtClean="0"/>
                  <a:t>A=C</a:t>
                </a:r>
                <a:r>
                  <a:rPr lang="ar-IQ" dirty="0" smtClean="0"/>
                  <a:t>       لناخذ   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             </a:t>
                </a:r>
                <a:r>
                  <a:rPr lang="en-US" dirty="0" smtClean="0"/>
                  <a:t> B-A-D</a:t>
                </a:r>
                <a:r>
                  <a:rPr lang="ar-IQ" dirty="0" smtClean="0"/>
                  <a:t>هذا تناقض مع المعطى    </a:t>
                </a: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dirty="0" smtClean="0"/>
                  <a:t> اذن النقاط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مختلفة.وحسب بديهيه 1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يوجد مستقيم واحد فقط بين</a:t>
                </a:r>
                <a:r>
                  <a:rPr lang="en-US" dirty="0" smtClean="0"/>
                  <a:t>B,D</a:t>
                </a:r>
                <a:r>
                  <a:rPr lang="ar-IQ" dirty="0" smtClean="0"/>
                  <a:t>   ولكن </a:t>
                </a:r>
                <a:r>
                  <a:rPr lang="en-US" dirty="0" smtClean="0"/>
                  <a:t> A,C</a:t>
                </a:r>
                <a:r>
                  <a:rPr lang="ar-IQ" dirty="0" smtClean="0"/>
                  <a:t>تقعان على الخط </a:t>
                </a:r>
                <a:r>
                  <a:rPr lang="en-US" dirty="0" smtClean="0"/>
                  <a:t>BD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نقاط مختلفة وعلى مستقيم واحد</a:t>
                </a:r>
              </a:p>
              <a:p>
                <a:pPr marL="109728" indent="0">
                  <a:buNone/>
                </a:pPr>
                <a:endParaRPr lang="ar-IQ" dirty="0"/>
              </a:p>
              <a:p>
                <a:pPr marL="109728" indent="0">
                  <a:buNone/>
                </a:pPr>
                <a:r>
                  <a:rPr lang="ar-IQ" dirty="0" smtClean="0"/>
                  <a:t>                               </a:t>
                </a:r>
                <a:r>
                  <a:rPr lang="en-US" dirty="0" smtClean="0"/>
                  <a:t>B         C       D</a:t>
                </a:r>
                <a:r>
                  <a:rPr lang="ar-IQ" dirty="0" smtClean="0"/>
                  <a:t>  </a:t>
                </a:r>
                <a:r>
                  <a:rPr lang="en-US" dirty="0" smtClean="0"/>
                  <a:t>A  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964488" cy="6858000"/>
              </a:xfrm>
              <a:blipFill rotWithShape="1">
                <a:blip r:embed="rId2"/>
                <a:stretch>
                  <a:fillRect t="-115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688124" y="2161141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347864" y="214513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5289" y="4365104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81865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ar-IQ" dirty="0" smtClean="0"/>
                  <a:t>المعطيات3 :</a:t>
                </a:r>
                <a:r>
                  <a:rPr lang="en-US" dirty="0" smtClean="0"/>
                  <a:t>A-B-C,B-C-D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م ث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نقاط مختلفة وتقع على مستقيم واحد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البرهان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فان النقاط </a:t>
                </a:r>
                <a:r>
                  <a:rPr lang="en-US" dirty="0" smtClean="0"/>
                  <a:t> B,C,D</a:t>
                </a:r>
                <a:r>
                  <a:rPr lang="ar-IQ" dirty="0" smtClean="0"/>
                  <a:t>مختلفة وتقع غلى استقامه واحدة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A-B-C</a:t>
                </a:r>
                <a:r>
                  <a:rPr lang="ar-IQ" dirty="0" smtClean="0"/>
                  <a:t>فان النقاط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مختلفة وعلى مستقيم واحد</a:t>
                </a:r>
                <a:endParaRPr lang="ar-IQ" dirty="0"/>
              </a:p>
              <a:p>
                <a:pPr marL="109728" indent="0">
                  <a:buNone/>
                </a:pPr>
                <a:r>
                  <a:rPr lang="ar-IQ" dirty="0" smtClean="0"/>
                  <a:t>نفرض </a:t>
                </a:r>
                <a:r>
                  <a:rPr lang="en-US" dirty="0" smtClean="0"/>
                  <a:t>A=D</a:t>
                </a:r>
                <a:r>
                  <a:rPr lang="ar-IQ" dirty="0" smtClean="0"/>
                  <a:t>  لناخذ       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           </a:t>
                </a:r>
                <a:r>
                  <a:rPr lang="en-US" dirty="0" smtClean="0"/>
                  <a:t>B-C-A</a:t>
                </a:r>
                <a:r>
                  <a:rPr lang="ar-IQ" dirty="0" smtClean="0"/>
                  <a:t>وهذا تناقض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b="0" dirty="0" smtClean="0">
                    <a:ea typeface="Cambria Math"/>
                  </a:rPr>
                  <a:t> يعني ان النقاط </a:t>
                </a:r>
                <a:r>
                  <a:rPr lang="en-US" b="0" dirty="0" smtClean="0">
                    <a:ea typeface="Cambria Math"/>
                  </a:rPr>
                  <a:t>A,B,C,D</a:t>
                </a:r>
                <a:r>
                  <a:rPr lang="ar-IQ" b="0" dirty="0" smtClean="0">
                    <a:ea typeface="Cambria Math"/>
                  </a:rPr>
                  <a:t> مختلفة.وحسب بديهيه 1</a:t>
                </a:r>
              </a:p>
              <a:p>
                <a:pPr marL="109728" indent="0">
                  <a:buNone/>
                </a:pPr>
                <a:r>
                  <a:rPr lang="en-US" dirty="0" smtClean="0">
                    <a:ea typeface="Cambria Math"/>
                  </a:rPr>
                  <a:t>B,C</a:t>
                </a:r>
                <a:r>
                  <a:rPr lang="ar-IQ" dirty="0" smtClean="0">
                    <a:ea typeface="Cambria Math"/>
                  </a:rPr>
                  <a:t> تقعان على مستقيم واحد  ولكن </a:t>
                </a:r>
                <a:r>
                  <a:rPr lang="en-US" dirty="0" smtClean="0">
                    <a:ea typeface="Cambria Math"/>
                  </a:rPr>
                  <a:t>A,D</a:t>
                </a:r>
                <a:r>
                  <a:rPr lang="ar-IQ" dirty="0" smtClean="0">
                    <a:ea typeface="Cambria Math"/>
                  </a:rPr>
                  <a:t> تقعان على المستقيم </a:t>
                </a:r>
              </a:p>
              <a:p>
                <a:pPr marL="109728" indent="0">
                  <a:buNone/>
                </a:pPr>
                <a:r>
                  <a:rPr lang="en-US" b="0" dirty="0" smtClean="0">
                    <a:ea typeface="Cambria Math"/>
                  </a:rPr>
                  <a:t>A,B,C,D</a:t>
                </a:r>
                <a:r>
                  <a:rPr lang="ar-IQ" b="0" dirty="0" smtClean="0">
                    <a:ea typeface="Cambria Math"/>
                  </a:rPr>
                  <a:t> تقع على مستقيم واحد</a:t>
                </a:r>
                <a:endParaRPr lang="en-US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ar-IQ" dirty="0" smtClean="0"/>
                  <a:t>                               </a:t>
                </a:r>
                <a:r>
                  <a:rPr lang="en-US" dirty="0" smtClean="0"/>
                  <a:t>  D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B                C</a:t>
                </a:r>
                <a:r>
                  <a:rPr lang="ar-IQ" dirty="0" smtClean="0"/>
                  <a:t>  </a:t>
                </a:r>
                <a:r>
                  <a:rPr lang="en-US" dirty="0" smtClean="0"/>
                  <a:t>A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818651"/>
              </a:xfrm>
              <a:blipFill rotWithShape="1">
                <a:blip r:embed="rId2"/>
                <a:stretch>
                  <a:fillRect t="-1363" r="-1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400092" y="230403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73878" y="230403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35696" y="4149080"/>
            <a:ext cx="37084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9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مبرهنه 4 :</a:t>
            </a:r>
          </a:p>
          <a:p>
            <a:pPr marL="0" indent="0">
              <a:buNone/>
            </a:pPr>
            <a:r>
              <a:rPr lang="ar-IQ" sz="2000" dirty="0"/>
              <a:t>1-	اذا كان       </a:t>
            </a:r>
            <a:r>
              <a:rPr lang="en-US" sz="2000" dirty="0"/>
              <a:t>A-B-C , A-C-D  </a:t>
            </a:r>
            <a:r>
              <a:rPr lang="ar-IQ" sz="2000" dirty="0"/>
              <a:t>فان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2-	</a:t>
            </a:r>
            <a:r>
              <a:rPr lang="ar-IQ" sz="2000" dirty="0"/>
              <a:t>اذا كان               </a:t>
            </a:r>
            <a:r>
              <a:rPr lang="en-US" sz="2000" dirty="0"/>
              <a:t>A-B-D ,B-C-D  </a:t>
            </a:r>
            <a:r>
              <a:rPr lang="ar-IQ" sz="2000" dirty="0"/>
              <a:t>فان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3-	 </a:t>
            </a:r>
            <a:r>
              <a:rPr lang="ar-IQ" sz="2000" dirty="0"/>
              <a:t>اذا كان    </a:t>
            </a:r>
            <a:r>
              <a:rPr lang="en-US" sz="2000" dirty="0"/>
              <a:t>A-B-C ,B-C-D  </a:t>
            </a:r>
            <a:r>
              <a:rPr lang="ar-IQ" sz="2000" dirty="0"/>
              <a:t>فان        </a:t>
            </a:r>
            <a:r>
              <a:rPr lang="en-US" sz="2000" dirty="0" smtClean="0"/>
              <a:t>A-B-C-D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المعطيات:</a:t>
            </a:r>
            <a:r>
              <a:rPr lang="en-US" sz="2000" dirty="0" smtClean="0"/>
              <a:t>A-C-D,A-B-C</a:t>
            </a:r>
            <a:r>
              <a:rPr lang="ar-IQ" sz="2000" dirty="0" smtClean="0"/>
              <a:t>  م ث </a:t>
            </a:r>
            <a:r>
              <a:rPr lang="en-US" sz="2000" dirty="0" smtClean="0"/>
              <a:t>A-B-C-D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	حسب مبرهنه 3   </a:t>
            </a:r>
            <a:r>
              <a:rPr lang="en-US" sz="2000" dirty="0"/>
              <a:t>A-B-C ,A-C-D  </a:t>
            </a:r>
            <a:r>
              <a:rPr lang="ar-IQ" sz="2000" dirty="0"/>
              <a:t>فالنقاط   </a:t>
            </a:r>
            <a:r>
              <a:rPr lang="en-US" sz="2000" dirty="0"/>
              <a:t>A,B,C,D </a:t>
            </a:r>
            <a:r>
              <a:rPr lang="ar-IQ" sz="2000" dirty="0"/>
              <a:t>مختلفه وعلى مستقيم </a:t>
            </a:r>
            <a:r>
              <a:rPr lang="ar-IQ" sz="2000" dirty="0" smtClean="0"/>
              <a:t>واحد وبماان </a:t>
            </a:r>
            <a:r>
              <a:rPr lang="en-US" sz="2000" dirty="0" smtClean="0"/>
              <a:t>A-B-C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وحسب بديهيه </a:t>
            </a:r>
            <a:r>
              <a:rPr lang="ar-IQ" sz="2000" dirty="0" smtClean="0"/>
              <a:t>8و   </a:t>
            </a:r>
            <a:r>
              <a:rPr lang="ar-IQ" sz="2000" dirty="0"/>
              <a:t>تتحقق </a:t>
            </a:r>
            <a:r>
              <a:rPr lang="ar-IQ" sz="2000" dirty="0" smtClean="0"/>
              <a:t> احدى الحالات          </a:t>
            </a:r>
            <a:r>
              <a:rPr lang="en-US" sz="2000" dirty="0"/>
              <a:t>A-B-C-D    </a:t>
            </a:r>
            <a:r>
              <a:rPr lang="ar-IQ" sz="2000" dirty="0" smtClean="0"/>
              <a:t>  </a:t>
            </a:r>
            <a:r>
              <a:rPr lang="en-US" sz="2000" dirty="0" smtClean="0"/>
              <a:t>A-B-D-C,  </a:t>
            </a:r>
            <a:r>
              <a:rPr lang="ar-IQ" sz="2000" dirty="0" smtClean="0"/>
              <a:t>   </a:t>
            </a:r>
            <a:endParaRPr lang="ar-IQ" sz="2000" dirty="0"/>
          </a:p>
          <a:p>
            <a:endParaRPr lang="ar-IQ" sz="2000" dirty="0" smtClean="0"/>
          </a:p>
          <a:p>
            <a:pPr marL="109728" indent="0" algn="l">
              <a:buNone/>
            </a:pPr>
            <a:r>
              <a:rPr lang="ar-IQ" sz="2000" dirty="0" smtClean="0"/>
              <a:t>   </a:t>
            </a:r>
            <a:r>
              <a:rPr lang="en-US" sz="2000" dirty="0" smtClean="0"/>
              <a:t>D-A-B-C,A-D-B-C  </a:t>
            </a:r>
            <a:r>
              <a:rPr lang="en-US" sz="2000" dirty="0" smtClean="0"/>
              <a:t>but  A-C-D so we have   A-B-C-D</a:t>
            </a:r>
          </a:p>
          <a:p>
            <a:pPr marL="109728" indent="0">
              <a:buNone/>
            </a:pPr>
            <a:r>
              <a:rPr lang="ar-IQ" sz="2000" dirty="0" smtClean="0"/>
              <a:t>(حسب بديهية 7) وبنفس الطريقة نبرهن الجزئين 2و3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020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955" y="116069"/>
            <a:ext cx="8964488" cy="6669360"/>
          </a:xfrm>
        </p:spPr>
        <p:txBody>
          <a:bodyPr/>
          <a:lstStyle/>
          <a:p>
            <a:pPr marL="109728" indent="0">
              <a:buNone/>
            </a:pPr>
            <a:r>
              <a:rPr lang="ar-IQ" dirty="0" smtClean="0"/>
              <a:t>المعطيات 2</a:t>
            </a:r>
            <a:r>
              <a:rPr lang="en-US" dirty="0" smtClean="0"/>
              <a:t>A-B-D,B-C-D, </a:t>
            </a:r>
            <a:r>
              <a:rPr lang="ar-IQ" dirty="0" smtClean="0"/>
              <a:t> </a:t>
            </a:r>
          </a:p>
          <a:p>
            <a:pPr marL="109728" indent="0">
              <a:buNone/>
            </a:pPr>
            <a:r>
              <a:rPr lang="ar-IQ" dirty="0" smtClean="0"/>
              <a:t>م ث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البرهان   لان </a:t>
            </a:r>
            <a:r>
              <a:rPr lang="en-US" dirty="0" smtClean="0"/>
              <a:t>A-B-D,B-C-D</a:t>
            </a:r>
            <a:r>
              <a:rPr lang="ar-IQ" dirty="0" smtClean="0"/>
              <a:t>حسب مبرهنه 3</a:t>
            </a:r>
          </a:p>
          <a:p>
            <a:pPr marL="109728" indent="0">
              <a:buNone/>
            </a:pPr>
            <a:r>
              <a:rPr lang="en-US" dirty="0" smtClean="0"/>
              <a:t>A,B,C,D</a:t>
            </a:r>
            <a:r>
              <a:rPr lang="ar-IQ" dirty="0" smtClean="0"/>
              <a:t> مختلفه وعلى مستقيم واحد</a:t>
            </a:r>
          </a:p>
          <a:p>
            <a:pPr marL="109728" indent="0">
              <a:buNone/>
            </a:pPr>
            <a:r>
              <a:rPr lang="ar-IQ" dirty="0" smtClean="0"/>
              <a:t>وبما ان </a:t>
            </a:r>
            <a:r>
              <a:rPr lang="en-US" dirty="0" smtClean="0"/>
              <a:t>A-B-D</a:t>
            </a:r>
            <a:r>
              <a:rPr lang="ar-IQ" dirty="0" smtClean="0"/>
              <a:t>فحسب بديهيه8تتحقق احدى هذه الحالات</a:t>
            </a:r>
            <a:endParaRPr lang="ar-IQ" dirty="0"/>
          </a:p>
          <a:p>
            <a:pPr marL="109728" indent="0">
              <a:buNone/>
            </a:pPr>
            <a:r>
              <a:rPr lang="en-US" dirty="0" smtClean="0"/>
              <a:t>A-B-D</a:t>
            </a:r>
            <a:r>
              <a:rPr lang="ar-IQ" dirty="0" smtClean="0"/>
              <a:t>          </a:t>
            </a:r>
            <a:r>
              <a:rPr lang="en-US" dirty="0" smtClean="0"/>
              <a:t> C-A-B-D OR    A-C-B-D OR     </a:t>
            </a:r>
          </a:p>
          <a:p>
            <a:pPr marL="109728" indent="0">
              <a:buNone/>
            </a:pPr>
            <a:endParaRPr lang="ar-IQ" dirty="0" smtClean="0"/>
          </a:p>
          <a:p>
            <a:pPr marL="109728" indent="0">
              <a:buNone/>
            </a:pPr>
            <a:r>
              <a:rPr lang="en-US" dirty="0" smtClean="0"/>
              <a:t> A-B-C-D     OR      A-B-D-C</a:t>
            </a:r>
            <a:r>
              <a:rPr lang="ar-IQ" dirty="0" smtClean="0"/>
              <a:t>     </a:t>
            </a:r>
            <a:r>
              <a:rPr lang="en-US" dirty="0" smtClean="0"/>
              <a:t> 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وبمقارنه مع </a:t>
            </a:r>
            <a:r>
              <a:rPr lang="en-US" dirty="0" smtClean="0"/>
              <a:t>B-C-D</a:t>
            </a:r>
            <a:r>
              <a:rPr lang="ar-IQ" dirty="0" smtClean="0"/>
              <a:t> تتحقق فقط الحاله </a:t>
            </a:r>
            <a:r>
              <a:rPr lang="en-US" dirty="0" smtClean="0"/>
              <a:t>A-B-C-D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732240" y="26369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-2916832" y="23488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43808" y="12687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64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858000"/>
          </a:xfrm>
        </p:spPr>
        <p:txBody>
          <a:bodyPr/>
          <a:lstStyle/>
          <a:p>
            <a:pPr marL="109728" indent="0">
              <a:buNone/>
            </a:pPr>
            <a:r>
              <a:rPr lang="ar-IQ" dirty="0" smtClean="0"/>
              <a:t>المعطيات </a:t>
            </a:r>
            <a:r>
              <a:rPr lang="en-US" dirty="0" smtClean="0"/>
              <a:t>B-C-D,A-B-C:3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م ث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البرهان  بما ان </a:t>
            </a:r>
            <a:r>
              <a:rPr lang="en-US" dirty="0" smtClean="0"/>
              <a:t>A-B-C,B-C-D</a:t>
            </a:r>
            <a:r>
              <a:rPr lang="ar-IQ" dirty="0" smtClean="0"/>
              <a:t> فحسب مبرهنه 3</a:t>
            </a:r>
          </a:p>
          <a:p>
            <a:pPr marL="109728" indent="0">
              <a:buNone/>
            </a:pPr>
            <a:r>
              <a:rPr lang="ar-IQ" dirty="0" smtClean="0"/>
              <a:t>النقاط </a:t>
            </a:r>
            <a:r>
              <a:rPr lang="en-US" dirty="0" smtClean="0"/>
              <a:t>A,B,C,D</a:t>
            </a:r>
            <a:r>
              <a:rPr lang="ar-IQ" dirty="0" smtClean="0"/>
              <a:t> مختلفة وعلى مستقيم واحد</a:t>
            </a:r>
          </a:p>
          <a:p>
            <a:pPr marL="109728" indent="0">
              <a:buNone/>
            </a:pPr>
            <a:endParaRPr lang="ar-IQ" dirty="0"/>
          </a:p>
          <a:p>
            <a:pPr marL="109728" indent="0">
              <a:buNone/>
            </a:pPr>
            <a:r>
              <a:rPr lang="ar-IQ" dirty="0" smtClean="0"/>
              <a:t>لناخذ </a:t>
            </a:r>
            <a:r>
              <a:rPr lang="en-US" dirty="0" smtClean="0"/>
              <a:t>A-B-C</a:t>
            </a:r>
            <a:r>
              <a:rPr lang="ar-IQ" dirty="0" smtClean="0"/>
              <a:t>   حسب بديهيه 8  </a:t>
            </a:r>
            <a:r>
              <a:rPr lang="en-US" dirty="0" smtClean="0"/>
              <a:t>D-A-B-C OR A-D-B-C   </a:t>
            </a:r>
            <a:endParaRPr lang="ar-IQ" dirty="0" smtClean="0"/>
          </a:p>
          <a:p>
            <a:pPr marL="109728" indent="0">
              <a:buNone/>
            </a:pPr>
            <a:r>
              <a:rPr lang="en-US" dirty="0" smtClean="0"/>
              <a:t>A-B-D-C OR  A-B-C-D</a:t>
            </a:r>
            <a:r>
              <a:rPr lang="ar-IQ" dirty="0" smtClean="0"/>
              <a:t>       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ولكن بمقارنتها مع </a:t>
            </a:r>
            <a:r>
              <a:rPr lang="en-US" dirty="0" smtClean="0"/>
              <a:t>B-C-D</a:t>
            </a:r>
            <a:r>
              <a:rPr lang="ar-IQ" dirty="0" smtClean="0"/>
              <a:t> تتحقق فقط الحالة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896036" y="253603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-1044624" y="12687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964488" cy="5733256"/>
              </a:xfrm>
            </p:spPr>
            <p:txBody>
              <a:bodyPr>
                <a:normAutofit/>
              </a:bodyPr>
              <a:lstStyle/>
              <a:p>
                <a:r>
                  <a:rPr lang="ar-IQ" sz="2000" dirty="0" smtClean="0"/>
                  <a:t>1-اذا كان </a:t>
                </a:r>
                <a:r>
                  <a:rPr lang="en-US" sz="2000" dirty="0" smtClean="0"/>
                  <a:t>A-B-D, A-C-D  , B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 فان    </a:t>
                </a:r>
                <a:r>
                  <a:rPr lang="en-US" sz="2000" dirty="0" smtClean="0"/>
                  <a:t>A-C-B or  A-B-C   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2- اذا كان </a:t>
                </a:r>
                <a:r>
                  <a:rPr lang="en-US" sz="2000" dirty="0" smtClean="0"/>
                  <a:t>A-B-C ,A-B-D  ,C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sz="2000" dirty="0" smtClean="0"/>
                  <a:t> فان </a:t>
                </a:r>
                <a:r>
                  <a:rPr lang="en-US" sz="2000" dirty="0" smtClean="0"/>
                  <a:t>B-C-D  or  B-D-C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</a:t>
                </a:r>
                <a:r>
                  <a:rPr lang="ar-IQ" sz="2000" dirty="0" smtClean="0"/>
                  <a:t>3- اذا كان </a:t>
                </a:r>
                <a:r>
                  <a:rPr lang="en-US" sz="2000" dirty="0" smtClean="0"/>
                  <a:t>A-B-C ,A-B-D  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sz="2000" dirty="0" smtClean="0"/>
                  <a:t> فان  </a:t>
                </a:r>
                <a:r>
                  <a:rPr lang="en-US" sz="2000" dirty="0" smtClean="0"/>
                  <a:t>A-C-D  or </a:t>
                </a:r>
                <a:r>
                  <a:rPr lang="en-US" sz="2000" dirty="0" smtClean="0"/>
                  <a:t>A-D-C</a:t>
                </a:r>
                <a:endParaRPr lang="ar-IQ" sz="2000" dirty="0" smtClean="0"/>
              </a:p>
              <a:p>
                <a:r>
                  <a:rPr lang="ar-IQ" sz="2000" dirty="0" smtClean="0"/>
                  <a:t>المعطيات</a:t>
                </a:r>
                <a:r>
                  <a:rPr lang="en-US" sz="2000" dirty="0" smtClean="0"/>
                  <a:t>B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و</a:t>
                </a:r>
                <a:r>
                  <a:rPr lang="en-US" sz="2000" dirty="0" smtClean="0"/>
                  <a:t>a-C-D,A-B-D </a:t>
                </a:r>
                <a:r>
                  <a:rPr lang="ar-IQ" sz="2000" dirty="0" smtClean="0"/>
                  <a:t> م ث </a:t>
                </a:r>
                <a:r>
                  <a:rPr lang="en-US" sz="2000" dirty="0" smtClean="0"/>
                  <a:t>A-B-C OR A-C-B</a:t>
                </a:r>
                <a:endParaRPr lang="ar-IQ" sz="2000" dirty="0" smtClean="0"/>
              </a:p>
              <a:p>
                <a:r>
                  <a:rPr lang="ar-IQ" sz="2000" dirty="0" smtClean="0"/>
                  <a:t>المعطيات:</a:t>
                </a:r>
                <a:r>
                  <a:rPr lang="en-US" sz="2000" dirty="0" smtClean="0"/>
                  <a:t>A-C-D,A-B-D B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 م ث </a:t>
                </a:r>
                <a:r>
                  <a:rPr lang="en-US" sz="2000" dirty="0" smtClean="0"/>
                  <a:t>A-B-COR A-C-B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b="1" i="1" u="sng" dirty="0" smtClean="0"/>
                  <a:t>البرهان :1- </a:t>
                </a:r>
                <a:r>
                  <a:rPr lang="ar-IQ" sz="2000" dirty="0" smtClean="0"/>
                  <a:t>بما ان </a:t>
                </a:r>
                <a:r>
                  <a:rPr lang="en-US" sz="2000" dirty="0" smtClean="0"/>
                  <a:t>A-B-D </a:t>
                </a:r>
                <a:r>
                  <a:rPr lang="ar-IQ" sz="2000" dirty="0" smtClean="0"/>
                  <a:t> حسب بديهية 8 تتحقق احدى الحالات </a:t>
                </a:r>
              </a:p>
              <a:p>
                <a:r>
                  <a:rPr lang="en-US" sz="2000" dirty="0" smtClean="0"/>
                  <a:t>A-B-D-C or  A-B-C-D  or  A-C-B-D   or C-A-B-D</a:t>
                </a:r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وحسب بديهية 7 لا تتحقق فقط الحالتين الاتيتيين </a:t>
                </a:r>
              </a:p>
              <a:p>
                <a:endParaRPr lang="ar-IQ" sz="2000" dirty="0" smtClean="0"/>
              </a:p>
              <a:p>
                <a:r>
                  <a:rPr lang="en-US" sz="2000" dirty="0" smtClean="0"/>
                  <a:t>A-B-C-D , A-C-B-D</a:t>
                </a:r>
                <a:r>
                  <a:rPr lang="ar-IQ" sz="2000" dirty="0" smtClean="0"/>
                  <a:t> اذن </a:t>
                </a:r>
                <a:r>
                  <a:rPr lang="ar-IQ" sz="2000" dirty="0" smtClean="0"/>
                  <a:t> </a:t>
                </a:r>
                <a:r>
                  <a:rPr lang="en-US" sz="2000" dirty="0" smtClean="0"/>
                  <a:t>A-B-C 0R A-C-B</a:t>
                </a:r>
                <a:endParaRPr lang="ar-IQ" sz="2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964488" cy="5733256"/>
              </a:xfrm>
              <a:blipFill rotWithShape="1">
                <a:blip r:embed="rId2"/>
                <a:stretch>
                  <a:fillRect t="-85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ar-IQ" sz="2400" u="sng" dirty="0" smtClean="0"/>
              <a:t>مبرهنة   5</a:t>
            </a:r>
            <a:endParaRPr lang="ar-IQ" sz="2400" u="sng" dirty="0"/>
          </a:p>
        </p:txBody>
      </p:sp>
    </p:spTree>
    <p:extLst>
      <p:ext uri="{BB962C8B-B14F-4D97-AF65-F5344CB8AC3E}">
        <p14:creationId xmlns:p14="http://schemas.microsoft.com/office/powerpoint/2010/main" val="285502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8640"/>
                <a:ext cx="8229600" cy="6408712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ar-IQ" dirty="0" smtClean="0"/>
                  <a:t>المعطيات </a:t>
                </a:r>
                <a:r>
                  <a:rPr lang="en-US" dirty="0" smtClean="0"/>
                  <a:t>A-B-C,A-B-D,C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م ث </a:t>
                </a:r>
                <a:r>
                  <a:rPr lang="en-US" dirty="0" smtClean="0"/>
                  <a:t>B-C-D OR B-D-C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البرهان2 </a:t>
                </a:r>
                <a:endParaRPr lang="ar-IQ" dirty="0" smtClean="0"/>
              </a:p>
              <a:p>
                <a:pPr marL="109728" indent="0">
                  <a:buNone/>
                </a:pPr>
                <a:endParaRPr lang="ar-IQ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A-B-C</a:t>
                </a:r>
                <a:r>
                  <a:rPr lang="ar-IQ" dirty="0" smtClean="0"/>
                  <a:t>   حسب بديهيه 8  </a:t>
                </a:r>
                <a:r>
                  <a:rPr lang="en-US" dirty="0" smtClean="0"/>
                  <a:t>D-A-B-C OR A-D-B-C    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A-B-D-C OR A-B-C-D</a:t>
                </a:r>
                <a:r>
                  <a:rPr lang="ar-IQ" dirty="0" smtClean="0"/>
                  <a:t>    وبمقارنتها مع  </a:t>
                </a:r>
                <a:r>
                  <a:rPr lang="en-US" dirty="0" smtClean="0"/>
                  <a:t>A-B-D</a:t>
                </a:r>
                <a:r>
                  <a:rPr lang="ar-IQ" dirty="0" smtClean="0"/>
                  <a:t>  تتحقق فقط الحالتين </a:t>
                </a:r>
                <a:r>
                  <a:rPr lang="en-US" dirty="0" smtClean="0"/>
                  <a:t>A-B-D OR  A-C-D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8640"/>
                <a:ext cx="8229600" cy="6408712"/>
              </a:xfrm>
              <a:blipFill rotWithShape="1">
                <a:blip r:embed="rId2"/>
                <a:stretch>
                  <a:fillRect t="-1237" r="-2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4860032" y="226048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90922" y="27809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0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11885" cy="6858000"/>
              </a:xfrm>
            </p:spPr>
            <p:txBody>
              <a:bodyPr/>
              <a:lstStyle/>
              <a:p>
                <a:r>
                  <a:rPr lang="en-US" dirty="0" smtClean="0"/>
                  <a:t> </a:t>
                </a:r>
                <a:r>
                  <a:rPr lang="ar-IQ" dirty="0" smtClean="0"/>
                  <a:t>المعطيات :3</a:t>
                </a:r>
                <a:r>
                  <a:rPr lang="en-US" dirty="0" smtClean="0"/>
                  <a:t>A-B-C , A-B-D,C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ar-IQ" dirty="0" smtClean="0"/>
              </a:p>
              <a:p>
                <a:r>
                  <a:rPr lang="ar-IQ" dirty="0" smtClean="0"/>
                  <a:t>م ث </a:t>
                </a:r>
                <a:r>
                  <a:rPr lang="en-US" dirty="0" smtClean="0"/>
                  <a:t>A-C-D OR A-D-C</a:t>
                </a:r>
                <a:endParaRPr lang="ar-IQ" dirty="0" smtClean="0"/>
              </a:p>
              <a:p>
                <a:r>
                  <a:rPr lang="ar-IQ" dirty="0" smtClean="0"/>
                  <a:t>البرهان بما ان </a:t>
                </a:r>
                <a:r>
                  <a:rPr lang="en-US" dirty="0" smtClean="0"/>
                  <a:t>A-B-C</a:t>
                </a:r>
                <a:r>
                  <a:rPr lang="ar-IQ" dirty="0" smtClean="0"/>
                  <a:t> وحسب بديهيه 8 تتحقق احدى الحالات الاتيه</a:t>
                </a:r>
              </a:p>
              <a:p>
                <a:r>
                  <a:rPr lang="en-US" dirty="0" smtClean="0"/>
                  <a:t>D-A-B-C OR A-D-B-C OR A-B-D-C OR A-B-C-D</a:t>
                </a:r>
                <a:endParaRPr lang="ar-IQ" dirty="0" smtClean="0"/>
              </a:p>
              <a:p>
                <a:r>
                  <a:rPr lang="ar-IQ" dirty="0" smtClean="0"/>
                  <a:t>وبمقارنتها مع </a:t>
                </a:r>
                <a:r>
                  <a:rPr lang="en-US" dirty="0" smtClean="0"/>
                  <a:t>A-B-D</a:t>
                </a:r>
                <a:r>
                  <a:rPr lang="ar-IQ" dirty="0" smtClean="0"/>
                  <a:t>   تتحقق فقط</a:t>
                </a:r>
              </a:p>
              <a:p>
                <a:r>
                  <a:rPr lang="en-US" dirty="0" smtClean="0"/>
                  <a:t>A-B-D-C OR A-B-C-D</a:t>
                </a:r>
                <a:endParaRPr lang="ar-IQ" dirty="0" smtClean="0"/>
              </a:p>
              <a:p>
                <a:r>
                  <a:rPr lang="ar-IQ" dirty="0" smtClean="0"/>
                  <a:t>اذن </a:t>
                </a:r>
                <a:r>
                  <a:rPr lang="en-US" smtClean="0"/>
                  <a:t>A-D-C OR A-C-D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11885" cy="6858000"/>
              </a:xfrm>
              <a:blipFill rotWithShape="1">
                <a:blip r:embed="rId2"/>
                <a:stretch>
                  <a:fillRect t="-115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85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</TotalTime>
  <Words>512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مبرهنة   5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63</cp:revision>
  <dcterms:created xsi:type="dcterms:W3CDTF">2019-01-16T14:23:37Z</dcterms:created>
  <dcterms:modified xsi:type="dcterms:W3CDTF">2021-06-07T14:23:35Z</dcterms:modified>
</cp:coreProperties>
</file>