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المحاضرة الحادية عشر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تعاريف هلبرت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1844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771" y="0"/>
                <a:ext cx="9122229" cy="6858000"/>
              </a:xfrm>
            </p:spPr>
            <p:txBody>
              <a:bodyPr/>
              <a:lstStyle/>
              <a:p>
                <a:pPr rtl="1"/>
                <a:r>
                  <a:rPr lang="ar-IQ" dirty="0" smtClean="0"/>
                  <a:t>قطعة المستقيم:قطعة المستقيم </a:t>
                </a:r>
                <a:r>
                  <a:rPr lang="en-US" dirty="0" smtClean="0"/>
                  <a:t>AB</a:t>
                </a:r>
                <a:r>
                  <a:rPr lang="ar-IQ" dirty="0" smtClean="0"/>
                  <a:t> هو مجموعه كل النقاط </a:t>
                </a:r>
                <a:r>
                  <a:rPr lang="en-US" dirty="0" smtClean="0"/>
                  <a:t>X</a:t>
                </a:r>
                <a:r>
                  <a:rPr lang="ar-IQ" dirty="0" smtClean="0"/>
                  <a:t> </a:t>
                </a:r>
                <a:r>
                  <a:rPr lang="en-US" dirty="0" smtClean="0"/>
                  <a:t> </a:t>
                </a:r>
                <a:r>
                  <a:rPr lang="ar-IQ" dirty="0" smtClean="0"/>
                  <a:t> </a:t>
                </a:r>
                <a:r>
                  <a:rPr lang="en-US" dirty="0" smtClean="0"/>
                  <a:t> </a:t>
                </a: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 smtClean="0"/>
                  <a:t>بحيث ان </a:t>
                </a:r>
                <a:r>
                  <a:rPr lang="en-US" dirty="0" smtClean="0"/>
                  <a:t> X</a:t>
                </a:r>
                <a:r>
                  <a:rPr lang="ar-IQ" dirty="0" smtClean="0"/>
                  <a:t>يقع بين </a:t>
                </a:r>
                <a:r>
                  <a:rPr lang="en-US" dirty="0" smtClean="0"/>
                  <a:t>A,B </a:t>
                </a:r>
                <a:r>
                  <a:rPr lang="ar-IQ" dirty="0" smtClean="0"/>
                  <a:t>   اي ان </a:t>
                </a:r>
                <a:r>
                  <a:rPr lang="en-US" dirty="0" smtClean="0"/>
                  <a:t>A-X-B</a:t>
                </a:r>
                <a:r>
                  <a:rPr lang="ar-IQ" dirty="0" smtClean="0"/>
                  <a:t> والنقاط </a:t>
                </a:r>
                <a:r>
                  <a:rPr lang="en-US" dirty="0" smtClean="0"/>
                  <a:t>A,B</a:t>
                </a:r>
                <a:r>
                  <a:rPr lang="ar-IQ" dirty="0" smtClean="0"/>
                  <a:t> تدعى بنقاط </a:t>
                </a:r>
              </a:p>
              <a:p>
                <a:pPr marL="0" indent="0" algn="r" rtl="1">
                  <a:buNone/>
                </a:pPr>
                <a:r>
                  <a:rPr lang="ar-IQ" dirty="0" smtClean="0"/>
                  <a:t>النهايات للقطعة</a:t>
                </a:r>
              </a:p>
              <a:p>
                <a:pPr marL="0" indent="0" algn="r" rtl="1">
                  <a:buNone/>
                </a:pPr>
                <a:r>
                  <a:rPr lang="ar-IQ" dirty="0" smtClean="0"/>
                  <a:t>ملاحظة: بعض التعاريف تدخل النقطتين </a:t>
                </a:r>
                <a:r>
                  <a:rPr lang="en-US" dirty="0" smtClean="0"/>
                  <a:t>A,B</a:t>
                </a:r>
                <a:r>
                  <a:rPr lang="ar-IQ" dirty="0" smtClean="0"/>
                  <a:t>ضمن نقاط القطعه</a:t>
                </a:r>
              </a:p>
              <a:p>
                <a:pPr marL="0" indent="0" algn="r" rtl="1">
                  <a:buNone/>
                </a:pPr>
                <a:r>
                  <a:rPr lang="en-US" dirty="0" smtClean="0"/>
                  <a:t>AB</a:t>
                </a:r>
                <a:r>
                  <a:rPr lang="ar-IQ" dirty="0" smtClean="0"/>
                  <a:t>= </a:t>
                </a:r>
                <a:r>
                  <a:rPr lang="en-US" dirty="0" smtClean="0"/>
                  <a:t>} </a:t>
                </a:r>
                <a:r>
                  <a:rPr lang="ar-IQ" dirty="0" smtClean="0"/>
                  <a:t> </a:t>
                </a:r>
                <a:r>
                  <a:rPr lang="en-US" dirty="0" smtClean="0"/>
                  <a:t>X</a:t>
                </a:r>
                <a:r>
                  <a:rPr lang="ar-IQ" dirty="0" smtClean="0"/>
                  <a:t>  :   </a:t>
                </a:r>
                <a:r>
                  <a:rPr lang="en-US" dirty="0" smtClean="0"/>
                  <a:t>X=B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∨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ar-IQ" dirty="0" smtClean="0"/>
                  <a:t> </a:t>
                </a:r>
                <a:r>
                  <a:rPr lang="en-US" dirty="0" smtClean="0"/>
                  <a:t>X=A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⋁</m:t>
                    </m:r>
                  </m:oMath>
                </a14:m>
                <a:r>
                  <a:rPr lang="ar-IQ" dirty="0" smtClean="0"/>
                  <a:t> </a:t>
                </a:r>
                <a:r>
                  <a:rPr lang="en-US" dirty="0" smtClean="0"/>
                  <a:t>{</a:t>
                </a:r>
                <a:endParaRPr lang="ar-IQ" dirty="0" smtClean="0"/>
              </a:p>
              <a:p>
                <a:pPr algn="r" rtl="1"/>
                <a:r>
                  <a:rPr lang="ar-IQ" dirty="0" smtClean="0"/>
                  <a:t>نقطة التقاطع :يقال لمستقيمين او لمستقيم وقطعة او قطعتين بانهما متقاطعتين اذا وجدت نقطه مشتركة بينهما</a:t>
                </a:r>
              </a:p>
              <a:p>
                <a:pPr algn="r" rtl="1"/>
                <a:r>
                  <a:rPr lang="ar-IQ" dirty="0" smtClean="0"/>
                  <a:t> المثلث:اذا وجدت ثلاث نقاط </a:t>
                </a:r>
                <a:r>
                  <a:rPr lang="en-US" dirty="0" smtClean="0"/>
                  <a:t>A,B,C</a:t>
                </a:r>
                <a:r>
                  <a:rPr lang="ar-IQ" dirty="0" smtClean="0"/>
                  <a:t> لاتقه على استقامه واحدة(لاتقع على مستقيم واحد) فان المثلث </a:t>
                </a:r>
                <a:r>
                  <a:rPr lang="en-US" dirty="0" smtClean="0"/>
                  <a:t>ABC</a:t>
                </a:r>
                <a:r>
                  <a:rPr lang="ar-IQ" dirty="0" smtClean="0"/>
                  <a:t>يقصد به القطع الثلاثه </a:t>
                </a:r>
                <a:r>
                  <a:rPr lang="en-US" dirty="0" smtClean="0"/>
                  <a:t>CA,BC,AB</a:t>
                </a:r>
                <a:r>
                  <a:rPr lang="ar-IQ" dirty="0" smtClean="0"/>
                  <a:t> والتي تسمى باضلاع المثلث والنقاط الثلاثه </a:t>
                </a:r>
                <a:r>
                  <a:rPr lang="en-US" dirty="0" smtClean="0"/>
                  <a:t>A,B,C</a:t>
                </a:r>
                <a:r>
                  <a:rPr lang="ar-IQ" dirty="0" smtClean="0"/>
                  <a:t> تسمى برؤوس المثلث ويرمز للمثلث </a:t>
                </a:r>
                <a:r>
                  <a:rPr lang="en-US" dirty="0" smtClean="0"/>
                  <a:t> </a:t>
                </a:r>
                <a:r>
                  <a:rPr lang="ar-IQ" dirty="0" smtClean="0"/>
                  <a:t>بالرمز</a:t>
                </a:r>
                <a:endParaRPr lang="en-US" dirty="0" smtClean="0"/>
              </a:p>
              <a:p>
                <a:pPr marL="0" indent="0" algn="l" rtl="1">
                  <a:buNone/>
                </a:pPr>
                <a:endParaRPr lang="en-US" dirty="0"/>
              </a:p>
              <a:p>
                <a:pPr marL="0" indent="0" algn="l" rtl="1">
                  <a:buNone/>
                </a:pP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771" y="0"/>
                <a:ext cx="9122229" cy="6858000"/>
              </a:xfrm>
              <a:blipFill rotWithShape="1">
                <a:blip r:embed="rId2"/>
                <a:stretch>
                  <a:fillRect l="-735" t="-1333" r="-173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>
            <a:off x="3124200" y="4953000"/>
            <a:ext cx="838200" cy="762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Straight Connector 4"/>
          <p:cNvCxnSpPr/>
          <p:nvPr/>
        </p:nvCxnSpPr>
        <p:spPr>
          <a:xfrm>
            <a:off x="8534400" y="18288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37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89916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  </a:t>
                </a:r>
                <a:r>
                  <a:rPr lang="en-US" dirty="0" smtClean="0"/>
                  <a:t>(     AB  )  </a:t>
                </a:r>
                <a:r>
                  <a:rPr lang="ar-IQ" dirty="0" smtClean="0"/>
                  <a:t>الشعاع:ويقصد به مجموعه كل النقاط </a:t>
                </a:r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AB={X:A-X-B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∨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∨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ar-IQ" dirty="0" smtClean="0"/>
                  <a:t>الزاويه:وهي نقطة (راس الزاويه)وشعاعان(ضلعا الزاويه)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اي انه اتحاد شعاعان بنقطه تسمى راس الزاويه          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8991600" cy="6858000"/>
              </a:xfrm>
              <a:blipFill rotWithShape="1">
                <a:blip r:embed="rId2"/>
                <a:stretch>
                  <a:fillRect r="-128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3429000" y="91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391400" y="326571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98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0">
              <a:buNone/>
            </a:pPr>
            <a:r>
              <a:rPr lang="en-US" dirty="0" smtClean="0"/>
              <a:t>  </a:t>
            </a:r>
            <a:r>
              <a:rPr lang="ar-IQ" dirty="0" smtClean="0"/>
              <a:t>لاتقع على مستقيم واحد </a:t>
            </a:r>
            <a:r>
              <a:rPr lang="en-US" dirty="0" smtClean="0"/>
              <a:t>    A,B,C </a:t>
            </a:r>
            <a:r>
              <a:rPr lang="ar-IQ" dirty="0" smtClean="0"/>
              <a:t> اذا كانت النقاط </a:t>
            </a:r>
            <a:r>
              <a:rPr lang="en-US" dirty="0" smtClean="0"/>
              <a:t> P10</a:t>
            </a:r>
          </a:p>
          <a:p>
            <a:pPr marL="0" indent="0" algn="r">
              <a:buNone/>
            </a:pPr>
            <a:r>
              <a:rPr lang="ar-IQ" dirty="0" smtClean="0">
                <a:ea typeface="Cambria Math"/>
              </a:rPr>
              <a:t> </a:t>
            </a:r>
            <a:r>
              <a:rPr lang="ar-IQ" dirty="0" smtClean="0"/>
              <a:t>يوجد مستوي واحد فقط يحتويهما.  </a:t>
            </a:r>
            <a:endParaRPr lang="ar-IQ" b="0" i="1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r>
              <a:rPr lang="en-US" b="0" dirty="0" smtClean="0">
                <a:ea typeface="Cambria Math"/>
              </a:rPr>
              <a:t> p11</a:t>
            </a:r>
            <a:r>
              <a:rPr lang="ar-IQ" b="0" dirty="0" smtClean="0">
                <a:ea typeface="Cambria Math"/>
              </a:rPr>
              <a:t>اذا وقعت نقطتين من مستقيم في مستوي فان كل نقطة من المستقيم تقع على المستوي</a:t>
            </a:r>
            <a:endParaRPr lang="en-US" b="0" dirty="0" smtClean="0">
              <a:ea typeface="Cambria Math"/>
            </a:endParaRPr>
          </a:p>
          <a:p>
            <a:pPr marL="0" indent="0" algn="r">
              <a:buNone/>
            </a:pPr>
            <a:r>
              <a:rPr lang="en-US" dirty="0" smtClean="0"/>
              <a:t> </a:t>
            </a:r>
            <a:r>
              <a:rPr lang="ar-IQ" dirty="0" smtClean="0"/>
              <a:t>  </a:t>
            </a:r>
            <a:r>
              <a:rPr lang="en-US" dirty="0" smtClean="0"/>
              <a:t> </a:t>
            </a:r>
            <a:endParaRPr lang="ar-IQ" dirty="0" smtClean="0"/>
          </a:p>
          <a:p>
            <a:pPr marL="0" indent="0" algn="r">
              <a:buNone/>
            </a:pPr>
            <a:r>
              <a:rPr lang="ar-IQ" dirty="0" smtClean="0"/>
              <a:t> </a:t>
            </a:r>
            <a:r>
              <a:rPr lang="en-US" dirty="0" smtClean="0"/>
              <a:t>p12</a:t>
            </a:r>
            <a:r>
              <a:rPr lang="ar-IQ" dirty="0" smtClean="0"/>
              <a:t>اذا اشترك مستويان بنقطة فانهما يشتركان بنقطة اخرى</a:t>
            </a: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ar-IQ" dirty="0" smtClean="0"/>
              <a:t>في الاقل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ثالثا :البديهيات الايقاعيه او بديهيات الاتصال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91808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/>
              <a:t> p13 </a:t>
            </a:r>
            <a:r>
              <a:rPr lang="ar-IQ" dirty="0" smtClean="0"/>
              <a:t>يوجد في الاقل اربع نقاط لاتقع على مستوي واحد</a:t>
            </a: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ar-IQ" dirty="0" smtClean="0"/>
              <a:t> </a:t>
            </a:r>
            <a:r>
              <a:rPr lang="en-US" dirty="0" smtClean="0"/>
              <a:t>p14</a:t>
            </a:r>
            <a:r>
              <a:rPr lang="ar-IQ" dirty="0" smtClean="0"/>
              <a:t>(بديهي باخ)المستقيم الذي يقطع احد اضلاع مثلث ولايمر  </a:t>
            </a: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en-US" dirty="0" smtClean="0"/>
              <a:t> </a:t>
            </a:r>
            <a:r>
              <a:rPr lang="ar-IQ" dirty="0" smtClean="0"/>
              <a:t>برؤوسه يجب ان يقطع ضلعا اخر في المثلث</a:t>
            </a:r>
          </a:p>
          <a:p>
            <a:pPr marL="0" indent="0" algn="r">
              <a:buNone/>
            </a:pPr>
            <a:r>
              <a:rPr lang="ar-IQ" dirty="0" smtClean="0"/>
              <a:t>رابعا :بديهيات التطابق</a:t>
            </a:r>
          </a:p>
          <a:p>
            <a:pPr marL="0" indent="0" algn="r" rtl="0">
              <a:buNone/>
            </a:pPr>
            <a:r>
              <a:rPr lang="en-US" dirty="0" smtClean="0"/>
              <a:t>           </a:t>
            </a:r>
            <a:r>
              <a:rPr lang="ar-IQ" dirty="0" smtClean="0"/>
              <a:t>وكانت </a:t>
            </a:r>
            <a:r>
              <a:rPr lang="en-US" dirty="0" smtClean="0"/>
              <a:t> a </a:t>
            </a:r>
            <a:r>
              <a:rPr lang="ar-IQ" dirty="0" smtClean="0"/>
              <a:t>نقطتين مختلفتين على مستقيم </a:t>
            </a:r>
            <a:r>
              <a:rPr lang="en-US" dirty="0" smtClean="0"/>
              <a:t> A,B</a:t>
            </a:r>
            <a:r>
              <a:rPr lang="ar-IQ" dirty="0" smtClean="0"/>
              <a:t> اذا كانت </a:t>
            </a:r>
            <a:r>
              <a:rPr lang="en-US" dirty="0" smtClean="0"/>
              <a:t> p15</a:t>
            </a:r>
          </a:p>
          <a:p>
            <a:pPr marL="0" indent="0" algn="l" rtl="0">
              <a:buNone/>
            </a:pPr>
            <a:r>
              <a:rPr lang="ar-IQ" dirty="0" smtClean="0"/>
              <a:t>او على المستقيم نفسه فانه يمكن ايجاد نقطه </a:t>
            </a:r>
            <a:r>
              <a:rPr lang="en-US" dirty="0" smtClean="0"/>
              <a:t> a1</a:t>
            </a:r>
            <a:r>
              <a:rPr lang="ar-IQ" dirty="0" smtClean="0"/>
              <a:t>على المستقيم </a:t>
            </a:r>
            <a:r>
              <a:rPr lang="en-US" dirty="0" smtClean="0"/>
              <a:t>  A1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ar-IQ" dirty="0" smtClean="0"/>
              <a:t>بحيث ان                                   </a:t>
            </a:r>
            <a:r>
              <a:rPr lang="en-US" dirty="0" smtClean="0"/>
              <a:t>     a1 </a:t>
            </a:r>
            <a:r>
              <a:rPr lang="ar-IQ" dirty="0" smtClean="0"/>
              <a:t>على المستقيم </a:t>
            </a:r>
            <a:r>
              <a:rPr lang="en-US" dirty="0" smtClean="0"/>
              <a:t> B1</a:t>
            </a:r>
          </a:p>
          <a:p>
            <a:pPr marL="0" indent="0">
              <a:buNone/>
            </a:pPr>
            <a:r>
              <a:rPr lang="en-US" dirty="0" smtClean="0"/>
              <a:t>              A        B                                                     a                                   AB=A1B1   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a1</a:t>
            </a:r>
            <a:r>
              <a:rPr lang="ar-IQ" dirty="0" smtClean="0"/>
              <a:t>                                             </a:t>
            </a:r>
            <a:r>
              <a:rPr lang="en-US" dirty="0" smtClean="0"/>
              <a:t>A1     B1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66800" y="3657600"/>
            <a:ext cx="2743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09600" y="4953000"/>
            <a:ext cx="2971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46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0"/>
            <a:ext cx="9122229" cy="6858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ar-IQ" dirty="0" smtClean="0"/>
              <a:t>   </a:t>
            </a:r>
            <a:r>
              <a:rPr lang="en-US" dirty="0" smtClean="0"/>
              <a:t>A1B1=A2B2</a:t>
            </a:r>
            <a:r>
              <a:rPr lang="ar-IQ" dirty="0" smtClean="0"/>
              <a:t>فان</a:t>
            </a:r>
            <a:r>
              <a:rPr lang="en-US" dirty="0" smtClean="0"/>
              <a:t> ,AB=A2B2,AB=A1B1</a:t>
            </a:r>
            <a:r>
              <a:rPr lang="ar-IQ" dirty="0" smtClean="0"/>
              <a:t>اذا كانت </a:t>
            </a:r>
            <a:r>
              <a:rPr lang="en-US" dirty="0" smtClean="0"/>
              <a:t>  P16</a:t>
            </a:r>
          </a:p>
          <a:p>
            <a:pPr marL="0" indent="0" algn="l" rtl="0">
              <a:buNone/>
            </a:pPr>
            <a:r>
              <a:rPr lang="en-US" dirty="0" smtClean="0"/>
              <a:t>,AC=A1C1, A1,B1</a:t>
            </a:r>
            <a:r>
              <a:rPr lang="ar-IQ" dirty="0" smtClean="0"/>
              <a:t>بين </a:t>
            </a:r>
            <a:r>
              <a:rPr lang="en-US" dirty="0" smtClean="0"/>
              <a:t>  C1</a:t>
            </a:r>
            <a:r>
              <a:rPr lang="ar-IQ" dirty="0" smtClean="0"/>
              <a:t>وكانت </a:t>
            </a:r>
            <a:r>
              <a:rPr lang="en-US" dirty="0" smtClean="0"/>
              <a:t>    A,B </a:t>
            </a:r>
            <a:r>
              <a:rPr lang="ar-IQ" dirty="0" smtClean="0"/>
              <a:t> بين </a:t>
            </a:r>
            <a:r>
              <a:rPr lang="en-US" dirty="0" smtClean="0"/>
              <a:t> C </a:t>
            </a:r>
            <a:r>
              <a:rPr lang="ar-IQ" dirty="0" smtClean="0"/>
              <a:t>اذا كانت </a:t>
            </a:r>
            <a:r>
              <a:rPr lang="en-US" dirty="0" smtClean="0"/>
              <a:t> P17</a:t>
            </a:r>
          </a:p>
          <a:p>
            <a:pPr marL="0" indent="0" algn="r">
              <a:buNone/>
            </a:pPr>
            <a:r>
              <a:rPr lang="en-US" dirty="0" smtClean="0"/>
              <a:t>   AB=A1B1 </a:t>
            </a:r>
            <a:r>
              <a:rPr lang="ar-IQ" dirty="0" smtClean="0"/>
              <a:t> فان  </a:t>
            </a:r>
            <a:r>
              <a:rPr lang="en-US" dirty="0" smtClean="0"/>
              <a:t> ,CB=C1B1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                                                     </a:t>
            </a:r>
            <a:r>
              <a:rPr lang="ar-IQ" dirty="0" smtClean="0"/>
              <a:t> </a:t>
            </a:r>
            <a:r>
              <a:rPr lang="en-US" dirty="0" smtClean="0"/>
              <a:t>            </a:t>
            </a:r>
            <a:r>
              <a:rPr lang="ar-IQ" dirty="0" smtClean="0"/>
              <a:t>                                                </a:t>
            </a:r>
            <a:r>
              <a:rPr lang="en-US" dirty="0" smtClean="0"/>
              <a:t>                                       </a:t>
            </a:r>
            <a:r>
              <a:rPr lang="ar-IQ" dirty="0" smtClean="0"/>
              <a:t>              </a:t>
            </a:r>
            <a:r>
              <a:rPr lang="en-US" dirty="0" smtClean="0"/>
              <a:t> A</a:t>
            </a:r>
            <a:r>
              <a:rPr lang="ar-IQ" dirty="0" smtClean="0"/>
              <a:t>  </a:t>
            </a:r>
            <a:r>
              <a:rPr lang="en-US" dirty="0" smtClean="0"/>
              <a:t> </a:t>
            </a:r>
            <a:r>
              <a:rPr lang="ar-IQ" dirty="0" smtClean="0"/>
              <a:t>    </a:t>
            </a:r>
            <a:r>
              <a:rPr lang="en-US" dirty="0" smtClean="0"/>
              <a:t>C</a:t>
            </a:r>
            <a:r>
              <a:rPr lang="ar-IQ" dirty="0" smtClean="0"/>
              <a:t>      </a:t>
            </a:r>
            <a:r>
              <a:rPr lang="en-US" dirty="0" smtClean="0"/>
              <a:t>B</a:t>
            </a:r>
            <a:r>
              <a:rPr lang="ar-IQ" dirty="0" smtClean="0"/>
              <a:t>      </a:t>
            </a:r>
          </a:p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endParaRPr lang="ar-IQ" smtClean="0"/>
          </a:p>
          <a:p>
            <a:pPr marL="0" indent="0">
              <a:buNone/>
            </a:pP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181600" y="3070485"/>
            <a:ext cx="2438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410200" y="4879298"/>
            <a:ext cx="3276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89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89498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426</TotalTime>
  <Words>303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 المحاضرة الحادية عشر</vt:lpstr>
      <vt:lpstr>PowerPoint Presentation</vt:lpstr>
      <vt:lpstr>PowerPoint Presentation</vt:lpstr>
      <vt:lpstr>ثالثا :البديهيات الايقاعيه او بديهيات الاتصال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الحادية عشر</dc:title>
  <dc:creator>LAITH</dc:creator>
  <cp:lastModifiedBy>LAITH</cp:lastModifiedBy>
  <cp:revision>22</cp:revision>
  <dcterms:created xsi:type="dcterms:W3CDTF">2006-08-16T00:00:00Z</dcterms:created>
  <dcterms:modified xsi:type="dcterms:W3CDTF">2021-06-04T09:19:02Z</dcterms:modified>
</cp:coreProperties>
</file>