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9" r:id="rId2"/>
    <p:sldId id="283" r:id="rId3"/>
    <p:sldId id="284" r:id="rId4"/>
    <p:sldId id="280" r:id="rId5"/>
    <p:sldId id="285" r:id="rId6"/>
    <p:sldId id="286" r:id="rId7"/>
    <p:sldId id="281" r:id="rId8"/>
    <p:sldId id="287" r:id="rId9"/>
    <p:sldId id="288" r:id="rId10"/>
    <p:sldId id="282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400" dirty="0"/>
              <a:t>مبرهنه  3 :</a:t>
            </a:r>
          </a:p>
          <a:p>
            <a:pPr marL="0" indent="0">
              <a:buNone/>
            </a:pPr>
            <a:r>
              <a:rPr lang="ar-IQ" sz="2000" dirty="0"/>
              <a:t>اذا كان             </a:t>
            </a:r>
            <a:r>
              <a:rPr lang="en-US" sz="2000" dirty="0" smtClean="0"/>
              <a:t>A-C-D ,A-B-C   </a:t>
            </a:r>
            <a:r>
              <a:rPr lang="en-US" sz="2000" dirty="0"/>
              <a:t>,     </a:t>
            </a:r>
            <a:r>
              <a:rPr lang="ar-IQ" sz="2000" dirty="0"/>
              <a:t>فان النقاط  </a:t>
            </a:r>
            <a:r>
              <a:rPr lang="en-US" sz="2000" dirty="0"/>
              <a:t>A,B,C,D  </a:t>
            </a:r>
            <a:r>
              <a:rPr lang="ar-IQ" sz="2000" dirty="0"/>
              <a:t>مختلفه وتقع على  مستقيم واحد</a:t>
            </a:r>
          </a:p>
          <a:p>
            <a:pPr marL="0" indent="0">
              <a:buNone/>
            </a:pPr>
            <a:r>
              <a:rPr lang="ar-IQ" sz="2000" dirty="0"/>
              <a:t>2- اذا كان       </a:t>
            </a:r>
            <a:r>
              <a:rPr lang="en-US" sz="2000" dirty="0" smtClean="0"/>
              <a:t>  </a:t>
            </a:r>
            <a:r>
              <a:rPr lang="en-US" sz="2000" dirty="0"/>
              <a:t>, </a:t>
            </a:r>
            <a:r>
              <a:rPr lang="en-US" sz="2000" dirty="0" smtClean="0"/>
              <a:t>B-C-D, </a:t>
            </a:r>
            <a:r>
              <a:rPr lang="en-US" sz="2000" dirty="0"/>
              <a:t>A-B </a:t>
            </a:r>
            <a:r>
              <a:rPr lang="en-US" sz="2000" dirty="0" smtClean="0"/>
              <a:t>-D </a:t>
            </a:r>
            <a:r>
              <a:rPr lang="ar-IQ" sz="2000" dirty="0"/>
              <a:t>فان النقاط              </a:t>
            </a:r>
            <a:r>
              <a:rPr lang="en-US" sz="2000" dirty="0"/>
              <a:t>A,B,C,D </a:t>
            </a:r>
            <a:r>
              <a:rPr lang="ar-IQ" sz="2000" dirty="0"/>
              <a:t>مختلفه وتقع على مستقيم واحد</a:t>
            </a:r>
          </a:p>
          <a:p>
            <a:pPr marL="0" indent="0">
              <a:buNone/>
            </a:pPr>
            <a:r>
              <a:rPr lang="ar-IQ" sz="2000" dirty="0"/>
              <a:t>3- اذا كان         </a:t>
            </a:r>
            <a:r>
              <a:rPr lang="en-US" sz="2000" dirty="0"/>
              <a:t>A-B-C ,  B-C-D  </a:t>
            </a:r>
            <a:r>
              <a:rPr lang="ar-IQ" sz="2000" dirty="0"/>
              <a:t>فان النقاط       </a:t>
            </a:r>
            <a:r>
              <a:rPr lang="en-US" sz="2000" dirty="0"/>
              <a:t>A,B,C,D  </a:t>
            </a:r>
            <a:r>
              <a:rPr lang="ar-IQ" sz="2000" dirty="0"/>
              <a:t>مختلفه وتقع على مستقيم  واحد 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المعطيات </a:t>
            </a:r>
            <a:r>
              <a:rPr lang="en-US" sz="2000" dirty="0" smtClean="0"/>
              <a:t>A-B-C,A-C-D,</a:t>
            </a:r>
            <a:r>
              <a:rPr lang="ar-IQ" sz="2000" dirty="0" smtClean="0"/>
              <a:t>     م ث:</a:t>
            </a:r>
            <a:r>
              <a:rPr lang="en-US" sz="2000" dirty="0" smtClean="0"/>
              <a:t>A,B,C,D</a:t>
            </a:r>
            <a:r>
              <a:rPr lang="ar-IQ" sz="2000" dirty="0" smtClean="0"/>
              <a:t>نقاط مختلفة وتقع على استقامه واحدة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1-من بديهيه  6  بما ان            </a:t>
            </a:r>
            <a:r>
              <a:rPr lang="en-US" sz="2000" dirty="0"/>
              <a:t>A-B-C   </a:t>
            </a:r>
            <a:r>
              <a:rPr lang="ar-IQ" sz="2000" dirty="0"/>
              <a:t>فان التقاط    </a:t>
            </a:r>
            <a:r>
              <a:rPr lang="en-US" sz="2000" dirty="0"/>
              <a:t>A,B,C  </a:t>
            </a:r>
            <a:r>
              <a:rPr lang="ar-IQ" sz="2000" dirty="0"/>
              <a:t>مختلفه وعلى مستقيم واحد   وكذلك بما ان       </a:t>
            </a:r>
            <a:r>
              <a:rPr lang="en-US" sz="2000" dirty="0"/>
              <a:t>A-C-D </a:t>
            </a:r>
            <a:r>
              <a:rPr lang="ar-IQ" sz="2000" dirty="0"/>
              <a:t>فان النقاط        </a:t>
            </a:r>
            <a:r>
              <a:rPr lang="en-US" sz="2000" dirty="0"/>
              <a:t>A,C,D  </a:t>
            </a:r>
            <a:r>
              <a:rPr lang="ar-IQ" sz="2000" dirty="0"/>
              <a:t>مختلفه وعلى مستقيم واحد</a:t>
            </a:r>
          </a:p>
          <a:p>
            <a:pPr marL="0" indent="0">
              <a:buNone/>
            </a:pPr>
            <a:r>
              <a:rPr lang="ar-IQ" sz="2000" dirty="0"/>
              <a:t>فاذا كان         </a:t>
            </a:r>
            <a:r>
              <a:rPr lang="en-US" sz="2000" dirty="0"/>
              <a:t>B=D  </a:t>
            </a:r>
            <a:r>
              <a:rPr lang="ar-IQ" sz="2000" dirty="0"/>
              <a:t>فان            </a:t>
            </a:r>
            <a:r>
              <a:rPr lang="en-US" sz="2000" dirty="0"/>
              <a:t>A-C-B=A-C-D  </a:t>
            </a:r>
            <a:r>
              <a:rPr lang="ar-IQ" sz="2000" dirty="0"/>
              <a:t>وهذا يناقض      </a:t>
            </a:r>
            <a:r>
              <a:rPr lang="en-US" sz="2000" dirty="0"/>
              <a:t>A-B-C </a:t>
            </a:r>
          </a:p>
          <a:p>
            <a:pPr marL="0" indent="0">
              <a:buNone/>
            </a:pPr>
            <a:r>
              <a:rPr lang="ar-IQ" sz="2000" dirty="0"/>
              <a:t>لذلك فان النقاط       </a:t>
            </a:r>
            <a:r>
              <a:rPr lang="en-US" sz="2000" dirty="0"/>
              <a:t>A,B,C,D  </a:t>
            </a:r>
            <a:r>
              <a:rPr lang="ar-IQ" sz="2000" dirty="0"/>
              <a:t>مختلفه  وحسب بديهيه 1 يوجد مستقيم واحد فقط   بين </a:t>
            </a:r>
            <a:r>
              <a:rPr lang="en-US" sz="2000" dirty="0"/>
              <a:t>A,C  </a:t>
            </a:r>
            <a:r>
              <a:rPr lang="ar-IQ" sz="2000" dirty="0"/>
              <a:t>وبما ان  </a:t>
            </a:r>
            <a:r>
              <a:rPr lang="en-US" sz="2000" dirty="0"/>
              <a:t>B,D </a:t>
            </a:r>
            <a:r>
              <a:rPr lang="ar-IQ" sz="2000" dirty="0"/>
              <a:t>تقعان على  </a:t>
            </a:r>
            <a:r>
              <a:rPr lang="en-US" sz="2000" dirty="0"/>
              <a:t>AC  </a:t>
            </a:r>
            <a:r>
              <a:rPr lang="ar-IQ" sz="2000" dirty="0"/>
              <a:t>فان النقاط          </a:t>
            </a:r>
            <a:r>
              <a:rPr lang="en-US" sz="2000" dirty="0" smtClean="0"/>
              <a:t>A,B,C,D</a:t>
            </a:r>
            <a:r>
              <a:rPr lang="ar-IQ" sz="2000" dirty="0" smtClean="0"/>
              <a:t> مختلفة وتقع على مستقيم واحد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ar-IQ" sz="2000" dirty="0"/>
              <a:t>وبنفس الطريقه نبرهن </a:t>
            </a:r>
            <a:r>
              <a:rPr lang="ar-IQ" sz="2000" dirty="0" smtClean="0"/>
              <a:t>2-و3-</a:t>
            </a:r>
          </a:p>
          <a:p>
            <a:pPr marL="0" indent="0">
              <a:buNone/>
            </a:pPr>
            <a:r>
              <a:rPr lang="ar-IQ" sz="2000" dirty="0" smtClean="0"/>
              <a:t>                                 </a:t>
            </a:r>
            <a:r>
              <a:rPr lang="en-US" sz="2000" dirty="0" smtClean="0"/>
              <a:t>D</a:t>
            </a: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ar-IQ" sz="2000" dirty="0" smtClean="0"/>
              <a:t>     </a:t>
            </a:r>
            <a:r>
              <a:rPr lang="en-US" sz="2000" dirty="0" smtClean="0"/>
              <a:t>C</a:t>
            </a:r>
            <a:r>
              <a:rPr lang="ar-IQ" sz="2000" dirty="0" smtClean="0"/>
              <a:t>         </a:t>
            </a:r>
            <a:r>
              <a:rPr lang="en-US" sz="2000" dirty="0" smtClean="0"/>
              <a:t> B</a:t>
            </a:r>
            <a:r>
              <a:rPr lang="ar-IQ" sz="2000" dirty="0" smtClean="0"/>
              <a:t>         </a:t>
            </a:r>
            <a:r>
              <a:rPr lang="en-US" sz="2000" dirty="0" smtClean="0"/>
              <a:t>A</a:t>
            </a:r>
            <a:endParaRPr lang="ar-IQ" sz="2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27784" y="5661248"/>
            <a:ext cx="42484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85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ar-IQ" dirty="0" smtClean="0"/>
              <a:t>بقية فروع </a:t>
            </a:r>
            <a:r>
              <a:rPr lang="ar-IQ" smtClean="0"/>
              <a:t>المبرهنات  3و4و5 واجب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واجب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0810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8964488" cy="6858000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ar-IQ" dirty="0" smtClean="0"/>
                  <a:t>المعطيات </a:t>
                </a:r>
                <a:r>
                  <a:rPr lang="en-US" dirty="0" smtClean="0"/>
                  <a:t>B-C-D</a:t>
                </a:r>
                <a:r>
                  <a:rPr lang="ar-IQ" dirty="0" smtClean="0"/>
                  <a:t> </a:t>
                </a:r>
                <a:r>
                  <a:rPr lang="en-US" dirty="0" smtClean="0"/>
                  <a:t>A-B-D,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م ث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نقاط مختلفة وتقع على مستقيم واحد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البرهان </a:t>
                </a:r>
                <a:endParaRPr lang="en-US" dirty="0" smtClean="0"/>
              </a:p>
              <a:p>
                <a:pPr marL="109728" indent="0">
                  <a:buNone/>
                </a:pPr>
                <a:endParaRPr lang="en-US" dirty="0"/>
              </a:p>
              <a:p>
                <a:pPr marL="109728" indent="0">
                  <a:buNone/>
                </a:pPr>
                <a:r>
                  <a:rPr lang="ar-IQ" dirty="0" smtClean="0"/>
                  <a:t>نفرض </a:t>
                </a:r>
                <a:r>
                  <a:rPr lang="en-US" dirty="0" smtClean="0"/>
                  <a:t>A=C</a:t>
                </a:r>
                <a:r>
                  <a:rPr lang="ar-IQ" dirty="0" smtClean="0"/>
                  <a:t>                </a:t>
                </a:r>
                <a:r>
                  <a:rPr lang="en-US" dirty="0" smtClean="0"/>
                  <a:t>B-C-D</a:t>
                </a:r>
                <a:r>
                  <a:rPr lang="ar-IQ" dirty="0" smtClean="0"/>
                  <a:t>              </a:t>
                </a:r>
                <a:r>
                  <a:rPr lang="en-US" dirty="0" smtClean="0"/>
                  <a:t> B-A-D</a:t>
                </a:r>
                <a:r>
                  <a:rPr lang="ar-IQ" dirty="0" smtClean="0"/>
                  <a:t>هذا تناقض مع المعطى    </a:t>
                </a: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ar-IQ" dirty="0" smtClean="0"/>
                  <a:t> اذن النقاط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 مختلفة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B,D</a:t>
                </a:r>
                <a:r>
                  <a:rPr lang="ar-IQ" dirty="0" smtClean="0"/>
                  <a:t> تقعان على مستقيم واحدولكن </a:t>
                </a:r>
                <a:r>
                  <a:rPr lang="en-US" dirty="0" smtClean="0"/>
                  <a:t> A,C</a:t>
                </a:r>
                <a:r>
                  <a:rPr lang="ar-IQ" dirty="0" smtClean="0"/>
                  <a:t>تقعان على الخط 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 نقاط مختلفة وعلى مستقيم واحد</a:t>
                </a:r>
              </a:p>
              <a:p>
                <a:pPr marL="109728" indent="0">
                  <a:buNone/>
                </a:pPr>
                <a:endParaRPr lang="ar-IQ" dirty="0"/>
              </a:p>
              <a:p>
                <a:pPr marL="109728" indent="0">
                  <a:buNone/>
                </a:pPr>
                <a:r>
                  <a:rPr lang="ar-IQ" dirty="0" smtClean="0"/>
                  <a:t>                               </a:t>
                </a:r>
                <a:r>
                  <a:rPr lang="en-US" dirty="0" smtClean="0"/>
                  <a:t>B         C       D</a:t>
                </a:r>
                <a:r>
                  <a:rPr lang="ar-IQ" dirty="0" smtClean="0"/>
                  <a:t>  </a:t>
                </a:r>
                <a:r>
                  <a:rPr lang="en-US" dirty="0" smtClean="0"/>
                  <a:t>A  </a:t>
                </a:r>
                <a:endParaRPr lang="ar-IQ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964488" cy="6858000"/>
              </a:xfrm>
              <a:blipFill rotWithShape="1">
                <a:blip r:embed="rId2"/>
                <a:stretch>
                  <a:fillRect t="-1156" r="-6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5688124" y="2161141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347864" y="2161141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35289" y="4365104"/>
            <a:ext cx="34563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06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5818651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ar-IQ" dirty="0" smtClean="0"/>
                  <a:t>المعطيات :</a:t>
                </a:r>
                <a:r>
                  <a:rPr lang="en-US" dirty="0" smtClean="0"/>
                  <a:t>A-B-C,B-C-D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م ث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نقاط مختلفة وتقع على مستقيم واحد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البرهان </a:t>
                </a:r>
                <a:r>
                  <a:rPr lang="en-US" dirty="0" smtClean="0"/>
                  <a:t>B-C-D</a:t>
                </a:r>
                <a:r>
                  <a:rPr lang="ar-IQ" dirty="0" smtClean="0"/>
                  <a:t> فان النقاط </a:t>
                </a:r>
                <a:r>
                  <a:rPr lang="en-US" dirty="0" smtClean="0"/>
                  <a:t> B,C,D</a:t>
                </a:r>
                <a:r>
                  <a:rPr lang="ar-IQ" dirty="0" smtClean="0"/>
                  <a:t>مختلفة وتقع غلى استقامه واحدة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A-B-C</a:t>
                </a:r>
                <a:r>
                  <a:rPr lang="ar-IQ" dirty="0" smtClean="0"/>
                  <a:t>فان النقاط </a:t>
                </a:r>
                <a:r>
                  <a:rPr lang="en-US" dirty="0" smtClean="0"/>
                  <a:t>A,B,C</a:t>
                </a:r>
                <a:r>
                  <a:rPr lang="ar-IQ" dirty="0" smtClean="0"/>
                  <a:t>مختلفة وعلى</a:t>
                </a:r>
                <a:endParaRPr lang="ar-IQ" dirty="0"/>
              </a:p>
              <a:p>
                <a:pPr marL="109728" indent="0">
                  <a:buNone/>
                </a:pPr>
                <a:r>
                  <a:rPr lang="ar-IQ" dirty="0" smtClean="0"/>
                  <a:t>نفرض </a:t>
                </a:r>
                <a:r>
                  <a:rPr lang="en-US" dirty="0" smtClean="0"/>
                  <a:t>A=D</a:t>
                </a:r>
                <a:r>
                  <a:rPr lang="ar-IQ" dirty="0" smtClean="0"/>
                  <a:t>          </a:t>
                </a:r>
                <a:r>
                  <a:rPr lang="en-US" dirty="0" smtClean="0"/>
                  <a:t>B-C-D</a:t>
                </a:r>
                <a:r>
                  <a:rPr lang="ar-IQ" dirty="0" smtClean="0"/>
                  <a:t>            </a:t>
                </a:r>
                <a:r>
                  <a:rPr lang="en-US" dirty="0" smtClean="0"/>
                  <a:t>B-C-A</a:t>
                </a:r>
                <a:r>
                  <a:rPr lang="ar-IQ" dirty="0" smtClean="0"/>
                  <a:t>وهذا تناقض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ar-IQ" b="0" dirty="0" smtClean="0">
                    <a:ea typeface="Cambria Math"/>
                  </a:rPr>
                  <a:t> يعني ان النقاط </a:t>
                </a:r>
                <a:r>
                  <a:rPr lang="en-US" b="0" dirty="0" smtClean="0">
                    <a:ea typeface="Cambria Math"/>
                  </a:rPr>
                  <a:t>A,B,C,D</a:t>
                </a:r>
                <a:r>
                  <a:rPr lang="ar-IQ" b="0" dirty="0" smtClean="0">
                    <a:ea typeface="Cambria Math"/>
                  </a:rPr>
                  <a:t> مختلفة</a:t>
                </a:r>
              </a:p>
              <a:p>
                <a:pPr marL="109728" indent="0">
                  <a:buNone/>
                </a:pPr>
                <a:r>
                  <a:rPr lang="en-US" dirty="0" smtClean="0">
                    <a:ea typeface="Cambria Math"/>
                  </a:rPr>
                  <a:t>B,C</a:t>
                </a:r>
                <a:r>
                  <a:rPr lang="ar-IQ" dirty="0" smtClean="0">
                    <a:ea typeface="Cambria Math"/>
                  </a:rPr>
                  <a:t> تقعان على استقامه واحدة ولكن </a:t>
                </a:r>
                <a:r>
                  <a:rPr lang="en-US" dirty="0" smtClean="0">
                    <a:ea typeface="Cambria Math"/>
                  </a:rPr>
                  <a:t>A,D</a:t>
                </a:r>
                <a:r>
                  <a:rPr lang="ar-IQ" dirty="0" smtClean="0">
                    <a:ea typeface="Cambria Math"/>
                  </a:rPr>
                  <a:t> تقعان على المستقيم </a:t>
                </a:r>
              </a:p>
              <a:p>
                <a:pPr marL="109728" indent="0">
                  <a:buNone/>
                </a:pPr>
                <a:r>
                  <a:rPr lang="en-US" b="0" dirty="0" smtClean="0">
                    <a:ea typeface="Cambria Math"/>
                  </a:rPr>
                  <a:t>A,B,C,D</a:t>
                </a:r>
                <a:r>
                  <a:rPr lang="ar-IQ" b="0" dirty="0" smtClean="0">
                    <a:ea typeface="Cambria Math"/>
                  </a:rPr>
                  <a:t> تقع على مستقيم واحد</a:t>
                </a:r>
                <a:endParaRPr lang="en-US" b="0" dirty="0" smtClean="0">
                  <a:ea typeface="Cambria Math"/>
                </a:endParaRPr>
              </a:p>
              <a:p>
                <a:pPr marL="109728" indent="0">
                  <a:buNone/>
                </a:pPr>
                <a:r>
                  <a:rPr lang="ar-IQ" dirty="0" smtClean="0"/>
                  <a:t>                               </a:t>
                </a:r>
                <a:r>
                  <a:rPr lang="en-US" dirty="0" smtClean="0"/>
                  <a:t>  D</a:t>
                </a:r>
                <a:r>
                  <a:rPr lang="ar-IQ" dirty="0" smtClean="0"/>
                  <a:t>     </a:t>
                </a:r>
                <a:r>
                  <a:rPr lang="en-US" dirty="0" smtClean="0"/>
                  <a:t>B                C</a:t>
                </a:r>
                <a:r>
                  <a:rPr lang="ar-IQ" dirty="0" smtClean="0"/>
                  <a:t>  </a:t>
                </a:r>
                <a:r>
                  <a:rPr lang="en-US" dirty="0" smtClean="0"/>
                  <a:t>A</a:t>
                </a:r>
                <a:endParaRPr lang="ar-IQ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5818651"/>
              </a:xfrm>
              <a:blipFill rotWithShape="1">
                <a:blip r:embed="rId2"/>
                <a:stretch>
                  <a:fillRect t="-1363" r="-14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5868144" y="227687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707904" y="227687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23728" y="4149080"/>
            <a:ext cx="37084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9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3568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مبرهنه 4 :</a:t>
            </a:r>
          </a:p>
          <a:p>
            <a:pPr marL="0" indent="0">
              <a:buNone/>
            </a:pPr>
            <a:r>
              <a:rPr lang="ar-IQ" sz="2000" dirty="0"/>
              <a:t>1-	اذا كان       </a:t>
            </a:r>
            <a:r>
              <a:rPr lang="en-US" sz="2000" dirty="0"/>
              <a:t>A-B-C , A-C-D  </a:t>
            </a:r>
            <a:r>
              <a:rPr lang="ar-IQ" sz="2000" dirty="0"/>
              <a:t>فان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en-US" sz="2000" dirty="0"/>
              <a:t>2-	</a:t>
            </a:r>
            <a:r>
              <a:rPr lang="ar-IQ" sz="2000" dirty="0"/>
              <a:t>اذا كان               </a:t>
            </a:r>
            <a:r>
              <a:rPr lang="en-US" sz="2000" dirty="0"/>
              <a:t>A-B-D ,B-C-D  </a:t>
            </a:r>
            <a:r>
              <a:rPr lang="ar-IQ" sz="2000" dirty="0"/>
              <a:t>فان   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en-US" sz="2000" dirty="0"/>
              <a:t>3-	 </a:t>
            </a:r>
            <a:r>
              <a:rPr lang="ar-IQ" sz="2000" dirty="0"/>
              <a:t>اذا كان    </a:t>
            </a:r>
            <a:r>
              <a:rPr lang="en-US" sz="2000" dirty="0"/>
              <a:t>A-B-C ,B-C-D  </a:t>
            </a:r>
            <a:r>
              <a:rPr lang="ar-IQ" sz="2000" dirty="0"/>
              <a:t>فان        </a:t>
            </a:r>
            <a:r>
              <a:rPr lang="en-US" sz="2000" dirty="0" smtClean="0"/>
              <a:t>A-B-C-D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المعطيات:</a:t>
            </a:r>
            <a:r>
              <a:rPr lang="en-US" sz="2000" dirty="0" smtClean="0"/>
              <a:t>A-C-D,A-B-C</a:t>
            </a:r>
            <a:r>
              <a:rPr lang="ar-IQ" sz="2000" dirty="0" smtClean="0"/>
              <a:t>  م ث </a:t>
            </a:r>
            <a:r>
              <a:rPr lang="en-US" sz="2000" dirty="0" smtClean="0"/>
              <a:t>A-B-C-D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1-	حسب مبرهنه 3   </a:t>
            </a:r>
            <a:r>
              <a:rPr lang="en-US" sz="2000" dirty="0"/>
              <a:t>A-B-C ,A-C-D  </a:t>
            </a:r>
            <a:r>
              <a:rPr lang="ar-IQ" sz="2000" dirty="0"/>
              <a:t>فالنقاط   </a:t>
            </a:r>
            <a:r>
              <a:rPr lang="en-US" sz="2000" dirty="0"/>
              <a:t>A,B,C,D </a:t>
            </a:r>
            <a:r>
              <a:rPr lang="ar-IQ" sz="2000" dirty="0"/>
              <a:t>مختلفه وعلى مستقيم </a:t>
            </a:r>
            <a:r>
              <a:rPr lang="ar-IQ" sz="2000" dirty="0" smtClean="0"/>
              <a:t>واحد وبماان </a:t>
            </a:r>
            <a:r>
              <a:rPr lang="en-US" sz="2000" dirty="0" smtClean="0"/>
              <a:t>A-B-C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وحسب بديهيه </a:t>
            </a:r>
            <a:r>
              <a:rPr lang="ar-IQ" sz="2000" dirty="0" smtClean="0"/>
              <a:t>8و   </a:t>
            </a:r>
            <a:r>
              <a:rPr lang="ar-IQ" sz="2000" dirty="0"/>
              <a:t>تتحقق </a:t>
            </a:r>
            <a:r>
              <a:rPr lang="ar-IQ" sz="2000" dirty="0" smtClean="0"/>
              <a:t> احدى الحالات          </a:t>
            </a:r>
            <a:r>
              <a:rPr lang="en-US" sz="2000" dirty="0"/>
              <a:t>A-B-C-D    </a:t>
            </a:r>
            <a:r>
              <a:rPr lang="ar-IQ" sz="2000" dirty="0" smtClean="0"/>
              <a:t>  </a:t>
            </a:r>
            <a:r>
              <a:rPr lang="en-US" sz="2000" dirty="0" smtClean="0"/>
              <a:t>A-B-D-C,  </a:t>
            </a:r>
            <a:r>
              <a:rPr lang="ar-IQ" sz="2000" dirty="0" smtClean="0"/>
              <a:t>   </a:t>
            </a:r>
            <a:endParaRPr lang="ar-IQ" sz="2000" dirty="0"/>
          </a:p>
          <a:p>
            <a:endParaRPr lang="ar-IQ" sz="2000" dirty="0" smtClean="0"/>
          </a:p>
          <a:p>
            <a:pPr marL="109728" indent="0" algn="l">
              <a:buNone/>
            </a:pPr>
            <a:r>
              <a:rPr lang="ar-IQ" sz="2000" dirty="0" smtClean="0"/>
              <a:t>   </a:t>
            </a:r>
            <a:r>
              <a:rPr lang="en-US" sz="2000" dirty="0" smtClean="0"/>
              <a:t>D-A-B-C,A-D-B-C  </a:t>
            </a:r>
            <a:r>
              <a:rPr lang="en-US" sz="2000" dirty="0" smtClean="0"/>
              <a:t>but  A-C-D so we have   A-B-C-D</a:t>
            </a:r>
          </a:p>
          <a:p>
            <a:pPr marL="109728" indent="0">
              <a:buNone/>
            </a:pPr>
            <a:r>
              <a:rPr lang="ar-IQ" sz="2000" dirty="0" smtClean="0"/>
              <a:t>(حسب بديهية 7) وبنفس الطريقة نبرهن الجزئين 2و3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20200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8955" y="116069"/>
            <a:ext cx="8964488" cy="6669360"/>
          </a:xfrm>
        </p:spPr>
        <p:txBody>
          <a:bodyPr/>
          <a:lstStyle/>
          <a:p>
            <a:pPr marL="109728" indent="0">
              <a:buNone/>
            </a:pPr>
            <a:r>
              <a:rPr lang="ar-IQ" dirty="0" smtClean="0"/>
              <a:t>المعطيات </a:t>
            </a:r>
            <a:r>
              <a:rPr lang="en-US" dirty="0" smtClean="0"/>
              <a:t>A-B-D,B-C-D, </a:t>
            </a:r>
            <a:r>
              <a:rPr lang="ar-IQ" dirty="0" smtClean="0"/>
              <a:t> </a:t>
            </a:r>
          </a:p>
          <a:p>
            <a:pPr marL="109728" indent="0">
              <a:buNone/>
            </a:pPr>
            <a:r>
              <a:rPr lang="ar-IQ" dirty="0" smtClean="0"/>
              <a:t>م ث </a:t>
            </a:r>
            <a:r>
              <a:rPr lang="en-US" dirty="0" smtClean="0"/>
              <a:t>A-B-C-D</a:t>
            </a:r>
            <a:endParaRPr lang="ar-IQ" dirty="0" smtClean="0"/>
          </a:p>
          <a:p>
            <a:pPr marL="109728" indent="0">
              <a:buNone/>
            </a:pPr>
            <a:r>
              <a:rPr lang="ar-IQ" dirty="0" smtClean="0"/>
              <a:t>البرهان  </a:t>
            </a:r>
            <a:r>
              <a:rPr lang="en-US" dirty="0" smtClean="0"/>
              <a:t>A-B-D</a:t>
            </a:r>
            <a:r>
              <a:rPr lang="ar-IQ" dirty="0" smtClean="0"/>
              <a:t>          </a:t>
            </a:r>
            <a:r>
              <a:rPr lang="en-US" dirty="0" smtClean="0"/>
              <a:t> C-A-B-D OR    A-C-B-D OR     </a:t>
            </a:r>
          </a:p>
          <a:p>
            <a:pPr marL="109728" indent="0">
              <a:buNone/>
            </a:pPr>
            <a:endParaRPr lang="ar-IQ" dirty="0" smtClean="0"/>
          </a:p>
          <a:p>
            <a:pPr marL="109728" indent="0">
              <a:buNone/>
            </a:pPr>
            <a:r>
              <a:rPr lang="en-US" dirty="0" smtClean="0"/>
              <a:t>     A-B-C-D     OR      A-B-D-C</a:t>
            </a:r>
            <a:r>
              <a:rPr lang="ar-IQ" dirty="0" smtClean="0"/>
              <a:t>     </a:t>
            </a:r>
            <a:r>
              <a:rPr lang="en-US" dirty="0" smtClean="0"/>
              <a:t> A-B-C-D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868144" y="126876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491880" y="220486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64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0"/>
            <a:ext cx="8435280" cy="6007291"/>
          </a:xfrm>
        </p:spPr>
        <p:txBody>
          <a:bodyPr/>
          <a:lstStyle/>
          <a:p>
            <a:pPr marL="109728" indent="0">
              <a:buNone/>
            </a:pPr>
            <a:r>
              <a:rPr lang="ar-IQ" dirty="0" smtClean="0"/>
              <a:t>المعطيات </a:t>
            </a:r>
            <a:r>
              <a:rPr lang="en-US" dirty="0" smtClean="0"/>
              <a:t>B-C-D,A-B-C</a:t>
            </a:r>
            <a:endParaRPr lang="ar-IQ" dirty="0" smtClean="0"/>
          </a:p>
          <a:p>
            <a:pPr marL="109728" indent="0">
              <a:buNone/>
            </a:pPr>
            <a:r>
              <a:rPr lang="ar-IQ" dirty="0" smtClean="0"/>
              <a:t>م ث </a:t>
            </a:r>
            <a:r>
              <a:rPr lang="en-US" dirty="0" smtClean="0"/>
              <a:t>A-B-C-D</a:t>
            </a:r>
            <a:endParaRPr lang="ar-IQ" dirty="0" smtClean="0"/>
          </a:p>
          <a:p>
            <a:pPr marL="109728" indent="0">
              <a:buNone/>
            </a:pPr>
            <a:r>
              <a:rPr lang="ar-IQ" dirty="0" smtClean="0"/>
              <a:t>البرهان </a:t>
            </a:r>
            <a:r>
              <a:rPr lang="en-US" dirty="0" smtClean="0"/>
              <a:t>A-B-C</a:t>
            </a:r>
            <a:r>
              <a:rPr lang="ar-IQ" dirty="0" smtClean="0"/>
              <a:t>     </a:t>
            </a:r>
            <a:r>
              <a:rPr lang="en-US" dirty="0" smtClean="0"/>
              <a:t>D-A-B-C OR A-D-B-C OR </a:t>
            </a:r>
            <a:endParaRPr lang="ar-IQ" dirty="0" smtClean="0"/>
          </a:p>
          <a:p>
            <a:pPr marL="109728" indent="0">
              <a:buNone/>
            </a:pPr>
            <a:r>
              <a:rPr lang="en-US" dirty="0" smtClean="0"/>
              <a:t>A-B-D-C OR  A-B-C-D</a:t>
            </a:r>
            <a:r>
              <a:rPr lang="ar-IQ" dirty="0" smtClean="0"/>
              <a:t>        </a:t>
            </a:r>
            <a:r>
              <a:rPr lang="en-US" smtClean="0"/>
              <a:t>A-B-C-D</a:t>
            </a:r>
            <a:endParaRPr lang="ar-IQ" dirty="0" smtClean="0"/>
          </a:p>
          <a:p>
            <a:pPr marL="109728" indent="0">
              <a:buNone/>
            </a:pP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940152" y="119675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923928" y="162880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83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ar-IQ" sz="2000" dirty="0" smtClean="0"/>
                  <a:t>1-اذا كان </a:t>
                </a:r>
                <a:r>
                  <a:rPr lang="en-US" sz="2000" dirty="0" smtClean="0"/>
                  <a:t>A-B-D, A-C-D  , B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ar-IQ" sz="2000" dirty="0" smtClean="0"/>
                  <a:t> فان    </a:t>
                </a:r>
                <a:r>
                  <a:rPr lang="en-US" sz="2000" dirty="0" smtClean="0"/>
                  <a:t>A-C-B or  A-B-C   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ar-IQ" sz="2000" dirty="0" smtClean="0"/>
                  <a:t>2- اذا كان </a:t>
                </a:r>
                <a:r>
                  <a:rPr lang="en-US" sz="2000" dirty="0" smtClean="0"/>
                  <a:t>A-B-C ,A-B-D  ,C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ar-IQ" sz="2000" dirty="0" smtClean="0"/>
                  <a:t> فان </a:t>
                </a:r>
                <a:r>
                  <a:rPr lang="en-US" sz="2000" dirty="0" smtClean="0"/>
                  <a:t>B-C-D  or  B-D-C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 </a:t>
                </a:r>
                <a:r>
                  <a:rPr lang="ar-IQ" sz="2000" dirty="0" smtClean="0"/>
                  <a:t>3- اذا كان </a:t>
                </a:r>
                <a:r>
                  <a:rPr lang="en-US" sz="2000" dirty="0" smtClean="0"/>
                  <a:t>A-B-C ,A-B-D  C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𝐷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ar-IQ" sz="2000" dirty="0" smtClean="0"/>
                  <a:t> فان  </a:t>
                </a:r>
                <a:r>
                  <a:rPr lang="en-US" sz="2000" dirty="0" smtClean="0"/>
                  <a:t>A-C-D  or A-D-C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ar-IQ" sz="2000" b="1" i="1" u="sng" dirty="0" smtClean="0"/>
                  <a:t>البرهان :1- </a:t>
                </a:r>
                <a:r>
                  <a:rPr lang="ar-IQ" sz="2000" dirty="0" smtClean="0"/>
                  <a:t>بما ان </a:t>
                </a:r>
                <a:r>
                  <a:rPr lang="en-US" sz="2000" dirty="0" smtClean="0"/>
                  <a:t>A-B-D </a:t>
                </a:r>
                <a:r>
                  <a:rPr lang="ar-IQ" sz="2000" dirty="0" smtClean="0"/>
                  <a:t> حسب بديهية 8 تتحقق احدى الحالات </a:t>
                </a:r>
              </a:p>
              <a:p>
                <a:r>
                  <a:rPr lang="en-US" sz="2000" dirty="0" smtClean="0"/>
                  <a:t>A-B-D-C or  A-B-C-D  or  A-C-B-D   or C-A-B-D</a:t>
                </a:r>
              </a:p>
              <a:p>
                <a:endParaRPr lang="en-US" sz="2000" dirty="0" smtClean="0"/>
              </a:p>
              <a:p>
                <a:r>
                  <a:rPr lang="ar-IQ" sz="2000" dirty="0" smtClean="0"/>
                  <a:t>وحسب بديهية 7 لا تتحقق فقط الحالتين الاتيتيين </a:t>
                </a:r>
              </a:p>
              <a:p>
                <a:endParaRPr lang="ar-IQ" sz="2000" dirty="0" smtClean="0"/>
              </a:p>
              <a:p>
                <a:r>
                  <a:rPr lang="en-US" sz="2000" dirty="0" smtClean="0"/>
                  <a:t>A-B-C-D , A-C-B-D</a:t>
                </a:r>
                <a:r>
                  <a:rPr lang="ar-IQ" sz="2000" dirty="0" smtClean="0"/>
                  <a:t> اذن </a:t>
                </a:r>
                <a:endParaRPr lang="ar-IQ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  <a:blipFill rotWithShape="1">
                <a:blip r:embed="rId2"/>
                <a:stretch>
                  <a:fillRect t="-10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850106"/>
          </a:xfrm>
        </p:spPr>
        <p:txBody>
          <a:bodyPr>
            <a:normAutofit/>
          </a:bodyPr>
          <a:lstStyle/>
          <a:p>
            <a:r>
              <a:rPr lang="ar-IQ" sz="2400" u="sng" dirty="0" smtClean="0"/>
              <a:t>مبرهنة   5</a:t>
            </a:r>
            <a:endParaRPr lang="ar-IQ" sz="2400" u="sng" dirty="0"/>
          </a:p>
        </p:txBody>
      </p:sp>
    </p:spTree>
    <p:extLst>
      <p:ext uri="{BB962C8B-B14F-4D97-AF65-F5344CB8AC3E}">
        <p14:creationId xmlns:p14="http://schemas.microsoft.com/office/powerpoint/2010/main" val="2855025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3903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485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444</TotalTime>
  <Words>360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مبرهنة   5</vt:lpstr>
      <vt:lpstr>PowerPoint Presentation</vt:lpstr>
      <vt:lpstr>PowerPoint Presentation</vt:lpstr>
      <vt:lpstr>واجب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53</cp:revision>
  <dcterms:created xsi:type="dcterms:W3CDTF">2019-01-16T14:23:37Z</dcterms:created>
  <dcterms:modified xsi:type="dcterms:W3CDTF">2021-06-07T11:23:46Z</dcterms:modified>
</cp:coreProperties>
</file>