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AF763-46DC-4200-A355-DFDC9D54B918}" type="datetimeFigureOut">
              <a:rPr lang="ar-IQ" smtClean="0"/>
              <a:t>27/10/1442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E76BC-259C-4492-A740-4E1FA68D03A5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920395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AF763-46DC-4200-A355-DFDC9D54B918}" type="datetimeFigureOut">
              <a:rPr lang="ar-IQ" smtClean="0"/>
              <a:t>27/10/1442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E76BC-259C-4492-A740-4E1FA68D03A5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4967948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AF763-46DC-4200-A355-DFDC9D54B918}" type="datetimeFigureOut">
              <a:rPr lang="ar-IQ" smtClean="0"/>
              <a:t>27/10/1442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E76BC-259C-4492-A740-4E1FA68D03A5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9797758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AF763-46DC-4200-A355-DFDC9D54B918}" type="datetimeFigureOut">
              <a:rPr lang="ar-IQ" smtClean="0"/>
              <a:t>27/10/1442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E76BC-259C-4492-A740-4E1FA68D03A5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8031867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AF763-46DC-4200-A355-DFDC9D54B918}" type="datetimeFigureOut">
              <a:rPr lang="ar-IQ" smtClean="0"/>
              <a:t>27/10/1442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E76BC-259C-4492-A740-4E1FA68D03A5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062504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AF763-46DC-4200-A355-DFDC9D54B918}" type="datetimeFigureOut">
              <a:rPr lang="ar-IQ" smtClean="0"/>
              <a:t>27/10/1442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E76BC-259C-4492-A740-4E1FA68D03A5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5629386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AF763-46DC-4200-A355-DFDC9D54B918}" type="datetimeFigureOut">
              <a:rPr lang="ar-IQ" smtClean="0"/>
              <a:t>27/10/1442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E76BC-259C-4492-A740-4E1FA68D03A5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841722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AF763-46DC-4200-A355-DFDC9D54B918}" type="datetimeFigureOut">
              <a:rPr lang="ar-IQ" smtClean="0"/>
              <a:t>27/10/1442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E76BC-259C-4492-A740-4E1FA68D03A5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158104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AF763-46DC-4200-A355-DFDC9D54B918}" type="datetimeFigureOut">
              <a:rPr lang="ar-IQ" smtClean="0"/>
              <a:t>27/10/1442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E76BC-259C-4492-A740-4E1FA68D03A5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8204037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AF763-46DC-4200-A355-DFDC9D54B918}" type="datetimeFigureOut">
              <a:rPr lang="ar-IQ" smtClean="0"/>
              <a:t>27/10/1442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E76BC-259C-4492-A740-4E1FA68D03A5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7176828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AF763-46DC-4200-A355-DFDC9D54B918}" type="datetimeFigureOut">
              <a:rPr lang="ar-IQ" smtClean="0"/>
              <a:t>27/10/1442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E76BC-259C-4492-A740-4E1FA68D03A5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775220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BAF763-46DC-4200-A355-DFDC9D54B918}" type="datetimeFigureOut">
              <a:rPr lang="ar-IQ" smtClean="0"/>
              <a:t>27/10/1442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7E76BC-259C-4492-A740-4E1FA68D03A5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0565563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lukah.net/sharia/0/129513/#_ftn10" TargetMode="External"/><Relationship Id="rId2" Type="http://schemas.openxmlformats.org/officeDocument/2006/relationships/hyperlink" Target="https://www.alukah.net/sharia/0/129513/#_ftn8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alukah.net/sharia/0/129513/#_ftn13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116633"/>
            <a:ext cx="7772400" cy="1728191"/>
          </a:xfrm>
        </p:spPr>
        <p:txBody>
          <a:bodyPr/>
          <a:lstStyle/>
          <a:p>
            <a:r>
              <a:rPr lang="ar-IQ" dirty="0" smtClean="0"/>
              <a:t>النكرة والمعرفة</a:t>
            </a:r>
            <a:endParaRPr lang="ar-IQ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1988840"/>
            <a:ext cx="6400800" cy="4392488"/>
          </a:xfrm>
        </p:spPr>
        <p:txBody>
          <a:bodyPr>
            <a:normAutofit fontScale="40000" lnSpcReduction="20000"/>
          </a:bodyPr>
          <a:lstStyle/>
          <a:p>
            <a:r>
              <a:rPr lang="ar-IQ" sz="4000" b="1" dirty="0">
                <a:solidFill>
                  <a:srgbClr val="FF0000"/>
                </a:solidFill>
              </a:rPr>
              <a:t>ينقسم الاسم في اللغة العربية إلى نكرةٍ ومعرفةٍ.</a:t>
            </a:r>
          </a:p>
          <a:p>
            <a:r>
              <a:rPr lang="ar-IQ" sz="4000" b="1" dirty="0">
                <a:solidFill>
                  <a:srgbClr val="FF0000"/>
                </a:solidFill>
              </a:rPr>
              <a:t> </a:t>
            </a:r>
          </a:p>
          <a:p>
            <a:r>
              <a:rPr lang="ar-IQ" sz="4000" b="1" dirty="0">
                <a:solidFill>
                  <a:srgbClr val="FF0000"/>
                </a:solidFill>
              </a:rPr>
              <a:t>تعريف النكرة:</a:t>
            </a:r>
          </a:p>
          <a:p>
            <a:r>
              <a:rPr lang="ar-IQ" sz="4000" b="1" dirty="0">
                <a:solidFill>
                  <a:srgbClr val="FF0000"/>
                </a:solidFill>
              </a:rPr>
              <a:t>النكرة هي اسم يدل على شيء غير معين أو محدد، سواء أكان إنسانًا، أم حيوانًا، أم غيرهما.</a:t>
            </a:r>
          </a:p>
          <a:p>
            <a:r>
              <a:rPr lang="ar-IQ" sz="4000" b="1" dirty="0">
                <a:solidFill>
                  <a:srgbClr val="FF0000"/>
                </a:solidFill>
              </a:rPr>
              <a:t>مثال: رجل، جبل، مدينة، كتاب، قطة.</a:t>
            </a:r>
          </a:p>
          <a:p>
            <a:r>
              <a:rPr lang="ar-IQ" sz="4000" b="1" dirty="0">
                <a:solidFill>
                  <a:srgbClr val="FF0000"/>
                </a:solidFill>
              </a:rPr>
              <a:t> </a:t>
            </a:r>
          </a:p>
          <a:p>
            <a:r>
              <a:rPr lang="ar-IQ" sz="4000" b="1" dirty="0">
                <a:solidFill>
                  <a:srgbClr val="FF0000"/>
                </a:solidFill>
              </a:rPr>
              <a:t>تعريف المعرفة:</a:t>
            </a:r>
          </a:p>
          <a:p>
            <a:r>
              <a:rPr lang="ar-IQ" sz="4000" b="1" dirty="0">
                <a:solidFill>
                  <a:srgbClr val="FF0000"/>
                </a:solidFill>
              </a:rPr>
              <a:t>المعرفة هي ما دل على شيء معين ومعروف، سواء أكان إنسانًا، أم حيوانًا، أم جمادًا.</a:t>
            </a:r>
          </a:p>
          <a:p>
            <a:r>
              <a:rPr lang="ar-IQ" sz="4000" b="1" dirty="0">
                <a:solidFill>
                  <a:srgbClr val="FF0000"/>
                </a:solidFill>
              </a:rPr>
              <a:t>مثال: محمد، الكتاب، مكة، الذي.</a:t>
            </a:r>
          </a:p>
          <a:p>
            <a:r>
              <a:rPr lang="ar-IQ" sz="4000" b="1" dirty="0">
                <a:solidFill>
                  <a:srgbClr val="FF0000"/>
                </a:solidFill>
              </a:rPr>
              <a:t> </a:t>
            </a:r>
          </a:p>
          <a:p>
            <a:r>
              <a:rPr lang="ar-IQ" sz="4000" b="1" dirty="0">
                <a:solidFill>
                  <a:srgbClr val="FF0000"/>
                </a:solidFill>
              </a:rPr>
              <a:t>أنواع المعارف:</a:t>
            </a:r>
          </a:p>
          <a:p>
            <a:r>
              <a:rPr lang="ar-IQ" sz="4000" b="1" dirty="0">
                <a:solidFill>
                  <a:srgbClr val="FF0000"/>
                </a:solidFill>
              </a:rPr>
              <a:t>هناك سبعة أنواع من أنواع المعارف وهي:</a:t>
            </a:r>
          </a:p>
          <a:p>
            <a:r>
              <a:rPr lang="ar-IQ" sz="4000" b="1" dirty="0">
                <a:solidFill>
                  <a:srgbClr val="FF0000"/>
                </a:solidFill>
              </a:rPr>
              <a:t>العَلَم، والضمائر، وأسماء الإشارة، والأسماء الموصولة، والمعرف بـ (أل )، والمعرف بالإضافة، والمعرف بالنداء.</a:t>
            </a:r>
          </a:p>
          <a:p>
            <a:r>
              <a:rPr lang="ar-IQ" sz="4000" b="1" dirty="0">
                <a:solidFill>
                  <a:srgbClr val="FF0000"/>
                </a:solidFill>
              </a:rPr>
              <a:t> </a:t>
            </a: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1660754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العلم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ar-IQ" b="1" dirty="0"/>
              <a:t>أولًا: العَلَم:</a:t>
            </a:r>
            <a:endParaRPr lang="ar-IQ" dirty="0"/>
          </a:p>
          <a:p>
            <a:r>
              <a:rPr lang="ar-IQ" b="1" dirty="0"/>
              <a:t>    العَلَم هو كل اسم يدل على مسمى بعينه، أو كل ما يطلق على شيء يميزه عن باقي أفراد جنسه. وينقسم العلم إلى: اسم، ولقب، وكنية. وقد يكون العلم مفردًا، أو مركبًا تركيبًا إضافيًا، أو مركبًا تركيبًا مزجيًا.</a:t>
            </a:r>
            <a:endParaRPr lang="ar-IQ" dirty="0"/>
          </a:p>
          <a:p>
            <a:r>
              <a:rPr lang="ar-IQ" b="1" dirty="0"/>
              <a:t>أمثلة:</a:t>
            </a:r>
            <a:endParaRPr lang="ar-IQ" dirty="0"/>
          </a:p>
          <a:p>
            <a:r>
              <a:rPr lang="ar-IQ" b="1" dirty="0"/>
              <a:t>– محمد طالب مجتهد (محمد: اسم معرفة لأنه علم يدل على اسم بعينه ).</a:t>
            </a:r>
            <a:endParaRPr lang="ar-IQ" dirty="0"/>
          </a:p>
          <a:p>
            <a:r>
              <a:rPr lang="ar-IQ" b="1" dirty="0"/>
              <a:t>– مكة بلد شريفة (مكة: اسم معرفة علم يدل على مدينة بعينها ).</a:t>
            </a:r>
            <a:endParaRPr lang="ar-IQ" dirty="0"/>
          </a:p>
          <a:p>
            <a:r>
              <a:rPr lang="ar-IQ" b="1" dirty="0"/>
              <a:t>– كانت قريش أكبر قبيلة في مكة (قريش: اسم معرفة علم يدل على قبيلة ).</a:t>
            </a:r>
            <a:endParaRPr lang="ar-IQ" dirty="0"/>
          </a:p>
          <a:p>
            <a:r>
              <a:rPr lang="ar-IQ" b="1" dirty="0"/>
              <a:t>– أبو بكر أول الخلفاء الراشدين (أبو بكر: اسم معرفة علم يدل على كنية ).</a:t>
            </a:r>
            <a:endParaRPr lang="ar-IQ" dirty="0"/>
          </a:p>
          <a:p>
            <a:r>
              <a:rPr lang="ar-IQ" b="1" dirty="0"/>
              <a:t> </a:t>
            </a:r>
            <a:endParaRPr lang="ar-IQ" dirty="0"/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6507291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ar-IQ" b="1" dirty="0"/>
              <a:t>عرَّف النحاة العلَم بأنه: "الاسم الذي يُعيِّن مسماه تعيينًا مطلقًا بلا قيد أو </a:t>
            </a:r>
            <a:r>
              <a:rPr lang="ar-IQ" b="1" dirty="0" smtClean="0"/>
              <a:t>قرينة.</a:t>
            </a:r>
            <a:endParaRPr lang="ar-IQ" dirty="0"/>
          </a:p>
          <a:p>
            <a:r>
              <a:rPr lang="ar-IQ" b="1" dirty="0"/>
              <a:t/>
            </a:r>
            <a:br>
              <a:rPr lang="ar-IQ" b="1" dirty="0"/>
            </a:br>
            <a:endParaRPr lang="ar-IQ" dirty="0"/>
          </a:p>
          <a:p>
            <a:r>
              <a:rPr lang="ar-IQ" b="1" dirty="0"/>
              <a:t>قال ابن مالك رحمه الله في ألفيته في تعريف العلم:</a:t>
            </a:r>
            <a:endParaRPr lang="ar-IQ" dirty="0"/>
          </a:p>
          <a:p>
            <a:r>
              <a:rPr lang="ar-IQ" b="1" dirty="0"/>
              <a:t>اسمٌ يُعيِّن المسمَّى مطلقَا *** عَلَمُهُ كجَعْفَرٍ وخرنَقَا</a:t>
            </a:r>
            <a:endParaRPr lang="ar-IQ" dirty="0"/>
          </a:p>
          <a:p>
            <a:r>
              <a:rPr lang="ar-IQ" dirty="0"/>
              <a:t/>
            </a:r>
            <a:br>
              <a:rPr lang="ar-IQ" dirty="0"/>
            </a:br>
            <a:r>
              <a:rPr lang="ar-IQ" dirty="0"/>
              <a:t/>
            </a:r>
            <a:br>
              <a:rPr lang="ar-IQ" dirty="0"/>
            </a:b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0638715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/>
              <a:t> </a:t>
            </a:r>
            <a:r>
              <a:rPr lang="ar-IQ" dirty="0" smtClean="0"/>
              <a:t>اقسامه بحسب دلالته 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ar-IQ" b="1" dirty="0"/>
              <a:t>1 - اسم، وهو ما وضع للدلالة على الذات ابتداءً، وليس بكُنية ولا لقب، أو بعبارة أخرى: بدون إشعار بمدح أو ذم؛ مثل: (محمد، عمرو، حسن، سعاد، عائشة).</a:t>
            </a:r>
            <a:endParaRPr lang="ar-IQ" dirty="0"/>
          </a:p>
          <a:p>
            <a:r>
              <a:rPr lang="ar-IQ" b="1" dirty="0"/>
              <a:t/>
            </a:r>
            <a:br>
              <a:rPr lang="ar-IQ" b="1" dirty="0"/>
            </a:br>
            <a:endParaRPr lang="ar-IQ" dirty="0"/>
          </a:p>
          <a:p>
            <a:r>
              <a:rPr lang="ar-IQ" b="1" dirty="0"/>
              <a:t>2 - كُنْية، وهي ما كان في أولها أب، أو أم، أو ابن، أو بنت؛ نحو: (أبو هريرة، أبو بكر، أم سلمة، ابن عباس، ابن سينا، ابنة عمران، بنت الشاطئ).</a:t>
            </a:r>
            <a:endParaRPr lang="ar-IQ" dirty="0"/>
          </a:p>
          <a:p>
            <a:r>
              <a:rPr lang="ar-IQ" b="1" dirty="0"/>
              <a:t/>
            </a:r>
            <a:br>
              <a:rPr lang="ar-IQ" b="1" dirty="0"/>
            </a:br>
            <a:endParaRPr lang="ar-IQ" dirty="0"/>
          </a:p>
          <a:p>
            <a:r>
              <a:rPr lang="ar-IQ" b="1" dirty="0"/>
              <a:t>3 - لقب، والمراد به: ما أشعر - بحسب وضعه الأصلي - بمدح المسمى أو ذمه.</a:t>
            </a:r>
            <a:endParaRPr lang="ar-IQ" dirty="0"/>
          </a:p>
          <a:p>
            <a:r>
              <a:rPr lang="ar-IQ" b="1" dirty="0"/>
              <a:t>فمثال ما أشعر بالمدح: زين العابدين، تاج الدين، الرشيد.</a:t>
            </a:r>
            <a:endParaRPr lang="ar-IQ" dirty="0"/>
          </a:p>
          <a:p>
            <a:r>
              <a:rPr lang="ar-IQ" b="1" dirty="0"/>
              <a:t>ومثال ما أشعر بالذم: أنف الناقة، السفاح، </a:t>
            </a:r>
            <a:r>
              <a:rPr lang="ar-IQ" b="1" dirty="0" smtClean="0"/>
              <a:t>الحُطَيئة</a:t>
            </a:r>
            <a:endParaRPr lang="ar-IQ" dirty="0"/>
          </a:p>
          <a:p>
            <a:r>
              <a:rPr lang="ar-IQ" dirty="0"/>
              <a:t/>
            </a:r>
            <a:br>
              <a:rPr lang="ar-IQ" dirty="0"/>
            </a:b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1972545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ar-IQ" b="1" dirty="0"/>
              <a:t>وينقسم كذلك بحسب لفظه إلى:</a:t>
            </a:r>
            <a:endParaRPr lang="ar-IQ" dirty="0"/>
          </a:p>
          <a:p>
            <a:r>
              <a:rPr lang="ar-IQ" b="1" dirty="0"/>
              <a:t>1 - علم مفرد، وهو: ما تكون من كلمة واحدة، فلم يكن مركبًا تركيبًا إسناديًّا، ولا مزجيًّا، ولا إضافيًّا؛ مثل: فاطمة، ومحمد، </a:t>
            </a:r>
            <a:r>
              <a:rPr lang="ar-IQ" b="1" dirty="0" smtClean="0"/>
              <a:t>ومكة</a:t>
            </a:r>
            <a:r>
              <a:rPr lang="ar-IQ" b="1" dirty="0" smtClean="0">
                <a:hlinkClick r:id="rId2"/>
              </a:rPr>
              <a:t>]</a:t>
            </a:r>
            <a:r>
              <a:rPr lang="ar-IQ" b="1" dirty="0" smtClean="0"/>
              <a:t>.</a:t>
            </a:r>
            <a:endParaRPr lang="ar-IQ" dirty="0"/>
          </a:p>
          <a:p>
            <a:r>
              <a:rPr lang="ar-IQ" b="1" dirty="0"/>
              <a:t>2 - وعلم مركب، وهو ما تكون من كلمتين فأكثر، وهو ثلاثة أنواع:</a:t>
            </a:r>
            <a:endParaRPr lang="ar-IQ" dirty="0"/>
          </a:p>
          <a:p>
            <a:r>
              <a:rPr lang="ar-IQ" b="1" dirty="0"/>
              <a:t>أ - مركب إسنادي، وهو ما تركب من جملة اسمية أو فعلية، وسمي بها شخص بعينه، ويركب من فعل وفاعل أو نائبه أو من مبتدأ وخبر؛ مثل: (فتح الله، وجاد الرب، وجاد الحق، وسُرَّ مَن رأى، وزيد قائم) أسماء رجال، و(ما شاء الله، ونحمده، وشاب </a:t>
            </a:r>
            <a:r>
              <a:rPr lang="ar-IQ" b="1" dirty="0" smtClean="0"/>
              <a:t>قرناها </a:t>
            </a:r>
            <a:r>
              <a:rPr lang="ar-IQ" b="1" dirty="0"/>
              <a:t> أعلام نساء</a:t>
            </a:r>
            <a:r>
              <a:rPr lang="ar-IQ" b="1" dirty="0" smtClean="0">
                <a:hlinkClick r:id="rId3"/>
              </a:rPr>
              <a:t>[</a:t>
            </a:r>
            <a:r>
              <a:rPr lang="ar-IQ" b="1" dirty="0" smtClean="0"/>
              <a:t> </a:t>
            </a:r>
            <a:endParaRPr lang="ar-IQ" dirty="0"/>
          </a:p>
          <a:p>
            <a:r>
              <a:rPr lang="ar-IQ" b="1" dirty="0"/>
              <a:t/>
            </a:r>
            <a:br>
              <a:rPr lang="ar-IQ" b="1" dirty="0"/>
            </a:br>
            <a:endParaRPr lang="ar-IQ" dirty="0"/>
          </a:p>
          <a:p>
            <a:r>
              <a:rPr lang="ar-IQ" b="1" dirty="0"/>
              <a:t>ب - مركب مزجي، وهو عبارة عن كلمتين اختلطتا وامتزجتا معًا، وأصبحتا ككلمة واحدة؛ مثل: (</a:t>
            </a:r>
            <a:r>
              <a:rPr lang="ar-IQ" b="1" dirty="0" smtClean="0"/>
              <a:t>سيبويه وبعلبك</a:t>
            </a:r>
            <a:r>
              <a:rPr lang="ar-IQ" b="1" dirty="0"/>
              <a:t>، وحضرموت</a:t>
            </a:r>
            <a:r>
              <a:rPr lang="ar-IQ" b="1" dirty="0" smtClean="0"/>
              <a:t>)</a:t>
            </a:r>
            <a:r>
              <a:rPr lang="ar-IQ" b="1" dirty="0" smtClean="0">
                <a:hlinkClick r:id="rId4"/>
              </a:rPr>
              <a:t>[</a:t>
            </a:r>
            <a:r>
              <a:rPr lang="ar-IQ" b="1" dirty="0"/>
              <a:t/>
            </a:r>
            <a:br>
              <a:rPr lang="ar-IQ" b="1" dirty="0"/>
            </a:br>
            <a:endParaRPr lang="ar-IQ" dirty="0"/>
          </a:p>
          <a:p>
            <a:r>
              <a:rPr lang="ar-IQ" b="1" dirty="0"/>
              <a:t>جـ - مركب إضافي، وهو ما تركب من مضاف ومضاف إليه؛ نحو: (عبدالله، </a:t>
            </a:r>
            <a:r>
              <a:rPr lang="ar-IQ" b="1" dirty="0" smtClean="0"/>
              <a:t>وعبدالرحمن</a:t>
            </a:r>
            <a:r>
              <a:rPr lang="ar-IQ" b="1" dirty="0" smtClean="0"/>
              <a:t>،</a:t>
            </a:r>
            <a:r>
              <a:rPr lang="ar-IQ" b="1" dirty="0" smtClean="0"/>
              <a:t> </a:t>
            </a:r>
            <a:r>
              <a:rPr lang="ar-IQ" b="1" dirty="0"/>
              <a:t>وأبي هريرة، وأم </a:t>
            </a:r>
            <a:r>
              <a:rPr lang="ar-IQ" b="1" dirty="0" smtClean="0"/>
              <a:t>كلثوم</a:t>
            </a:r>
            <a:r>
              <a:rPr lang="ar-IQ" b="1" dirty="0"/>
              <a:t> </a:t>
            </a:r>
            <a:r>
              <a:rPr lang="ar-IQ" b="1" dirty="0" smtClean="0"/>
              <a:t> وزين </a:t>
            </a:r>
            <a:r>
              <a:rPr lang="ar-IQ" b="1" dirty="0"/>
              <a:t>العابدين</a:t>
            </a:r>
            <a:r>
              <a:rPr lang="ar-IQ" b="1" dirty="0" smtClean="0"/>
              <a:t>)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4318661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74042"/>
          </a:xfrm>
        </p:spPr>
        <p:txBody>
          <a:bodyPr>
            <a:normAutofit fontScale="90000"/>
          </a:bodyPr>
          <a:lstStyle/>
          <a:p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6165304"/>
          </a:xfrm>
        </p:spPr>
        <p:txBody>
          <a:bodyPr>
            <a:noAutofit/>
          </a:bodyPr>
          <a:lstStyle/>
          <a:p>
            <a:r>
              <a:rPr lang="ar-IQ" sz="1800" b="1" dirty="0"/>
              <a:t>والمركب ثلاثة أنواع :</a:t>
            </a:r>
            <a:endParaRPr lang="ar-IQ" sz="1800" dirty="0"/>
          </a:p>
          <a:p>
            <a:r>
              <a:rPr lang="ar-IQ" sz="1800" b="1" dirty="0"/>
              <a:t/>
            </a:r>
            <a:br>
              <a:rPr lang="ar-IQ" sz="1800" b="1" dirty="0"/>
            </a:br>
            <a:r>
              <a:rPr lang="ar-IQ" sz="1800" b="1" dirty="0"/>
              <a:t>1-مركب تركيبًا إضافيًا ، مثل : ( عبد الرحمن – عبد الله – عبد العزيز ) ، فالجزء </a:t>
            </a:r>
            <a:r>
              <a:rPr lang="ar-IQ" sz="1800" b="1" dirty="0" err="1"/>
              <a:t>الثانى</a:t>
            </a:r>
            <a:r>
              <a:rPr lang="ar-IQ" sz="1800" b="1" dirty="0"/>
              <a:t> دائمًا مضاف إليه مجرور ويعرب الجزء الأول حسب موقعه في الجملة مثال : </a:t>
            </a:r>
            <a:r>
              <a:rPr lang="ar-IQ" sz="1800" b="1" u="sng" dirty="0"/>
              <a:t> رأيتُ عبدَ اللهِ </a:t>
            </a:r>
            <a:r>
              <a:rPr lang="ar-IQ" sz="1800" b="1" dirty="0"/>
              <a:t>[ عبدَ : مفعول به منصوب ، الله [ لفظ الجلالة مضاف إليه مجرور ] .</a:t>
            </a:r>
            <a:endParaRPr lang="ar-IQ" sz="1800" dirty="0"/>
          </a:p>
          <a:p>
            <a:r>
              <a:rPr lang="ar-IQ" sz="1800" b="1" dirty="0"/>
              <a:t/>
            </a:r>
            <a:br>
              <a:rPr lang="ar-IQ" sz="1800" b="1" dirty="0"/>
            </a:br>
            <a:r>
              <a:rPr lang="ar-IQ" sz="1800" b="1" dirty="0"/>
              <a:t>2-مركب تركيبًا مزِجيَّا : وهو ما كان من كلمتين امتزجتا فصارتا كلمة واحدة ، مثل : ( بعلبك – حضر موت – بور سعيد ) ، وهذا النوع يعرب على الأيسر والأفضل إعراب الممنوع من الصرف : الرفع / الضمة ، النصب والجر / الفتحة ، وتوضع علامة الإعراب على آخر حرف في العلم ، أمثلة : ( زرت حضرَ موتَ – مشيت في بعلبكَ – بور سعيدُ مدينة جميلة ) حضر موت : مفعول به منصوب ، وعلامة نصبه الفتحة . </a:t>
            </a:r>
            <a:br>
              <a:rPr lang="ar-IQ" sz="1800" b="1" dirty="0"/>
            </a:br>
            <a:r>
              <a:rPr lang="ar-IQ" sz="1800" b="1" dirty="0"/>
              <a:t>بعلبك : اسم مجرور بـ في وعلامة جره الفتحة . </a:t>
            </a:r>
            <a:br>
              <a:rPr lang="ar-IQ" sz="1800" b="1" dirty="0"/>
            </a:br>
            <a:r>
              <a:rPr lang="ar-IQ" sz="1800" b="1" dirty="0"/>
              <a:t>بور سعيد : مبتدأ مرفوع وعلامة رفعه الضمة .</a:t>
            </a:r>
            <a:endParaRPr lang="ar-IQ" sz="1800" dirty="0"/>
          </a:p>
          <a:p>
            <a:r>
              <a:rPr lang="ar-IQ" sz="1800" b="1" dirty="0"/>
              <a:t/>
            </a:r>
            <a:br>
              <a:rPr lang="ar-IQ" sz="1800" b="1" dirty="0"/>
            </a:br>
            <a:r>
              <a:rPr lang="ar-IQ" sz="1800" b="1" dirty="0"/>
              <a:t>3-مركب تركيبًا إسناديًّا : وهو ما كان في الأصل جملة { مبتدأ و خبر } ، أو فعل وفاعل ...</a:t>
            </a:r>
            <a:br>
              <a:rPr lang="ar-IQ" sz="1800" b="1" dirty="0"/>
            </a:br>
            <a:r>
              <a:rPr lang="ar-IQ" sz="1800" b="1" dirty="0"/>
              <a:t>مثل : ( جاد الله ) فاصلها : جاد : فعل ماض / الله : لفظ الجلالة فاعل .</a:t>
            </a:r>
            <a:endParaRPr lang="ar-IQ" sz="1800" dirty="0"/>
          </a:p>
          <a:p>
            <a:r>
              <a:rPr lang="ar-IQ" sz="1800" b="1" dirty="0"/>
              <a:t/>
            </a:r>
            <a:br>
              <a:rPr lang="ar-IQ" sz="1800" b="1" dirty="0"/>
            </a:br>
            <a:r>
              <a:rPr lang="ar-IQ" sz="1800" b="1" dirty="0"/>
              <a:t/>
            </a:r>
            <a:br>
              <a:rPr lang="ar-IQ" sz="1800" b="1" dirty="0"/>
            </a:br>
            <a:r>
              <a:rPr lang="ar-IQ" sz="1800" b="1" dirty="0"/>
              <a:t>وإعراب هذا النوع يكون على الحكاية ، والمقصود بالحكاية أن تحاكى ( تقلد ) العلم في الجملة المنقولة عنها ، فتقول : جادَ الحقُّ ( على أن جاد : فعل ماض ، والحق : فاعل ) ، والعلم كله يعرب إعرابًا تقديريًّا حسب موقعه في الجملة .</a:t>
            </a:r>
            <a:endParaRPr lang="ar-IQ" sz="1800" dirty="0"/>
          </a:p>
          <a:p>
            <a:r>
              <a:rPr lang="ar-IQ" sz="1800" b="1" dirty="0"/>
              <a:t/>
            </a:r>
            <a:br>
              <a:rPr lang="ar-IQ" sz="1800" b="1" dirty="0"/>
            </a:br>
            <a:r>
              <a:rPr lang="ar-IQ" sz="1800" b="1" dirty="0"/>
              <a:t>أمثلة : ( جاد الحقُّ عظيمُ الأخلاقِ ) . </a:t>
            </a:r>
            <a:br>
              <a:rPr lang="ar-IQ" sz="1800" b="1" dirty="0"/>
            </a:br>
            <a:r>
              <a:rPr lang="ar-IQ" sz="1800" b="1" dirty="0"/>
              <a:t>-جاد الحق : مبتدأ مرفوع ، وعلامة رفعه الضمة المقدرة ، منع من ظهورها الحكاية .</a:t>
            </a:r>
            <a:br>
              <a:rPr lang="ar-IQ" sz="1800" b="1" dirty="0"/>
            </a:br>
            <a:r>
              <a:rPr lang="ar-IQ" sz="1800" b="1" dirty="0"/>
              <a:t/>
            </a:r>
            <a:br>
              <a:rPr lang="ar-IQ" sz="1800" b="1" dirty="0"/>
            </a:br>
            <a:r>
              <a:rPr lang="ar-IQ" sz="1800" b="1" dirty="0"/>
              <a:t>( إن تأبَّطَ شرًّا شاعر جاهلي ) . </a:t>
            </a:r>
            <a:br>
              <a:rPr lang="ar-IQ" sz="1800" b="1" dirty="0"/>
            </a:br>
            <a:r>
              <a:rPr lang="ar-IQ" sz="1800" b="1" dirty="0"/>
              <a:t>- تأبط شرًّا : اسم إن منصوب ، وعلامة نصبه الفتحة المقدرة ، منع من ظهورها الحكاية .</a:t>
            </a:r>
            <a:endParaRPr lang="ar-IQ" sz="1800" dirty="0"/>
          </a:p>
          <a:p>
            <a:r>
              <a:rPr lang="ar-IQ" sz="1800" b="1" dirty="0"/>
              <a:t/>
            </a:r>
            <a:br>
              <a:rPr lang="ar-IQ" sz="1800" b="1" dirty="0"/>
            </a:br>
            <a:endParaRPr lang="ar-IQ" sz="1800" dirty="0"/>
          </a:p>
        </p:txBody>
      </p:sp>
    </p:spTree>
    <p:extLst>
      <p:ext uri="{BB962C8B-B14F-4D97-AF65-F5344CB8AC3E}">
        <p14:creationId xmlns:p14="http://schemas.microsoft.com/office/powerpoint/2010/main" val="462174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ar-IQ" b="1" u="sng" dirty="0"/>
              <a:t>س- ينقسم العلم من حيث دلالته إلى ثلاثة أقسام ، اذكرها ، ومثَّل لكل قسم . </a:t>
            </a:r>
            <a:br>
              <a:rPr lang="ar-IQ" b="1" u="sng" dirty="0"/>
            </a:br>
            <a:r>
              <a:rPr lang="ar-IQ" b="1" dirty="0"/>
              <a:t>1-الكنية : وهو كل علم مركب إضافي صُدَّر ( </a:t>
            </a:r>
            <a:r>
              <a:rPr lang="ar-IQ" b="1" dirty="0" err="1"/>
              <a:t>آي</a:t>
            </a:r>
            <a:r>
              <a:rPr lang="ar-IQ" b="1" dirty="0"/>
              <a:t> بُدِئ ) بأب أو أم ، مثل ( أبو العلاء – أم حبيبة ) .</a:t>
            </a:r>
            <a:endParaRPr lang="ar-IQ" dirty="0"/>
          </a:p>
          <a:p>
            <a:r>
              <a:rPr lang="ar-IQ" b="1" dirty="0"/>
              <a:t/>
            </a:r>
            <a:br>
              <a:rPr lang="ar-IQ" b="1" dirty="0"/>
            </a:br>
            <a:r>
              <a:rPr lang="ar-IQ" b="1" dirty="0"/>
              <a:t>2-اللقب : كل ما أُشعر برفعةٍ أو ضِعة لمسماه ، يعنى ما أطلق على العلم ليفيد الذم أو المدح ، مثل: ( أبو بكر الصّدّيق – مسيلمة الكذاب – هارون الرشيد).</a:t>
            </a:r>
            <a:endParaRPr lang="ar-IQ" dirty="0"/>
          </a:p>
          <a:p>
            <a:r>
              <a:rPr lang="ar-IQ" b="1" dirty="0"/>
              <a:t/>
            </a:r>
            <a:br>
              <a:rPr lang="ar-IQ" b="1" dirty="0"/>
            </a:br>
            <a:r>
              <a:rPr lang="ar-IQ" b="1" dirty="0"/>
              <a:t>3- الاسم : وهو ما ليس كنية ولا لقبًا ، أطلق على صاحبه منذ ولادته ، مثل( أحمد – محمد – حسن ) .</a:t>
            </a:r>
            <a:endParaRPr lang="ar-IQ" dirty="0"/>
          </a:p>
          <a:p>
            <a:r>
              <a:rPr lang="ar-IQ" b="1" dirty="0"/>
              <a:t/>
            </a:r>
            <a:br>
              <a:rPr lang="ar-IQ" b="1" dirty="0"/>
            </a:br>
            <a:endParaRPr lang="ar-IQ" dirty="0"/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7303655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ar-IQ" b="1" dirty="0"/>
              <a:t>س- إذا اجتمع الاسم واللقب ، فما تقديم الاسم على اللقب ؟</a:t>
            </a:r>
            <a:endParaRPr lang="ar-IQ" dirty="0"/>
          </a:p>
          <a:p>
            <a:r>
              <a:rPr lang="ar-IQ" b="1" dirty="0"/>
              <a:t/>
            </a:r>
            <a:br>
              <a:rPr lang="ar-IQ" b="1" dirty="0"/>
            </a:br>
            <a:r>
              <a:rPr lang="ar-IQ" b="1" dirty="0"/>
              <a:t>الأصل أن يتقدَّم الاسم ويتأخر اللقب ، مثل الأمثلة السابقة : هارون الرشيد – مسيلمة الكذاب ، ولا يصح أن يتقدم اللقب على الاسم إلا إذا اشتُهِر اللقب ، مثل : قال تعالى : " إنما المسيحُ عيس بن مريم ".</a:t>
            </a:r>
            <a:endParaRPr lang="ar-IQ" dirty="0"/>
          </a:p>
          <a:p>
            <a:r>
              <a:rPr lang="ar-IQ" b="1" dirty="0"/>
              <a:t/>
            </a:r>
            <a:br>
              <a:rPr lang="ar-IQ" b="1" dirty="0"/>
            </a:br>
            <a:r>
              <a:rPr lang="ar-IQ" b="1" dirty="0"/>
              <a:t/>
            </a:r>
            <a:br>
              <a:rPr lang="ar-IQ" b="1" dirty="0"/>
            </a:br>
            <a:r>
              <a:rPr lang="ar-IQ" b="1" dirty="0"/>
              <a:t>س- ما حكم تقديم الاسم على الكنية ؟</a:t>
            </a:r>
            <a:endParaRPr lang="ar-IQ" dirty="0"/>
          </a:p>
          <a:p>
            <a:r>
              <a:rPr lang="ar-IQ" b="1" dirty="0"/>
              <a:t/>
            </a:r>
            <a:br>
              <a:rPr lang="ar-IQ" b="1" dirty="0"/>
            </a:br>
            <a:r>
              <a:rPr lang="ar-IQ" b="1" dirty="0"/>
              <a:t>يجوز تقديم الاسم على الكنية ، كما يجوز تقديم الكنية على الاسم فيجوز أن نقول : أبو الطيب أحمد المتنبي ، ويجوز أيضًا أن نقول : احمد المتنبي أبو الطيب .</a:t>
            </a:r>
            <a:endParaRPr lang="ar-IQ" dirty="0"/>
          </a:p>
          <a:p>
            <a:r>
              <a:rPr lang="ar-IQ" dirty="0" smtClean="0"/>
              <a:t/>
            </a:r>
            <a:br>
              <a:rPr lang="ar-IQ" dirty="0" smtClean="0"/>
            </a:b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681200925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83</Words>
  <Application>Microsoft Office PowerPoint</Application>
  <PresentationFormat>عرض على الشاشة (3:4)‏</PresentationFormat>
  <Paragraphs>61</Paragraphs>
  <Slides>8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9" baseType="lpstr">
      <vt:lpstr>نسق Office</vt:lpstr>
      <vt:lpstr>النكرة والمعرفة</vt:lpstr>
      <vt:lpstr>العلم</vt:lpstr>
      <vt:lpstr>عرض تقديمي في PowerPoint</vt:lpstr>
      <vt:lpstr> اقسامه بحسب دلالته 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>SACC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النكرة والمعرفة</dc:title>
  <dc:creator>Maher</dc:creator>
  <cp:lastModifiedBy>Maher</cp:lastModifiedBy>
  <cp:revision>3</cp:revision>
  <dcterms:created xsi:type="dcterms:W3CDTF">2021-06-07T09:47:42Z</dcterms:created>
  <dcterms:modified xsi:type="dcterms:W3CDTF">2021-06-07T10:12:57Z</dcterms:modified>
</cp:coreProperties>
</file>