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6CC3EC47-8D4C-4D59-8B00-9C9E7ABA7AE5}" type="datetimeFigureOut">
              <a:rPr lang="ar-IQ" smtClean="0"/>
              <a:t>20/10/1442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0F10586-0255-4348-83E6-8EF820023269}" type="slidenum">
              <a:rPr lang="ar-IQ" smtClean="0"/>
              <a:t>‹#›</a:t>
            </a:fld>
            <a:endParaRPr lang="ar-IQ"/>
          </a:p>
        </p:txBody>
      </p:sp>
    </p:spTree>
    <p:extLst>
      <p:ext uri="{BB962C8B-B14F-4D97-AF65-F5344CB8AC3E}">
        <p14:creationId xmlns:p14="http://schemas.microsoft.com/office/powerpoint/2010/main" val="1554837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CC3EC47-8D4C-4D59-8B00-9C9E7ABA7AE5}" type="datetimeFigureOut">
              <a:rPr lang="ar-IQ" smtClean="0"/>
              <a:t>20/10/1442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0F10586-0255-4348-83E6-8EF820023269}" type="slidenum">
              <a:rPr lang="ar-IQ" smtClean="0"/>
              <a:t>‹#›</a:t>
            </a:fld>
            <a:endParaRPr lang="ar-IQ"/>
          </a:p>
        </p:txBody>
      </p:sp>
    </p:spTree>
    <p:extLst>
      <p:ext uri="{BB962C8B-B14F-4D97-AF65-F5344CB8AC3E}">
        <p14:creationId xmlns:p14="http://schemas.microsoft.com/office/powerpoint/2010/main" val="3832631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CC3EC47-8D4C-4D59-8B00-9C9E7ABA7AE5}" type="datetimeFigureOut">
              <a:rPr lang="ar-IQ" smtClean="0"/>
              <a:t>20/10/1442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0F10586-0255-4348-83E6-8EF820023269}" type="slidenum">
              <a:rPr lang="ar-IQ" smtClean="0"/>
              <a:t>‹#›</a:t>
            </a:fld>
            <a:endParaRPr lang="ar-IQ"/>
          </a:p>
        </p:txBody>
      </p:sp>
    </p:spTree>
    <p:extLst>
      <p:ext uri="{BB962C8B-B14F-4D97-AF65-F5344CB8AC3E}">
        <p14:creationId xmlns:p14="http://schemas.microsoft.com/office/powerpoint/2010/main" val="4054282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CC3EC47-8D4C-4D59-8B00-9C9E7ABA7AE5}" type="datetimeFigureOut">
              <a:rPr lang="ar-IQ" smtClean="0"/>
              <a:t>20/10/1442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0F10586-0255-4348-83E6-8EF820023269}" type="slidenum">
              <a:rPr lang="ar-IQ" smtClean="0"/>
              <a:t>‹#›</a:t>
            </a:fld>
            <a:endParaRPr lang="ar-IQ"/>
          </a:p>
        </p:txBody>
      </p:sp>
    </p:spTree>
    <p:extLst>
      <p:ext uri="{BB962C8B-B14F-4D97-AF65-F5344CB8AC3E}">
        <p14:creationId xmlns:p14="http://schemas.microsoft.com/office/powerpoint/2010/main" val="397675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CC3EC47-8D4C-4D59-8B00-9C9E7ABA7AE5}" type="datetimeFigureOut">
              <a:rPr lang="ar-IQ" smtClean="0"/>
              <a:t>20/10/1442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0F10586-0255-4348-83E6-8EF820023269}" type="slidenum">
              <a:rPr lang="ar-IQ" smtClean="0"/>
              <a:t>‹#›</a:t>
            </a:fld>
            <a:endParaRPr lang="ar-IQ"/>
          </a:p>
        </p:txBody>
      </p:sp>
    </p:spTree>
    <p:extLst>
      <p:ext uri="{BB962C8B-B14F-4D97-AF65-F5344CB8AC3E}">
        <p14:creationId xmlns:p14="http://schemas.microsoft.com/office/powerpoint/2010/main" val="891175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6CC3EC47-8D4C-4D59-8B00-9C9E7ABA7AE5}" type="datetimeFigureOut">
              <a:rPr lang="ar-IQ" smtClean="0"/>
              <a:t>20/10/1442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0F10586-0255-4348-83E6-8EF820023269}" type="slidenum">
              <a:rPr lang="ar-IQ" smtClean="0"/>
              <a:t>‹#›</a:t>
            </a:fld>
            <a:endParaRPr lang="ar-IQ"/>
          </a:p>
        </p:txBody>
      </p:sp>
    </p:spTree>
    <p:extLst>
      <p:ext uri="{BB962C8B-B14F-4D97-AF65-F5344CB8AC3E}">
        <p14:creationId xmlns:p14="http://schemas.microsoft.com/office/powerpoint/2010/main" val="1310652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6CC3EC47-8D4C-4D59-8B00-9C9E7ABA7AE5}" type="datetimeFigureOut">
              <a:rPr lang="ar-IQ" smtClean="0"/>
              <a:t>20/10/1442</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40F10586-0255-4348-83E6-8EF820023269}" type="slidenum">
              <a:rPr lang="ar-IQ" smtClean="0"/>
              <a:t>‹#›</a:t>
            </a:fld>
            <a:endParaRPr lang="ar-IQ"/>
          </a:p>
        </p:txBody>
      </p:sp>
    </p:spTree>
    <p:extLst>
      <p:ext uri="{BB962C8B-B14F-4D97-AF65-F5344CB8AC3E}">
        <p14:creationId xmlns:p14="http://schemas.microsoft.com/office/powerpoint/2010/main" val="3469060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6CC3EC47-8D4C-4D59-8B00-9C9E7ABA7AE5}" type="datetimeFigureOut">
              <a:rPr lang="ar-IQ" smtClean="0"/>
              <a:t>20/10/1442</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40F10586-0255-4348-83E6-8EF820023269}" type="slidenum">
              <a:rPr lang="ar-IQ" smtClean="0"/>
              <a:t>‹#›</a:t>
            </a:fld>
            <a:endParaRPr lang="ar-IQ"/>
          </a:p>
        </p:txBody>
      </p:sp>
    </p:spTree>
    <p:extLst>
      <p:ext uri="{BB962C8B-B14F-4D97-AF65-F5344CB8AC3E}">
        <p14:creationId xmlns:p14="http://schemas.microsoft.com/office/powerpoint/2010/main" val="534684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CC3EC47-8D4C-4D59-8B00-9C9E7ABA7AE5}" type="datetimeFigureOut">
              <a:rPr lang="ar-IQ" smtClean="0"/>
              <a:t>20/10/1442</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40F10586-0255-4348-83E6-8EF820023269}" type="slidenum">
              <a:rPr lang="ar-IQ" smtClean="0"/>
              <a:t>‹#›</a:t>
            </a:fld>
            <a:endParaRPr lang="ar-IQ"/>
          </a:p>
        </p:txBody>
      </p:sp>
    </p:spTree>
    <p:extLst>
      <p:ext uri="{BB962C8B-B14F-4D97-AF65-F5344CB8AC3E}">
        <p14:creationId xmlns:p14="http://schemas.microsoft.com/office/powerpoint/2010/main" val="3475995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CC3EC47-8D4C-4D59-8B00-9C9E7ABA7AE5}" type="datetimeFigureOut">
              <a:rPr lang="ar-IQ" smtClean="0"/>
              <a:t>20/10/1442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0F10586-0255-4348-83E6-8EF820023269}" type="slidenum">
              <a:rPr lang="ar-IQ" smtClean="0"/>
              <a:t>‹#›</a:t>
            </a:fld>
            <a:endParaRPr lang="ar-IQ"/>
          </a:p>
        </p:txBody>
      </p:sp>
    </p:spTree>
    <p:extLst>
      <p:ext uri="{BB962C8B-B14F-4D97-AF65-F5344CB8AC3E}">
        <p14:creationId xmlns:p14="http://schemas.microsoft.com/office/powerpoint/2010/main" val="1690054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CC3EC47-8D4C-4D59-8B00-9C9E7ABA7AE5}" type="datetimeFigureOut">
              <a:rPr lang="ar-IQ" smtClean="0"/>
              <a:t>20/10/1442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0F10586-0255-4348-83E6-8EF820023269}" type="slidenum">
              <a:rPr lang="ar-IQ" smtClean="0"/>
              <a:t>‹#›</a:t>
            </a:fld>
            <a:endParaRPr lang="ar-IQ"/>
          </a:p>
        </p:txBody>
      </p:sp>
    </p:spTree>
    <p:extLst>
      <p:ext uri="{BB962C8B-B14F-4D97-AF65-F5344CB8AC3E}">
        <p14:creationId xmlns:p14="http://schemas.microsoft.com/office/powerpoint/2010/main" val="3930443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CC3EC47-8D4C-4D59-8B00-9C9E7ABA7AE5}" type="datetimeFigureOut">
              <a:rPr lang="ar-IQ" smtClean="0"/>
              <a:t>20/10/1442</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0F10586-0255-4348-83E6-8EF820023269}" type="slidenum">
              <a:rPr lang="ar-IQ" smtClean="0"/>
              <a:t>‹#›</a:t>
            </a:fld>
            <a:endParaRPr lang="ar-IQ"/>
          </a:p>
        </p:txBody>
      </p:sp>
    </p:spTree>
    <p:extLst>
      <p:ext uri="{BB962C8B-B14F-4D97-AF65-F5344CB8AC3E}">
        <p14:creationId xmlns:p14="http://schemas.microsoft.com/office/powerpoint/2010/main" val="15066031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60649"/>
            <a:ext cx="7772400" cy="936103"/>
          </a:xfrm>
        </p:spPr>
        <p:txBody>
          <a:bodyPr/>
          <a:lstStyle/>
          <a:p>
            <a:r>
              <a:rPr lang="ar-IQ" dirty="0" smtClean="0"/>
              <a:t>المعرب والمبني </a:t>
            </a:r>
            <a:endParaRPr lang="ar-IQ" dirty="0"/>
          </a:p>
        </p:txBody>
      </p:sp>
      <p:sp>
        <p:nvSpPr>
          <p:cNvPr id="3" name="عنوان فرعي 2"/>
          <p:cNvSpPr>
            <a:spLocks noGrp="1"/>
          </p:cNvSpPr>
          <p:nvPr>
            <p:ph type="subTitle" idx="1"/>
          </p:nvPr>
        </p:nvSpPr>
        <p:spPr>
          <a:xfrm>
            <a:off x="1475656" y="1196752"/>
            <a:ext cx="7016824" cy="4824536"/>
          </a:xfrm>
        </p:spPr>
        <p:txBody>
          <a:bodyPr>
            <a:normAutofit fontScale="47500" lnSpcReduction="20000"/>
          </a:bodyPr>
          <a:lstStyle/>
          <a:p>
            <a:r>
              <a:rPr lang="ar-IQ" sz="4000" b="1" dirty="0"/>
              <a:t>المعرب والمبني من الأسماء</a:t>
            </a:r>
            <a:r>
              <a:rPr lang="ar-IQ" dirty="0" smtClean="0"/>
              <a:t/>
            </a:r>
            <a:br>
              <a:rPr lang="ar-IQ" dirty="0" smtClean="0"/>
            </a:br>
            <a:r>
              <a:rPr lang="ar-IQ" sz="4200" dirty="0">
                <a:solidFill>
                  <a:srgbClr val="FF0000"/>
                </a:solidFill>
              </a:rPr>
              <a:t>الاسم المعرب : هو الاسم الذي تتغير حركة آخره بتغير موقعها في الجملة.</a:t>
            </a:r>
            <a:r>
              <a:rPr lang="ar-IQ" sz="4200" dirty="0" smtClean="0">
                <a:solidFill>
                  <a:srgbClr val="FF0000"/>
                </a:solidFill>
              </a:rPr>
              <a:t/>
            </a:r>
            <a:br>
              <a:rPr lang="ar-IQ" sz="4200" dirty="0" smtClean="0">
                <a:solidFill>
                  <a:srgbClr val="FF0000"/>
                </a:solidFill>
              </a:rPr>
            </a:br>
            <a:r>
              <a:rPr lang="ar-IQ" sz="4200" dirty="0">
                <a:solidFill>
                  <a:srgbClr val="FF0000"/>
                </a:solidFill>
              </a:rPr>
              <a:t>أي أن آخر الكلمة في موقع المبتدأ يختلف عن آخرها في موقع المفعول ويختلف عن آخرها بعد حرف الجر... وهكذا</a:t>
            </a:r>
            <a:r>
              <a:rPr lang="ar-IQ" sz="4200" dirty="0" smtClean="0">
                <a:solidFill>
                  <a:srgbClr val="FF0000"/>
                </a:solidFill>
              </a:rPr>
              <a:t/>
            </a:r>
            <a:br>
              <a:rPr lang="ar-IQ" sz="4200" dirty="0" smtClean="0">
                <a:solidFill>
                  <a:srgbClr val="FF0000"/>
                </a:solidFill>
              </a:rPr>
            </a:br>
            <a:r>
              <a:rPr lang="ar-IQ" sz="4200" dirty="0">
                <a:solidFill>
                  <a:srgbClr val="FF0000"/>
                </a:solidFill>
              </a:rPr>
              <a:t>أمثلة : لاحظ كلمة الرسول في الأمثلة الآتية:</a:t>
            </a:r>
            <a:r>
              <a:rPr lang="ar-IQ" sz="4200" dirty="0" smtClean="0">
                <a:solidFill>
                  <a:srgbClr val="FF0000"/>
                </a:solidFill>
              </a:rPr>
              <a:t/>
            </a:r>
            <a:br>
              <a:rPr lang="ar-IQ" sz="4200" dirty="0" smtClean="0">
                <a:solidFill>
                  <a:srgbClr val="FF0000"/>
                </a:solidFill>
              </a:rPr>
            </a:br>
            <a:r>
              <a:rPr lang="ar-IQ" sz="4200" dirty="0">
                <a:solidFill>
                  <a:srgbClr val="FF0000"/>
                </a:solidFill>
              </a:rPr>
              <a:t>آمن الرسولُ بما أنزل إليه من ربه . الرسول فاعل لذلك حركتها (الضمة)</a:t>
            </a:r>
            <a:r>
              <a:rPr lang="ar-IQ" sz="4200" dirty="0" smtClean="0">
                <a:solidFill>
                  <a:srgbClr val="FF0000"/>
                </a:solidFill>
              </a:rPr>
              <a:t/>
            </a:r>
            <a:br>
              <a:rPr lang="ar-IQ" sz="4200" dirty="0" smtClean="0">
                <a:solidFill>
                  <a:srgbClr val="FF0000"/>
                </a:solidFill>
              </a:rPr>
            </a:br>
            <a:r>
              <a:rPr lang="ar-IQ" sz="4200" dirty="0">
                <a:solidFill>
                  <a:srgbClr val="FF0000"/>
                </a:solidFill>
              </a:rPr>
              <a:t>وشهدوا أن الرسولَ حق. الرسول اسم (أن) لذلك حركتها (الفتحة)</a:t>
            </a:r>
            <a:r>
              <a:rPr lang="ar-IQ" sz="4200" dirty="0" smtClean="0">
                <a:solidFill>
                  <a:srgbClr val="FF0000"/>
                </a:solidFill>
              </a:rPr>
              <a:t/>
            </a:r>
            <a:br>
              <a:rPr lang="ar-IQ" sz="4200" dirty="0" smtClean="0">
                <a:solidFill>
                  <a:srgbClr val="FF0000"/>
                </a:solidFill>
              </a:rPr>
            </a:br>
            <a:r>
              <a:rPr lang="ar-IQ" sz="4200" dirty="0">
                <a:solidFill>
                  <a:srgbClr val="FF0000"/>
                </a:solidFill>
              </a:rPr>
              <a:t>أنزل الله القرآن على الرسولِ محمد. الرسول مجرور لذلك حركتها (الكسرة)</a:t>
            </a:r>
            <a:r>
              <a:rPr lang="ar-IQ" sz="4200" dirty="0" smtClean="0">
                <a:solidFill>
                  <a:srgbClr val="FF0000"/>
                </a:solidFill>
              </a:rPr>
              <a:t/>
            </a:r>
            <a:br>
              <a:rPr lang="ar-IQ" sz="4200" dirty="0" smtClean="0">
                <a:solidFill>
                  <a:srgbClr val="FF0000"/>
                </a:solidFill>
              </a:rPr>
            </a:br>
            <a:r>
              <a:rPr lang="ar-IQ" sz="4200" dirty="0">
                <a:solidFill>
                  <a:srgbClr val="FF0000"/>
                </a:solidFill>
              </a:rPr>
              <a:t>من خلال الأمثلة السابقة يظهر لنا أن كلمة الرسول كلمة معربة, لأن آخرها تغير يتغير موقعها الإعرابي في الجملة.</a:t>
            </a:r>
            <a:r>
              <a:rPr lang="ar-IQ" sz="4200" dirty="0" smtClean="0">
                <a:solidFill>
                  <a:srgbClr val="FF0000"/>
                </a:solidFill>
              </a:rPr>
              <a:t/>
            </a:r>
            <a:br>
              <a:rPr lang="ar-IQ" sz="4200" dirty="0" smtClean="0">
                <a:solidFill>
                  <a:srgbClr val="FF0000"/>
                </a:solidFill>
              </a:rPr>
            </a:br>
            <a:r>
              <a:rPr lang="ar-IQ" sz="4200" dirty="0">
                <a:solidFill>
                  <a:srgbClr val="FF0000"/>
                </a:solidFill>
              </a:rPr>
              <a:t>الاسم المبني : هو الاسم الذي يلزم حركة واحدة على آخره دون تغيير في أي موقع </a:t>
            </a:r>
            <a:r>
              <a:rPr lang="ar-IQ" sz="4200" dirty="0" err="1">
                <a:solidFill>
                  <a:srgbClr val="FF0000"/>
                </a:solidFill>
              </a:rPr>
              <a:t>إعاربي</a:t>
            </a:r>
            <a:r>
              <a:rPr lang="ar-IQ" sz="4200" dirty="0">
                <a:solidFill>
                  <a:srgbClr val="FF0000"/>
                </a:solidFill>
              </a:rPr>
              <a:t>.</a:t>
            </a:r>
            <a:r>
              <a:rPr lang="ar-IQ" sz="4200" dirty="0" smtClean="0">
                <a:solidFill>
                  <a:srgbClr val="FF0000"/>
                </a:solidFill>
              </a:rPr>
              <a:t/>
            </a:r>
            <a:br>
              <a:rPr lang="ar-IQ" sz="4200" dirty="0" smtClean="0">
                <a:solidFill>
                  <a:srgbClr val="FF0000"/>
                </a:solidFill>
              </a:rPr>
            </a:br>
            <a:r>
              <a:rPr lang="ar-IQ" sz="4200" dirty="0">
                <a:solidFill>
                  <a:srgbClr val="FF0000"/>
                </a:solidFill>
              </a:rPr>
              <a:t>أمثلة : لاحظ كلمة هذا في الأمثلة الآتية:</a:t>
            </a:r>
            <a:r>
              <a:rPr lang="ar-IQ" sz="4200" dirty="0" smtClean="0">
                <a:solidFill>
                  <a:srgbClr val="FF0000"/>
                </a:solidFill>
              </a:rPr>
              <a:t/>
            </a:r>
            <a:br>
              <a:rPr lang="ar-IQ" sz="4200" dirty="0" smtClean="0">
                <a:solidFill>
                  <a:srgbClr val="FF0000"/>
                </a:solidFill>
              </a:rPr>
            </a:br>
            <a:r>
              <a:rPr lang="ar-IQ" sz="4200" dirty="0">
                <a:solidFill>
                  <a:srgbClr val="FF0000"/>
                </a:solidFill>
              </a:rPr>
              <a:t>هذا الطالب كسول</a:t>
            </a:r>
            <a:r>
              <a:rPr lang="ar-IQ" sz="4200" dirty="0" smtClean="0">
                <a:solidFill>
                  <a:srgbClr val="FF0000"/>
                </a:solidFill>
              </a:rPr>
              <a:t/>
            </a:r>
            <a:br>
              <a:rPr lang="ar-IQ" sz="4200" dirty="0" smtClean="0">
                <a:solidFill>
                  <a:srgbClr val="FF0000"/>
                </a:solidFill>
              </a:rPr>
            </a:br>
            <a:r>
              <a:rPr lang="ar-IQ" sz="4200" dirty="0">
                <a:solidFill>
                  <a:srgbClr val="FF0000"/>
                </a:solidFill>
              </a:rPr>
              <a:t>رأيت هذا الطالب يذاكر</a:t>
            </a:r>
            <a:r>
              <a:rPr lang="ar-IQ" sz="4200" dirty="0" smtClean="0">
                <a:solidFill>
                  <a:srgbClr val="FF0000"/>
                </a:solidFill>
              </a:rPr>
              <a:t/>
            </a:r>
            <a:br>
              <a:rPr lang="ar-IQ" sz="4200" dirty="0" smtClean="0">
                <a:solidFill>
                  <a:srgbClr val="FF0000"/>
                </a:solidFill>
              </a:rPr>
            </a:br>
            <a:r>
              <a:rPr lang="ar-IQ" sz="4200" dirty="0">
                <a:solidFill>
                  <a:srgbClr val="FF0000"/>
                </a:solidFill>
              </a:rPr>
              <a:t>حصلنا من هذا الطالب على المساعدة</a:t>
            </a:r>
            <a:r>
              <a:rPr lang="ar-IQ" sz="4200" dirty="0" smtClean="0">
                <a:solidFill>
                  <a:srgbClr val="FF0000"/>
                </a:solidFill>
              </a:rPr>
              <a:t/>
            </a:r>
            <a:br>
              <a:rPr lang="ar-IQ" sz="4200" dirty="0" smtClean="0">
                <a:solidFill>
                  <a:srgbClr val="FF0000"/>
                </a:solidFill>
              </a:rPr>
            </a:br>
            <a:r>
              <a:rPr lang="ar-IQ" sz="4200" dirty="0">
                <a:solidFill>
                  <a:srgbClr val="FF0000"/>
                </a:solidFill>
              </a:rPr>
              <a:t>إذا لاحظت كلمة (هذا) ستجدها مبنية, أي ثابتة على شكل واحد في جميع المواقع الإعرابية, سواء مبتدأ أو مفعول أو مجرور</a:t>
            </a:r>
            <a:r>
              <a:rPr lang="ar-IQ" sz="4000" dirty="0">
                <a:solidFill>
                  <a:srgbClr val="FF0000"/>
                </a:solidFill>
              </a:rPr>
              <a:t>.</a:t>
            </a:r>
          </a:p>
        </p:txBody>
      </p:sp>
    </p:spTree>
    <p:extLst>
      <p:ext uri="{BB962C8B-B14F-4D97-AF65-F5344CB8AC3E}">
        <p14:creationId xmlns:p14="http://schemas.microsoft.com/office/powerpoint/2010/main" val="27185008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85000" lnSpcReduction="20000"/>
          </a:bodyPr>
          <a:lstStyle/>
          <a:p>
            <a:r>
              <a:rPr lang="ar-IQ" dirty="0"/>
              <a:t>ثانيا: الفعل الماضي: مبنيّ دائما:</a:t>
            </a:r>
            <a:r>
              <a:rPr lang="ar-IQ" dirty="0" smtClean="0"/>
              <a:t/>
            </a:r>
            <a:br>
              <a:rPr lang="ar-IQ" dirty="0" smtClean="0"/>
            </a:br>
            <a:r>
              <a:rPr lang="ar-IQ" dirty="0"/>
              <a:t>1 - مبني على الفتح :</a:t>
            </a:r>
            <a:r>
              <a:rPr lang="ar-IQ" dirty="0" smtClean="0"/>
              <a:t/>
            </a:r>
            <a:br>
              <a:rPr lang="ar-IQ" dirty="0" smtClean="0"/>
            </a:br>
            <a:r>
              <a:rPr lang="ar-IQ" dirty="0"/>
              <a:t>إذا لم يتصل به شيء مثل : غادرَ الوفد المدينة.</a:t>
            </a:r>
            <a:r>
              <a:rPr lang="ar-IQ" dirty="0" smtClean="0"/>
              <a:t/>
            </a:r>
            <a:br>
              <a:rPr lang="ar-IQ" dirty="0" smtClean="0"/>
            </a:br>
            <a:r>
              <a:rPr lang="ar-IQ" dirty="0"/>
              <a:t>إذا اتصلت به تاء التأنيث مثل : ارتفعَتْ راية أمتنا.</a:t>
            </a:r>
            <a:r>
              <a:rPr lang="ar-IQ" dirty="0" smtClean="0"/>
              <a:t/>
            </a:r>
            <a:br>
              <a:rPr lang="ar-IQ" dirty="0" smtClean="0"/>
            </a:br>
            <a:r>
              <a:rPr lang="ar-IQ" dirty="0"/>
              <a:t>إذا اتصلت به ألف الاثنين مثل : الصديقان سافرَا أمسِ.</a:t>
            </a:r>
            <a:r>
              <a:rPr lang="ar-IQ" dirty="0" smtClean="0"/>
              <a:t/>
            </a:r>
            <a:br>
              <a:rPr lang="ar-IQ" dirty="0" smtClean="0"/>
            </a:br>
            <a:r>
              <a:rPr lang="ar-IQ" dirty="0"/>
              <a:t>2 - مبنيّ على السكون:</a:t>
            </a:r>
            <a:r>
              <a:rPr lang="ar-IQ" dirty="0" smtClean="0"/>
              <a:t/>
            </a:r>
            <a:br>
              <a:rPr lang="ar-IQ" dirty="0" smtClean="0"/>
            </a:br>
            <a:r>
              <a:rPr lang="ar-IQ" dirty="0"/>
              <a:t>إذا اتصلت به تاء الفاعل مثل: ذاكرتُ جيدًا.</a:t>
            </a:r>
            <a:r>
              <a:rPr lang="ar-IQ" dirty="0" smtClean="0"/>
              <a:t/>
            </a:r>
            <a:br>
              <a:rPr lang="ar-IQ" dirty="0" smtClean="0"/>
            </a:br>
            <a:r>
              <a:rPr lang="ar-IQ" dirty="0"/>
              <a:t>إذا اتصلت به </a:t>
            </a:r>
            <a:r>
              <a:rPr lang="ar-IQ" dirty="0" err="1"/>
              <a:t>نا</a:t>
            </a:r>
            <a:r>
              <a:rPr lang="ar-IQ" dirty="0"/>
              <a:t> الفاعلين مثل : حفظْنا القصيدة كلها.</a:t>
            </a:r>
            <a:r>
              <a:rPr lang="ar-IQ" dirty="0" smtClean="0"/>
              <a:t/>
            </a:r>
            <a:br>
              <a:rPr lang="ar-IQ" dirty="0" smtClean="0"/>
            </a:br>
            <a:r>
              <a:rPr lang="ar-IQ" dirty="0"/>
              <a:t>إذا اتصلت به نون النسوة </a:t>
            </a:r>
            <a:r>
              <a:rPr lang="ar-IQ" dirty="0" err="1"/>
              <a:t>مثل:المؤمنات</a:t>
            </a:r>
            <a:r>
              <a:rPr lang="ar-IQ" dirty="0"/>
              <a:t> ساعَدْنَ المحتاجين.</a:t>
            </a:r>
            <a:r>
              <a:rPr lang="ar-IQ" dirty="0" smtClean="0"/>
              <a:t/>
            </a:r>
            <a:br>
              <a:rPr lang="ar-IQ" dirty="0" smtClean="0"/>
            </a:br>
            <a:r>
              <a:rPr lang="ar-IQ" dirty="0"/>
              <a:t>إذا اتصلت به تاء المخاطبة أو تاء المخاطب مثال : لقد عرفتَ الحقيقة .</a:t>
            </a:r>
            <a:r>
              <a:rPr lang="ar-IQ" dirty="0" smtClean="0"/>
              <a:t/>
            </a:r>
            <a:br>
              <a:rPr lang="ar-IQ" dirty="0" smtClean="0"/>
            </a:br>
            <a:r>
              <a:rPr lang="ar-IQ" dirty="0"/>
              <a:t>3 - مبنيّ على الضمّ:</a:t>
            </a:r>
            <a:r>
              <a:rPr lang="ar-IQ" dirty="0" smtClean="0"/>
              <a:t/>
            </a:r>
            <a:br>
              <a:rPr lang="ar-IQ" dirty="0" smtClean="0"/>
            </a:br>
            <a:r>
              <a:rPr lang="ar-IQ" dirty="0"/>
              <a:t>إذا اتصلت به واو الجماعة مثل : الطلاب اجتهدوا</a:t>
            </a:r>
          </a:p>
        </p:txBody>
      </p:sp>
    </p:spTree>
    <p:extLst>
      <p:ext uri="{BB962C8B-B14F-4D97-AF65-F5344CB8AC3E}">
        <p14:creationId xmlns:p14="http://schemas.microsoft.com/office/powerpoint/2010/main" val="3792090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77500" lnSpcReduction="20000"/>
          </a:bodyPr>
          <a:lstStyle/>
          <a:p>
            <a:r>
              <a:rPr lang="ar-IQ" dirty="0"/>
              <a:t>ثانيًا : الفعل الأمر : مبني دائما :</a:t>
            </a:r>
            <a:br>
              <a:rPr lang="ar-IQ" dirty="0"/>
            </a:br>
            <a:r>
              <a:rPr lang="ar-IQ" dirty="0"/>
              <a:t>1 - مبنيّ على السكون :</a:t>
            </a:r>
            <a:br>
              <a:rPr lang="ar-IQ" dirty="0"/>
            </a:br>
            <a:r>
              <a:rPr lang="ar-IQ" dirty="0"/>
              <a:t>إذا كان صحيح الآخر مثل : حَدِّثْ أخاك صادقًا.</a:t>
            </a:r>
            <a:br>
              <a:rPr lang="ar-IQ" dirty="0"/>
            </a:br>
            <a:r>
              <a:rPr lang="ar-IQ" dirty="0"/>
              <a:t>إذا اتصلت به نون النسوة مثل : يا أمهاتُ راقبْنَ الأبناء.</a:t>
            </a:r>
            <a:br>
              <a:rPr lang="ar-IQ" dirty="0"/>
            </a:br>
            <a:r>
              <a:rPr lang="ar-IQ" dirty="0"/>
              <a:t>2 - مبنيّ على حذف حرف العلّة :</a:t>
            </a:r>
            <a:br>
              <a:rPr lang="ar-IQ" dirty="0"/>
            </a:br>
            <a:r>
              <a:rPr lang="ar-IQ" dirty="0"/>
              <a:t>إذا كان معتل الآخر مثل : ادعُ ربُك، وارتجِ مغفرته .</a:t>
            </a:r>
            <a:br>
              <a:rPr lang="ar-IQ" dirty="0"/>
            </a:br>
            <a:r>
              <a:rPr lang="ar-IQ" dirty="0"/>
              <a:t>3 - مبنيّ على حذف النون:</a:t>
            </a:r>
            <a:br>
              <a:rPr lang="ar-IQ" dirty="0"/>
            </a:br>
            <a:r>
              <a:rPr lang="ar-IQ" dirty="0"/>
              <a:t>إذا كان متصلًا بواو الجماعة مثل : يا شباب الوطن انهضوا.</a:t>
            </a:r>
            <a:br>
              <a:rPr lang="ar-IQ" dirty="0"/>
            </a:br>
            <a:r>
              <a:rPr lang="ar-IQ" dirty="0"/>
              <a:t>إذا كان متصلًا بألف الاثنين مثل : أيها العاملان زيدا إنتاجكما.</a:t>
            </a:r>
            <a:br>
              <a:rPr lang="ar-IQ" dirty="0"/>
            </a:br>
            <a:r>
              <a:rPr lang="ar-IQ" dirty="0"/>
              <a:t>إذا كان متصلًا بياء المخاطبة مثل : يا أمتي أنقذي شبابك من الضياع.</a:t>
            </a:r>
            <a:br>
              <a:rPr lang="ar-IQ" dirty="0"/>
            </a:br>
            <a:r>
              <a:rPr lang="ar-IQ" dirty="0"/>
              <a:t>4 - مبنيّ على الفتح :</a:t>
            </a:r>
            <a:br>
              <a:rPr lang="ar-IQ" dirty="0"/>
            </a:br>
            <a:r>
              <a:rPr lang="ar-IQ" dirty="0"/>
              <a:t>إذا اتصلت به نون التوكيد مثل: تَصَدَّقَن َّيا أخي، واجْهَرَنَّ بالحق</a:t>
            </a:r>
          </a:p>
          <a:p>
            <a:r>
              <a:rPr lang="ar-IQ" dirty="0"/>
              <a:t>الأفعال كلها مبنية ما عدا المضارع الذي لم تتصل به نون النسوة أو نون </a:t>
            </a:r>
            <a:r>
              <a:rPr lang="ar-IQ" dirty="0" smtClean="0"/>
              <a:t>التوكيد</a:t>
            </a:r>
            <a:endParaRPr lang="ar-IQ" dirty="0"/>
          </a:p>
          <a:p>
            <a:endParaRPr lang="ar-IQ" dirty="0"/>
          </a:p>
        </p:txBody>
      </p:sp>
    </p:spTree>
    <p:extLst>
      <p:ext uri="{BB962C8B-B14F-4D97-AF65-F5344CB8AC3E}">
        <p14:creationId xmlns:p14="http://schemas.microsoft.com/office/powerpoint/2010/main" val="35088752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a:solidFill>
                  <a:schemeClr val="accent2"/>
                </a:solidFill>
              </a:rPr>
              <a:t>الأسماء المبنية هي : الضمائر ، وأسماء الإشارة عدا (هذان - هاتان) ، والأسماء الموصولة عدا (اللذان - اللتان) ، وأسماء الشرط عدا (أي)، والاستفهام عدا (أي)، وبعض الظروف (حيث – منذ – الآن - أمس)</a:t>
            </a:r>
          </a:p>
        </p:txBody>
      </p:sp>
    </p:spTree>
    <p:extLst>
      <p:ext uri="{BB962C8B-B14F-4D97-AF65-F5344CB8AC3E}">
        <p14:creationId xmlns:p14="http://schemas.microsoft.com/office/powerpoint/2010/main" val="17349529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62500" lnSpcReduction="20000"/>
          </a:bodyPr>
          <a:lstStyle/>
          <a:p>
            <a:r>
              <a:rPr lang="ar-IQ" dirty="0"/>
              <a:t>س2: أبنائي الطلاب: إن الأمل الذي يسعى الإنسان من أجله هو النجاح في الحياة. لذلك يجب أن تبذلوا في سبيله كل جهد وليطلب كل منكم التوفيق من الله, والله مع المجاهدين, فاعمل أيها الطالب على الاجتهاد لتحقق طموحك.</a:t>
            </a:r>
            <a:r>
              <a:rPr lang="ar-IQ" dirty="0" smtClean="0"/>
              <a:t/>
            </a:r>
            <a:br>
              <a:rPr lang="ar-IQ" dirty="0" smtClean="0"/>
            </a:br>
            <a:r>
              <a:rPr lang="ar-IQ" dirty="0"/>
              <a:t>1- أعرب ما تحته خط.</a:t>
            </a:r>
            <a:r>
              <a:rPr lang="ar-IQ" dirty="0" smtClean="0"/>
              <a:t/>
            </a:r>
            <a:br>
              <a:rPr lang="ar-IQ" dirty="0" smtClean="0"/>
            </a:br>
            <a:r>
              <a:rPr lang="ar-IQ" dirty="0"/>
              <a:t>2- استخرج من القطعة ما يلي:</a:t>
            </a:r>
            <a:r>
              <a:rPr lang="ar-IQ" dirty="0" smtClean="0"/>
              <a:t/>
            </a:r>
            <a:br>
              <a:rPr lang="ar-IQ" dirty="0" smtClean="0"/>
            </a:br>
            <a:r>
              <a:rPr lang="ar-IQ" dirty="0"/>
              <a:t>1- اسمين معربين</a:t>
            </a:r>
            <a:r>
              <a:rPr lang="ar-IQ" dirty="0" smtClean="0"/>
              <a:t/>
            </a:r>
            <a:br>
              <a:rPr lang="ar-IQ" dirty="0" smtClean="0"/>
            </a:br>
            <a:r>
              <a:rPr lang="ar-IQ" dirty="0"/>
              <a:t>2- ثلاثة أسماء مبنية وبين نوعها.</a:t>
            </a:r>
            <a:r>
              <a:rPr lang="ar-IQ" dirty="0" smtClean="0"/>
              <a:t/>
            </a:r>
            <a:br>
              <a:rPr lang="ar-IQ" dirty="0" smtClean="0"/>
            </a:br>
            <a:r>
              <a:rPr lang="ar-IQ" dirty="0"/>
              <a:t>3- ضمير منفصل وآخر متصل</a:t>
            </a:r>
            <a:r>
              <a:rPr lang="ar-IQ" dirty="0" smtClean="0"/>
              <a:t/>
            </a:r>
            <a:br>
              <a:rPr lang="ar-IQ" dirty="0" smtClean="0"/>
            </a:br>
            <a:r>
              <a:rPr lang="ar-IQ" dirty="0"/>
              <a:t>س2: حدد الأسماء المبنية فيما يلي واذكر موع كل منها:</a:t>
            </a:r>
            <a:r>
              <a:rPr lang="ar-IQ" dirty="0" smtClean="0"/>
              <a:t/>
            </a:r>
            <a:br>
              <a:rPr lang="ar-IQ" dirty="0" smtClean="0"/>
            </a:br>
            <a:r>
              <a:rPr lang="ar-IQ" dirty="0"/>
              <a:t>1) يعجبني من يساعد الفقراء. 2) نحن –العرب- أمة واحدة</a:t>
            </a:r>
            <a:r>
              <a:rPr lang="ar-IQ" dirty="0" smtClean="0"/>
              <a:t/>
            </a:r>
            <a:br>
              <a:rPr lang="ar-IQ" dirty="0" smtClean="0"/>
            </a:br>
            <a:r>
              <a:rPr lang="ar-IQ" dirty="0"/>
              <a:t>3) هذا معلم مبدع. 4)من يساهم في نهضة بلده تكرمه</a:t>
            </a:r>
            <a:r>
              <a:rPr lang="ar-IQ" dirty="0" smtClean="0"/>
              <a:t/>
            </a:r>
            <a:br>
              <a:rPr lang="ar-IQ" dirty="0" smtClean="0"/>
            </a:br>
            <a:r>
              <a:rPr lang="ar-IQ" dirty="0"/>
              <a:t>5) كيف وصل الإنسان إلى القمر؟ 6) أنت إنسان حر</a:t>
            </a:r>
            <a:r>
              <a:rPr lang="ar-IQ" dirty="0" smtClean="0"/>
              <a:t/>
            </a:r>
            <a:br>
              <a:rPr lang="ar-IQ" dirty="0" smtClean="0"/>
            </a:br>
            <a:r>
              <a:rPr lang="ar-IQ" dirty="0"/>
              <a:t>7) التاجر الناجح يحبه الناس. 😎 وصلت السفينة الآن</a:t>
            </a:r>
            <a:r>
              <a:rPr lang="ar-IQ" dirty="0" smtClean="0"/>
              <a:t/>
            </a:r>
            <a:br>
              <a:rPr lang="ar-IQ" dirty="0" smtClean="0"/>
            </a:br>
            <a:r>
              <a:rPr lang="ar-IQ" dirty="0"/>
              <a:t>9) إن الله لا يضيع أجر من أحسن عملا</a:t>
            </a:r>
            <a:r>
              <a:rPr lang="ar-IQ" dirty="0" smtClean="0"/>
              <a:t/>
            </a:r>
            <a:br>
              <a:rPr lang="ar-IQ" dirty="0" smtClean="0"/>
            </a:br>
            <a:r>
              <a:rPr lang="ar-IQ" dirty="0"/>
              <a:t>10) هاتان البنتان تؤديان واجبهما. 11) هؤلاء اللاتي يصنعن الرجال</a:t>
            </a:r>
            <a:r>
              <a:rPr lang="ar-IQ" dirty="0" smtClean="0"/>
              <a:t/>
            </a:r>
            <a:br>
              <a:rPr lang="ar-IQ" dirty="0" smtClean="0"/>
            </a:br>
            <a:r>
              <a:rPr lang="ar-IQ" dirty="0"/>
              <a:t>12) المؤمن سلاحه العلم. 13) أهوك هو من فاز بالجائزة</a:t>
            </a:r>
            <a:r>
              <a:rPr lang="ar-IQ" dirty="0" smtClean="0"/>
              <a:t/>
            </a:r>
            <a:br>
              <a:rPr lang="ar-IQ" dirty="0" smtClean="0"/>
            </a:br>
            <a:r>
              <a:rPr lang="ar-IQ" dirty="0"/>
              <a:t>14) مدرستي نظيفة . 15) أنت تحقق آمالك</a:t>
            </a:r>
          </a:p>
        </p:txBody>
      </p:sp>
    </p:spTree>
    <p:extLst>
      <p:ext uri="{BB962C8B-B14F-4D97-AF65-F5344CB8AC3E}">
        <p14:creationId xmlns:p14="http://schemas.microsoft.com/office/powerpoint/2010/main" val="29060665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Autofit/>
          </a:bodyPr>
          <a:lstStyle/>
          <a:p>
            <a:r>
              <a:rPr lang="ar-IQ" sz="2000" dirty="0">
                <a:solidFill>
                  <a:schemeClr val="tx2">
                    <a:lumMod val="40000"/>
                    <a:lumOff val="60000"/>
                  </a:schemeClr>
                </a:solidFill>
              </a:rPr>
              <a:t>س1: النظام من أسس النجاح في العمل, فهو يبارك الوقت, والإنسان يجب أن يهتم بتنظيم أوقاته, والإخلاص في عمله, فالمخلصون هم الذين يدعون إلى ذلك, والمخلصات يشاركن الرجال في هذه الخدمة, وقد بنت مصر نهضتها على ذلك تلك النظم المفيدة.</a:t>
            </a:r>
            <a:r>
              <a:rPr lang="ar-IQ" sz="2000" dirty="0" smtClean="0">
                <a:solidFill>
                  <a:schemeClr val="tx2">
                    <a:lumMod val="40000"/>
                    <a:lumOff val="60000"/>
                  </a:schemeClr>
                </a:solidFill>
              </a:rPr>
              <a:t/>
            </a:r>
            <a:br>
              <a:rPr lang="ar-IQ" sz="2000" dirty="0" smtClean="0">
                <a:solidFill>
                  <a:schemeClr val="tx2">
                    <a:lumMod val="40000"/>
                    <a:lumOff val="60000"/>
                  </a:schemeClr>
                </a:solidFill>
              </a:rPr>
            </a:br>
            <a:r>
              <a:rPr lang="ar-IQ" sz="2000" dirty="0">
                <a:solidFill>
                  <a:schemeClr val="tx2">
                    <a:lumMod val="40000"/>
                    <a:lumOff val="60000"/>
                  </a:schemeClr>
                </a:solidFill>
              </a:rPr>
              <a:t>1- أعرب ما تحته خط في العبارة السابقة.</a:t>
            </a:r>
            <a:r>
              <a:rPr lang="ar-IQ" sz="2000" dirty="0" smtClean="0">
                <a:solidFill>
                  <a:schemeClr val="tx2">
                    <a:lumMod val="40000"/>
                    <a:lumOff val="60000"/>
                  </a:schemeClr>
                </a:solidFill>
              </a:rPr>
              <a:t/>
            </a:r>
            <a:br>
              <a:rPr lang="ar-IQ" sz="2000" dirty="0" smtClean="0">
                <a:solidFill>
                  <a:schemeClr val="tx2">
                    <a:lumMod val="40000"/>
                    <a:lumOff val="60000"/>
                  </a:schemeClr>
                </a:solidFill>
              </a:rPr>
            </a:br>
            <a:r>
              <a:rPr lang="ar-IQ" sz="2000" dirty="0">
                <a:solidFill>
                  <a:schemeClr val="tx2">
                    <a:lumMod val="40000"/>
                    <a:lumOff val="60000"/>
                  </a:schemeClr>
                </a:solidFill>
              </a:rPr>
              <a:t>2- استخرج من الفقرة السابقة ما يلي:</a:t>
            </a:r>
            <a:r>
              <a:rPr lang="ar-IQ" sz="2000" dirty="0" smtClean="0">
                <a:solidFill>
                  <a:schemeClr val="tx2">
                    <a:lumMod val="40000"/>
                    <a:lumOff val="60000"/>
                  </a:schemeClr>
                </a:solidFill>
              </a:rPr>
              <a:t/>
            </a:r>
            <a:br>
              <a:rPr lang="ar-IQ" sz="2000" dirty="0" smtClean="0">
                <a:solidFill>
                  <a:schemeClr val="tx2">
                    <a:lumMod val="40000"/>
                    <a:lumOff val="60000"/>
                  </a:schemeClr>
                </a:solidFill>
              </a:rPr>
            </a:br>
            <a:r>
              <a:rPr lang="ar-IQ" sz="2000" dirty="0">
                <a:solidFill>
                  <a:schemeClr val="tx2">
                    <a:lumMod val="40000"/>
                    <a:lumOff val="60000"/>
                  </a:schemeClr>
                </a:solidFill>
              </a:rPr>
              <a:t>أ- فعلين مبنيين ب- فعلين معربين</a:t>
            </a:r>
            <a:r>
              <a:rPr lang="ar-IQ" sz="2000" dirty="0" smtClean="0">
                <a:solidFill>
                  <a:schemeClr val="tx2">
                    <a:lumMod val="40000"/>
                    <a:lumOff val="60000"/>
                  </a:schemeClr>
                </a:solidFill>
              </a:rPr>
              <a:t/>
            </a:r>
            <a:br>
              <a:rPr lang="ar-IQ" sz="2000" dirty="0" smtClean="0">
                <a:solidFill>
                  <a:schemeClr val="tx2">
                    <a:lumMod val="40000"/>
                    <a:lumOff val="60000"/>
                  </a:schemeClr>
                </a:solidFill>
              </a:rPr>
            </a:br>
            <a:r>
              <a:rPr lang="ar-IQ" sz="2000" dirty="0">
                <a:solidFill>
                  <a:schemeClr val="tx2">
                    <a:lumMod val="40000"/>
                    <a:lumOff val="60000"/>
                  </a:schemeClr>
                </a:solidFill>
              </a:rPr>
              <a:t>ج- اسمين معربين د- اسمين مبنيين مختلفين.</a:t>
            </a:r>
            <a:r>
              <a:rPr lang="ar-IQ" sz="2000" dirty="0" smtClean="0">
                <a:solidFill>
                  <a:schemeClr val="tx2">
                    <a:lumMod val="40000"/>
                    <a:lumOff val="60000"/>
                  </a:schemeClr>
                </a:solidFill>
              </a:rPr>
              <a:t/>
            </a:r>
            <a:br>
              <a:rPr lang="ar-IQ" sz="2000" dirty="0" smtClean="0">
                <a:solidFill>
                  <a:schemeClr val="tx2">
                    <a:lumMod val="40000"/>
                    <a:lumOff val="60000"/>
                  </a:schemeClr>
                </a:solidFill>
              </a:rPr>
            </a:br>
            <a:r>
              <a:rPr lang="ar-IQ" sz="2000" dirty="0">
                <a:solidFill>
                  <a:schemeClr val="tx2">
                    <a:lumMod val="40000"/>
                    <a:lumOff val="60000"/>
                  </a:schemeClr>
                </a:solidFill>
              </a:rPr>
              <a:t>س2: تخير الإجابة الصحيحة مما بين القوسين:</a:t>
            </a:r>
            <a:r>
              <a:rPr lang="ar-IQ" sz="2000" dirty="0" smtClean="0">
                <a:solidFill>
                  <a:schemeClr val="tx2">
                    <a:lumMod val="40000"/>
                    <a:lumOff val="60000"/>
                  </a:schemeClr>
                </a:solidFill>
              </a:rPr>
              <a:t/>
            </a:r>
            <a:br>
              <a:rPr lang="ar-IQ" sz="2000" dirty="0" smtClean="0">
                <a:solidFill>
                  <a:schemeClr val="tx2">
                    <a:lumMod val="40000"/>
                    <a:lumOff val="60000"/>
                  </a:schemeClr>
                </a:solidFill>
              </a:rPr>
            </a:br>
            <a:r>
              <a:rPr lang="ar-IQ" sz="2000" dirty="0">
                <a:solidFill>
                  <a:schemeClr val="tx2">
                    <a:lumMod val="40000"/>
                    <a:lumOff val="60000"/>
                  </a:schemeClr>
                </a:solidFill>
              </a:rPr>
              <a:t>1- أنت تؤدي الواجب كاملا (اسم مبني – فعل مبني – اسم معرب)</a:t>
            </a:r>
            <a:r>
              <a:rPr lang="ar-IQ" sz="2000" dirty="0" smtClean="0">
                <a:solidFill>
                  <a:schemeClr val="tx2">
                    <a:lumMod val="40000"/>
                    <a:lumOff val="60000"/>
                  </a:schemeClr>
                </a:solidFill>
              </a:rPr>
              <a:t/>
            </a:r>
            <a:br>
              <a:rPr lang="ar-IQ" sz="2000" dirty="0" smtClean="0">
                <a:solidFill>
                  <a:schemeClr val="tx2">
                    <a:lumMod val="40000"/>
                    <a:lumOff val="60000"/>
                  </a:schemeClr>
                </a:solidFill>
              </a:rPr>
            </a:br>
            <a:r>
              <a:rPr lang="ar-IQ" sz="2000" dirty="0">
                <a:solidFill>
                  <a:schemeClr val="tx2">
                    <a:lumMod val="40000"/>
                    <a:lumOff val="60000"/>
                  </a:schemeClr>
                </a:solidFill>
              </a:rPr>
              <a:t>2- ذاكر الطلاب الدرس (اسم مبني – اسم معرب)</a:t>
            </a:r>
            <a:r>
              <a:rPr lang="ar-IQ" sz="2000" dirty="0" smtClean="0">
                <a:solidFill>
                  <a:schemeClr val="tx2">
                    <a:lumMod val="40000"/>
                    <a:lumOff val="60000"/>
                  </a:schemeClr>
                </a:solidFill>
              </a:rPr>
              <a:t/>
            </a:r>
            <a:br>
              <a:rPr lang="ar-IQ" sz="2000" dirty="0" smtClean="0">
                <a:solidFill>
                  <a:schemeClr val="tx2">
                    <a:lumMod val="40000"/>
                    <a:lumOff val="60000"/>
                  </a:schemeClr>
                </a:solidFill>
              </a:rPr>
            </a:br>
            <a:r>
              <a:rPr lang="ar-IQ" sz="2000" dirty="0">
                <a:solidFill>
                  <a:schemeClr val="tx2">
                    <a:lumMod val="40000"/>
                    <a:lumOff val="60000"/>
                  </a:schemeClr>
                </a:solidFill>
              </a:rPr>
              <a:t>3- العاملات ساعدن في البناء (فعل مبني – فعل معرب)</a:t>
            </a:r>
            <a:r>
              <a:rPr lang="ar-IQ" sz="2000" dirty="0" smtClean="0">
                <a:solidFill>
                  <a:schemeClr val="tx2">
                    <a:lumMod val="40000"/>
                    <a:lumOff val="60000"/>
                  </a:schemeClr>
                </a:solidFill>
              </a:rPr>
              <a:t/>
            </a:r>
            <a:br>
              <a:rPr lang="ar-IQ" sz="2000" dirty="0" smtClean="0">
                <a:solidFill>
                  <a:schemeClr val="tx2">
                    <a:lumMod val="40000"/>
                    <a:lumOff val="60000"/>
                  </a:schemeClr>
                </a:solidFill>
              </a:rPr>
            </a:br>
            <a:r>
              <a:rPr lang="ar-IQ" sz="2000" dirty="0">
                <a:solidFill>
                  <a:schemeClr val="tx2">
                    <a:lumMod val="40000"/>
                    <a:lumOff val="60000"/>
                  </a:schemeClr>
                </a:solidFill>
              </a:rPr>
              <a:t>4- نحن نحترم الكبار (فعل مبني – فعل معرب)</a:t>
            </a:r>
            <a:r>
              <a:rPr lang="ar-IQ" sz="2000" dirty="0" smtClean="0">
                <a:solidFill>
                  <a:schemeClr val="tx2">
                    <a:lumMod val="40000"/>
                    <a:lumOff val="60000"/>
                  </a:schemeClr>
                </a:solidFill>
              </a:rPr>
              <a:t/>
            </a:r>
            <a:br>
              <a:rPr lang="ar-IQ" sz="2000" dirty="0" smtClean="0">
                <a:solidFill>
                  <a:schemeClr val="tx2">
                    <a:lumMod val="40000"/>
                    <a:lumOff val="60000"/>
                  </a:schemeClr>
                </a:solidFill>
              </a:rPr>
            </a:br>
            <a:r>
              <a:rPr lang="ar-IQ" sz="2000" dirty="0">
                <a:solidFill>
                  <a:schemeClr val="tx2">
                    <a:lumMod val="40000"/>
                    <a:lumOff val="60000"/>
                  </a:schemeClr>
                </a:solidFill>
              </a:rPr>
              <a:t>س3: حدد الأفعال المبنية فيما يلي مبينا سبب البناء:</a:t>
            </a:r>
            <a:r>
              <a:rPr lang="ar-IQ" sz="2000" dirty="0" smtClean="0">
                <a:solidFill>
                  <a:schemeClr val="tx2">
                    <a:lumMod val="40000"/>
                    <a:lumOff val="60000"/>
                  </a:schemeClr>
                </a:solidFill>
              </a:rPr>
              <a:t/>
            </a:r>
            <a:br>
              <a:rPr lang="ar-IQ" sz="2000" dirty="0" smtClean="0">
                <a:solidFill>
                  <a:schemeClr val="tx2">
                    <a:lumMod val="40000"/>
                    <a:lumOff val="60000"/>
                  </a:schemeClr>
                </a:solidFill>
              </a:rPr>
            </a:br>
            <a:r>
              <a:rPr lang="ar-IQ" sz="2000" dirty="0">
                <a:solidFill>
                  <a:schemeClr val="tx2">
                    <a:lumMod val="40000"/>
                    <a:lumOff val="60000"/>
                  </a:schemeClr>
                </a:solidFill>
              </a:rPr>
              <a:t>1- المسلمات تحافظن على الحجاب 2- لا تمدحن إنسانا بما ليس فيه</a:t>
            </a:r>
            <a:r>
              <a:rPr lang="ar-IQ" sz="2000" dirty="0" smtClean="0">
                <a:solidFill>
                  <a:schemeClr val="tx2">
                    <a:lumMod val="40000"/>
                    <a:lumOff val="60000"/>
                  </a:schemeClr>
                </a:solidFill>
              </a:rPr>
              <a:t/>
            </a:r>
            <a:br>
              <a:rPr lang="ar-IQ" sz="2000" dirty="0" smtClean="0">
                <a:solidFill>
                  <a:schemeClr val="tx2">
                    <a:lumMod val="40000"/>
                    <a:lumOff val="60000"/>
                  </a:schemeClr>
                </a:solidFill>
              </a:rPr>
            </a:br>
            <a:r>
              <a:rPr lang="ar-IQ" sz="2000" dirty="0">
                <a:solidFill>
                  <a:schemeClr val="tx2">
                    <a:lumMod val="40000"/>
                    <a:lumOff val="60000"/>
                  </a:schemeClr>
                </a:solidFill>
              </a:rPr>
              <a:t>3- الطبيبات ينشرن الرحمة 4- الأمهات تعلمن أولادهن التقوى.</a:t>
            </a:r>
            <a:r>
              <a:rPr lang="ar-IQ" sz="2000" dirty="0" smtClean="0">
                <a:solidFill>
                  <a:schemeClr val="tx2">
                    <a:lumMod val="40000"/>
                    <a:lumOff val="60000"/>
                  </a:schemeClr>
                </a:solidFill>
              </a:rPr>
              <a:t/>
            </a:r>
            <a:br>
              <a:rPr lang="ar-IQ" sz="2000" dirty="0" smtClean="0">
                <a:solidFill>
                  <a:schemeClr val="tx2">
                    <a:lumMod val="40000"/>
                    <a:lumOff val="60000"/>
                  </a:schemeClr>
                </a:solidFill>
              </a:rPr>
            </a:br>
            <a:r>
              <a:rPr lang="ar-IQ" sz="2000" dirty="0">
                <a:solidFill>
                  <a:schemeClr val="tx2">
                    <a:lumMod val="40000"/>
                    <a:lumOff val="60000"/>
                  </a:schemeClr>
                </a:solidFill>
              </a:rPr>
              <a:t>5- والله ليفوزن المسلم. 6- هل تلعبن معنا بالكرة ؟</a:t>
            </a:r>
            <a:r>
              <a:rPr lang="ar-IQ" sz="2000" dirty="0" smtClean="0">
                <a:solidFill>
                  <a:schemeClr val="tx2">
                    <a:lumMod val="40000"/>
                    <a:lumOff val="60000"/>
                  </a:schemeClr>
                </a:solidFill>
              </a:rPr>
              <a:t/>
            </a:r>
            <a:br>
              <a:rPr lang="ar-IQ" sz="2000" dirty="0" smtClean="0">
                <a:solidFill>
                  <a:schemeClr val="tx2">
                    <a:lumMod val="40000"/>
                    <a:lumOff val="60000"/>
                  </a:schemeClr>
                </a:solidFill>
              </a:rPr>
            </a:br>
            <a:r>
              <a:rPr lang="ar-IQ" sz="2000" dirty="0">
                <a:solidFill>
                  <a:schemeClr val="tx2">
                    <a:lumMod val="40000"/>
                    <a:lumOff val="60000"/>
                  </a:schemeClr>
                </a:solidFill>
              </a:rPr>
              <a:t>7- اتق الله واسأله الخير. 8- والله لأهجرن المعاصي.</a:t>
            </a:r>
          </a:p>
        </p:txBody>
      </p:sp>
    </p:spTree>
    <p:extLst>
      <p:ext uri="{BB962C8B-B14F-4D97-AF65-F5344CB8AC3E}">
        <p14:creationId xmlns:p14="http://schemas.microsoft.com/office/powerpoint/2010/main" val="3757129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r>
              <a:rPr lang="ar-IQ" dirty="0"/>
              <a:t>الأسماء المبنية</a:t>
            </a:r>
            <a:r>
              <a:rPr lang="ar-IQ" dirty="0" smtClean="0"/>
              <a:t/>
            </a:r>
            <a:br>
              <a:rPr lang="ar-IQ" dirty="0" smtClean="0"/>
            </a:br>
            <a:r>
              <a:rPr lang="ar-IQ" dirty="0"/>
              <a:t>كما قلنا من قبل , الأصل في الأسماء الإعراب ولكن بعض الأسماء مبنية وهي كالتالي:</a:t>
            </a:r>
            <a:r>
              <a:rPr lang="ar-IQ" dirty="0" smtClean="0"/>
              <a:t/>
            </a:r>
            <a:br>
              <a:rPr lang="ar-IQ" dirty="0" smtClean="0"/>
            </a:br>
            <a:r>
              <a:rPr lang="ar-IQ" dirty="0"/>
              <a:t>1- أسماء الإشارة 2- أسماء الموصول 3- أسماء الاستفهام</a:t>
            </a:r>
            <a:r>
              <a:rPr lang="ar-IQ" dirty="0" smtClean="0"/>
              <a:t/>
            </a:r>
            <a:br>
              <a:rPr lang="ar-IQ" dirty="0" smtClean="0"/>
            </a:br>
            <a:r>
              <a:rPr lang="ar-IQ" dirty="0"/>
              <a:t>4- أسماء الشرط 5-بعض الظروف 6- الضمائر</a:t>
            </a:r>
            <a:r>
              <a:rPr lang="ar-IQ" dirty="0" smtClean="0"/>
              <a:t/>
            </a:r>
            <a:br>
              <a:rPr lang="ar-IQ" dirty="0" smtClean="0"/>
            </a:br>
            <a:r>
              <a:rPr lang="ar-IQ" dirty="0"/>
              <a:t>أولا أسماء الإشارة:</a:t>
            </a:r>
            <a:r>
              <a:rPr lang="ar-IQ" dirty="0" smtClean="0"/>
              <a:t/>
            </a:r>
            <a:br>
              <a:rPr lang="ar-IQ" dirty="0" smtClean="0"/>
            </a:br>
            <a:r>
              <a:rPr lang="ar-IQ" dirty="0"/>
              <a:t>(هذا – هذه – هؤلاء – ذلك – تلك – أولئك)</a:t>
            </a:r>
            <a:r>
              <a:rPr lang="ar-IQ" dirty="0" smtClean="0"/>
              <a:t/>
            </a:r>
            <a:br>
              <a:rPr lang="ar-IQ" dirty="0" smtClean="0"/>
            </a:br>
            <a:r>
              <a:rPr lang="ar-IQ" dirty="0"/>
              <a:t>هذه الأسماء مبنية, ولكن هناك اسمان من أسماء الإشارة معربان وهما (هذان وهاتان) وعند إعرابهما نعربهما إعراب المثني, أي بالألف رفعا والياء في حالتي النصب والجر.</a:t>
            </a:r>
          </a:p>
        </p:txBody>
      </p:sp>
    </p:spTree>
    <p:extLst>
      <p:ext uri="{BB962C8B-B14F-4D97-AF65-F5344CB8AC3E}">
        <p14:creationId xmlns:p14="http://schemas.microsoft.com/office/powerpoint/2010/main" val="3240127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lnSpcReduction="10000"/>
          </a:bodyPr>
          <a:lstStyle/>
          <a:p>
            <a:r>
              <a:rPr lang="ar-IQ" dirty="0"/>
              <a:t>ثانيا أسماء الموصول :</a:t>
            </a:r>
            <a:r>
              <a:rPr lang="ar-IQ" dirty="0" smtClean="0"/>
              <a:t/>
            </a:r>
            <a:br>
              <a:rPr lang="ar-IQ" dirty="0" smtClean="0"/>
            </a:br>
            <a:r>
              <a:rPr lang="ar-IQ" dirty="0"/>
              <a:t>(الذي – التي – الذين – اللاتي - </a:t>
            </a:r>
            <a:r>
              <a:rPr lang="ar-IQ" dirty="0" err="1"/>
              <a:t>اللائى</a:t>
            </a:r>
            <a:r>
              <a:rPr lang="ar-IQ" dirty="0"/>
              <a:t>)</a:t>
            </a:r>
            <a:r>
              <a:rPr lang="ar-IQ" dirty="0" smtClean="0"/>
              <a:t/>
            </a:r>
            <a:br>
              <a:rPr lang="ar-IQ" dirty="0" smtClean="0"/>
            </a:br>
            <a:r>
              <a:rPr lang="ar-IQ" dirty="0"/>
              <a:t>هذه الأسماء مبينة دائما ولكن بعض من أسماء الموصول معربة وهم (اللذان واللتان – اللذين واللتين) وعند إعرابهم بعربهم إعراب المثني, أي ترفع بالألف وتجر وتنصب بالياء.</a:t>
            </a:r>
            <a:r>
              <a:rPr lang="ar-IQ" dirty="0" smtClean="0"/>
              <a:t/>
            </a:r>
            <a:br>
              <a:rPr lang="ar-IQ" dirty="0" smtClean="0"/>
            </a:br>
            <a:r>
              <a:rPr lang="ar-IQ" dirty="0"/>
              <a:t>هناك أسماء موصولة مشتركة: وهي التي تستخدم للمذكر والمؤنث معا.</a:t>
            </a:r>
            <a:r>
              <a:rPr lang="ar-IQ" dirty="0" smtClean="0"/>
              <a:t/>
            </a:r>
            <a:br>
              <a:rPr lang="ar-IQ" dirty="0" smtClean="0"/>
            </a:br>
            <a:r>
              <a:rPr lang="ar-IQ" dirty="0"/>
              <a:t>(من) للعاقل رأيت من يجاهد في سبيل الله.</a:t>
            </a:r>
            <a:r>
              <a:rPr lang="ar-IQ" dirty="0" smtClean="0"/>
              <a:t/>
            </a:r>
            <a:br>
              <a:rPr lang="ar-IQ" dirty="0" smtClean="0"/>
            </a:br>
            <a:r>
              <a:rPr lang="ar-IQ" dirty="0"/>
              <a:t>(ما) لغير العاقل اقرأ ما تحب من القصص.</a:t>
            </a:r>
            <a:r>
              <a:rPr lang="ar-IQ" dirty="0" smtClean="0"/>
              <a:t/>
            </a:r>
            <a:br>
              <a:rPr lang="ar-IQ" dirty="0" smtClean="0"/>
            </a:br>
            <a:endParaRPr lang="ar-IQ" dirty="0"/>
          </a:p>
        </p:txBody>
      </p:sp>
    </p:spTree>
    <p:extLst>
      <p:ext uri="{BB962C8B-B14F-4D97-AF65-F5344CB8AC3E}">
        <p14:creationId xmlns:p14="http://schemas.microsoft.com/office/powerpoint/2010/main" val="174957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lnSpcReduction="20000"/>
          </a:bodyPr>
          <a:lstStyle/>
          <a:p>
            <a:r>
              <a:rPr lang="ar-IQ" dirty="0"/>
              <a:t>ثالثا: أسماء الاستفهام:</a:t>
            </a:r>
            <a:r>
              <a:rPr lang="ar-IQ" dirty="0" smtClean="0"/>
              <a:t/>
            </a:r>
            <a:br>
              <a:rPr lang="ar-IQ" dirty="0" smtClean="0"/>
            </a:br>
            <a:r>
              <a:rPr lang="ar-IQ" dirty="0"/>
              <a:t>كيف ( الحال) متى (للزمان) أين (للمكان) من (للعاقل)ما (لغير العاقل) كم (للعدد)</a:t>
            </a:r>
            <a:r>
              <a:rPr lang="ar-IQ" dirty="0" smtClean="0"/>
              <a:t/>
            </a:r>
            <a:br>
              <a:rPr lang="ar-IQ" dirty="0" smtClean="0"/>
            </a:br>
            <a:r>
              <a:rPr lang="ar-IQ" dirty="0"/>
              <a:t>رابعا: أسماء الشرط:</a:t>
            </a:r>
            <a:r>
              <a:rPr lang="ar-IQ" dirty="0" smtClean="0"/>
              <a:t/>
            </a:r>
            <a:br>
              <a:rPr lang="ar-IQ" dirty="0" smtClean="0"/>
            </a:br>
            <a:r>
              <a:rPr lang="ar-IQ" dirty="0"/>
              <a:t>إذا – متى (للزمان) ** من (للعاقل)*ما – مهما (لغير العاقل)** أين (للمكان)</a:t>
            </a:r>
            <a:r>
              <a:rPr lang="ar-IQ" dirty="0" smtClean="0"/>
              <a:t/>
            </a:r>
            <a:br>
              <a:rPr lang="ar-IQ" dirty="0" smtClean="0"/>
            </a:br>
            <a:r>
              <a:rPr lang="ar-IQ" dirty="0"/>
              <a:t>أمثلة : من يتق الله يجعل له مخرجا</a:t>
            </a:r>
            <a:r>
              <a:rPr lang="ar-IQ" dirty="0" smtClean="0"/>
              <a:t/>
            </a:r>
            <a:br>
              <a:rPr lang="ar-IQ" dirty="0" smtClean="0"/>
            </a:br>
            <a:r>
              <a:rPr lang="ar-IQ" dirty="0"/>
              <a:t>إذا اجتهدت نجحت بتفوق</a:t>
            </a:r>
            <a:r>
              <a:rPr lang="ar-IQ" dirty="0" smtClean="0"/>
              <a:t/>
            </a:r>
            <a:br>
              <a:rPr lang="ar-IQ" dirty="0" smtClean="0"/>
            </a:br>
            <a:r>
              <a:rPr lang="ar-IQ" dirty="0"/>
              <a:t>ما تقرأ من كتب تنتفع بها</a:t>
            </a:r>
            <a:r>
              <a:rPr lang="ar-IQ" dirty="0" smtClean="0"/>
              <a:t/>
            </a:r>
            <a:br>
              <a:rPr lang="ar-IQ" dirty="0" smtClean="0"/>
            </a:br>
            <a:r>
              <a:rPr lang="ar-IQ" dirty="0"/>
              <a:t>متى يستقيم الإنسان يحبه الله.</a:t>
            </a:r>
            <a:r>
              <a:rPr lang="ar-IQ" dirty="0" smtClean="0"/>
              <a:t/>
            </a:r>
            <a:br>
              <a:rPr lang="ar-IQ" dirty="0" smtClean="0"/>
            </a:br>
            <a:r>
              <a:rPr lang="ar-IQ" dirty="0"/>
              <a:t>ملاحظة (أي) إذا كانت اسم شرط أو استفهام فإنها معربة</a:t>
            </a:r>
          </a:p>
        </p:txBody>
      </p:sp>
    </p:spTree>
    <p:extLst>
      <p:ext uri="{BB962C8B-B14F-4D97-AF65-F5344CB8AC3E}">
        <p14:creationId xmlns:p14="http://schemas.microsoft.com/office/powerpoint/2010/main" val="1975322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85000" lnSpcReduction="20000"/>
          </a:bodyPr>
          <a:lstStyle/>
          <a:p>
            <a:r>
              <a:rPr lang="ar-IQ" dirty="0"/>
              <a:t>خامسا: بعض الظروف:</a:t>
            </a:r>
            <a:br>
              <a:rPr lang="ar-IQ" dirty="0"/>
            </a:br>
            <a:r>
              <a:rPr lang="ar-IQ" dirty="0"/>
              <a:t>حيث: ظرف مكان مبني على الضم منذ: ظرف زمان مبني على الضم</a:t>
            </a:r>
            <a:br>
              <a:rPr lang="ar-IQ" dirty="0"/>
            </a:br>
            <a:r>
              <a:rPr lang="ar-IQ" dirty="0"/>
              <a:t>أمس: ظرف زمان مبني على الكسر الآن: ظرف زمان مبني على الفتح</a:t>
            </a:r>
            <a:br>
              <a:rPr lang="ar-IQ" dirty="0"/>
            </a:br>
            <a:r>
              <a:rPr lang="ar-IQ" dirty="0"/>
              <a:t>سادسا الضمائر</a:t>
            </a:r>
            <a:br>
              <a:rPr lang="ar-IQ" dirty="0"/>
            </a:br>
            <a:r>
              <a:rPr lang="ar-IQ" dirty="0" err="1"/>
              <a:t>الضمائر</a:t>
            </a:r>
            <a:r>
              <a:rPr lang="ar-IQ" dirty="0"/>
              <a:t> المنفصلة هي:</a:t>
            </a:r>
          </a:p>
          <a:p>
            <a:r>
              <a:rPr lang="ar-IQ" dirty="0"/>
              <a:t>أنا- نحن للمتكلم</a:t>
            </a:r>
            <a:br>
              <a:rPr lang="ar-IQ" dirty="0"/>
            </a:br>
            <a:r>
              <a:rPr lang="ar-IQ" dirty="0"/>
              <a:t>أنتَ- أنتِ</a:t>
            </a:r>
            <a:br>
              <a:rPr lang="ar-IQ" dirty="0"/>
            </a:br>
            <a:r>
              <a:rPr lang="ar-IQ" dirty="0"/>
              <a:t>أنتما- للمخاطب</a:t>
            </a:r>
            <a:br>
              <a:rPr lang="ar-IQ" dirty="0"/>
            </a:br>
            <a:r>
              <a:rPr lang="ar-IQ" dirty="0"/>
              <a:t>انتم - انتن</a:t>
            </a:r>
            <a:br>
              <a:rPr lang="ar-IQ" dirty="0"/>
            </a:br>
            <a:r>
              <a:rPr lang="ar-IQ" dirty="0"/>
              <a:t>هو – هي –</a:t>
            </a:r>
            <a:br>
              <a:rPr lang="ar-IQ" dirty="0"/>
            </a:br>
            <a:r>
              <a:rPr lang="ar-IQ" dirty="0"/>
              <a:t>هما- للغائب</a:t>
            </a:r>
            <a:br>
              <a:rPr lang="ar-IQ" dirty="0"/>
            </a:br>
            <a:r>
              <a:rPr lang="ar-IQ" dirty="0"/>
              <a:t>هم - هن</a:t>
            </a:r>
          </a:p>
          <a:p>
            <a:endParaRPr lang="ar-IQ" dirty="0"/>
          </a:p>
        </p:txBody>
      </p:sp>
    </p:spTree>
    <p:extLst>
      <p:ext uri="{BB962C8B-B14F-4D97-AF65-F5344CB8AC3E}">
        <p14:creationId xmlns:p14="http://schemas.microsoft.com/office/powerpoint/2010/main" val="149664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70000" lnSpcReduction="20000"/>
          </a:bodyPr>
          <a:lstStyle/>
          <a:p>
            <a:r>
              <a:rPr lang="ar-IQ" dirty="0"/>
              <a:t>المعرب والمبني من </a:t>
            </a:r>
            <a:r>
              <a:rPr lang="ar-IQ" dirty="0" smtClean="0"/>
              <a:t>الأفعال</a:t>
            </a:r>
          </a:p>
          <a:p>
            <a:r>
              <a:rPr lang="ar-IQ" dirty="0"/>
              <a:t>أولا الفعل المعرب:</a:t>
            </a:r>
            <a:r>
              <a:rPr lang="ar-IQ" dirty="0" smtClean="0"/>
              <a:t/>
            </a:r>
            <a:br>
              <a:rPr lang="ar-IQ" dirty="0" smtClean="0"/>
            </a:br>
            <a:r>
              <a:rPr lang="ar-IQ" dirty="0"/>
              <a:t>هو الفعل المضارع الذي لم يتصل به نون التوكيد أو نون النسوة.</a:t>
            </a:r>
            <a:r>
              <a:rPr lang="ar-IQ" dirty="0" smtClean="0"/>
              <a:t/>
            </a:r>
            <a:br>
              <a:rPr lang="ar-IQ" dirty="0" smtClean="0"/>
            </a:br>
            <a:r>
              <a:rPr lang="ar-IQ" dirty="0"/>
              <a:t>مثال: يحاربُ الله المتعامل بالربا. (يحارب= فعل مضارع مرفوع بالضمة)</a:t>
            </a:r>
            <a:r>
              <a:rPr lang="ar-IQ" dirty="0" smtClean="0"/>
              <a:t/>
            </a:r>
            <a:br>
              <a:rPr lang="ar-IQ" dirty="0" smtClean="0"/>
            </a:br>
            <a:r>
              <a:rPr lang="ar-IQ" dirty="0"/>
              <a:t>لن يقولَ المسلم الكذب. (يقول = فعل مضارع منصوب بالفتحة)</a:t>
            </a:r>
            <a:r>
              <a:rPr lang="ar-IQ" dirty="0" smtClean="0"/>
              <a:t/>
            </a:r>
            <a:br>
              <a:rPr lang="ar-IQ" dirty="0" smtClean="0"/>
            </a:br>
            <a:r>
              <a:rPr lang="ar-IQ" dirty="0"/>
              <a:t>لا تؤخرْ الصلاة عن وقتها.(تؤخر= مضارع مجزوم بـ (لا الناهية) وعلامة جزمه السكون)</a:t>
            </a:r>
            <a:r>
              <a:rPr lang="ar-IQ" dirty="0" smtClean="0"/>
              <a:t/>
            </a:r>
            <a:br>
              <a:rPr lang="ar-IQ" dirty="0" smtClean="0"/>
            </a:br>
            <a:r>
              <a:rPr lang="ar-IQ" dirty="0"/>
              <a:t>إذا نظرت بدقة إلى الأمثلة السابقة تجد أن الأفعال المضارعة فيها قد تغير ضبط آخرها بسبب تغير العوامل الداخلة عليها.</a:t>
            </a:r>
            <a:r>
              <a:rPr lang="ar-IQ" dirty="0" smtClean="0"/>
              <a:t/>
            </a:r>
            <a:br>
              <a:rPr lang="ar-IQ" dirty="0" smtClean="0"/>
            </a:br>
            <a:r>
              <a:rPr lang="ar-IQ" dirty="0"/>
              <a:t>بمعنى أنه في حالة وجود الفعل المضارع غير مسبوق بعلامات النصب أو الرفع فإنه يُرفع ونضبط آخرة بعلامة الضمة مثل (يحاربُ)</a:t>
            </a:r>
            <a:r>
              <a:rPr lang="ar-IQ" dirty="0" smtClean="0"/>
              <a:t/>
            </a:r>
            <a:br>
              <a:rPr lang="ar-IQ" dirty="0" smtClean="0"/>
            </a:br>
            <a:r>
              <a:rPr lang="ar-IQ" dirty="0"/>
              <a:t>وفي حالة دخول أدوات النصب على الفعل المضارع فإننا ننصبه ونضبط آخره بعلامة الفتحة مثل (لن أقولَ)</a:t>
            </a:r>
            <a:r>
              <a:rPr lang="ar-IQ" dirty="0" smtClean="0"/>
              <a:t/>
            </a:r>
            <a:br>
              <a:rPr lang="ar-IQ" dirty="0" smtClean="0"/>
            </a:br>
            <a:r>
              <a:rPr lang="ar-IQ" dirty="0"/>
              <a:t>وفي حالة دخول أدوات الجزم على الفعل المضارع فإننا نجزمه بعلامة السكون مثل (تؤخرْ) أو حذف حرف العلة أو حذف النون.</a:t>
            </a:r>
          </a:p>
        </p:txBody>
      </p:sp>
    </p:spTree>
    <p:extLst>
      <p:ext uri="{BB962C8B-B14F-4D97-AF65-F5344CB8AC3E}">
        <p14:creationId xmlns:p14="http://schemas.microsoft.com/office/powerpoint/2010/main" val="20942909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a:t>ملاحظة هامة:</a:t>
            </a:r>
            <a:r>
              <a:rPr lang="ar-IQ" dirty="0" smtClean="0"/>
              <a:t/>
            </a:r>
            <a:br>
              <a:rPr lang="ar-IQ" dirty="0" smtClean="0"/>
            </a:br>
            <a:r>
              <a:rPr lang="ar-IQ" dirty="0"/>
              <a:t>الفعل المضارع يرفع إذا لم يسبق بناصب ولا جازم.</a:t>
            </a:r>
            <a:r>
              <a:rPr lang="ar-IQ" dirty="0" smtClean="0"/>
              <a:t/>
            </a:r>
            <a:br>
              <a:rPr lang="ar-IQ" dirty="0" smtClean="0"/>
            </a:br>
            <a:r>
              <a:rPr lang="ar-IQ" dirty="0"/>
              <a:t>الفعل المضارع ينصب إذا سبق بأداة نصب ( أن - لن - كي - لام التعليل - حتى)</a:t>
            </a:r>
            <a:r>
              <a:rPr lang="ar-IQ" dirty="0" smtClean="0"/>
              <a:t/>
            </a:r>
            <a:br>
              <a:rPr lang="ar-IQ" dirty="0" smtClean="0"/>
            </a:br>
            <a:r>
              <a:rPr lang="ar-IQ" dirty="0"/>
              <a:t>الفعل المضارع يجزم إذا سبق بأداة جزم (لم - لا الناهية - ولام الأمر)</a:t>
            </a:r>
          </a:p>
        </p:txBody>
      </p:sp>
    </p:spTree>
    <p:extLst>
      <p:ext uri="{BB962C8B-B14F-4D97-AF65-F5344CB8AC3E}">
        <p14:creationId xmlns:p14="http://schemas.microsoft.com/office/powerpoint/2010/main" val="34510640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77500" lnSpcReduction="20000"/>
          </a:bodyPr>
          <a:lstStyle/>
          <a:p>
            <a:r>
              <a:rPr lang="ar-IQ" dirty="0"/>
              <a:t>ثانيا الفعل المبني:</a:t>
            </a:r>
            <a:r>
              <a:rPr lang="ar-IQ" dirty="0" smtClean="0"/>
              <a:t/>
            </a:r>
            <a:br>
              <a:rPr lang="ar-IQ" dirty="0" smtClean="0"/>
            </a:br>
            <a:r>
              <a:rPr lang="ar-IQ" dirty="0"/>
              <a:t>1- الفعل الماضي 2- الأمر</a:t>
            </a:r>
            <a:r>
              <a:rPr lang="ar-IQ" dirty="0" smtClean="0"/>
              <a:t/>
            </a:r>
            <a:br>
              <a:rPr lang="ar-IQ" dirty="0" smtClean="0"/>
            </a:br>
            <a:r>
              <a:rPr lang="ar-IQ" dirty="0"/>
              <a:t>3- المضارع بشرط اتصاله بنون النشوة أو نون التوكيد الخفيفة</a:t>
            </a:r>
            <a:r>
              <a:rPr lang="ar-IQ" dirty="0" smtClean="0"/>
              <a:t/>
            </a:r>
            <a:br>
              <a:rPr lang="ar-IQ" dirty="0" smtClean="0"/>
            </a:br>
            <a:r>
              <a:rPr lang="ar-IQ" dirty="0"/>
              <a:t>أولًا : الفعل المضارع :</a:t>
            </a:r>
            <a:r>
              <a:rPr lang="ar-IQ" dirty="0" smtClean="0"/>
              <a:t/>
            </a:r>
            <a:br>
              <a:rPr lang="ar-IQ" dirty="0" smtClean="0"/>
            </a:br>
            <a:r>
              <a:rPr lang="ar-IQ" dirty="0"/>
              <a:t>يبنى الفعل المضارع في حالتين,</a:t>
            </a:r>
            <a:r>
              <a:rPr lang="ar-IQ" dirty="0" smtClean="0"/>
              <a:t/>
            </a:r>
            <a:br>
              <a:rPr lang="ar-IQ" dirty="0" smtClean="0"/>
            </a:br>
            <a:r>
              <a:rPr lang="ar-IQ" dirty="0"/>
              <a:t>الحال الأولى : أن يتصل به نون التوكيد الخفيفة: (وهنا يبنى على الفتح)</a:t>
            </a:r>
            <a:r>
              <a:rPr lang="ar-IQ" dirty="0" smtClean="0"/>
              <a:t/>
            </a:r>
            <a:br>
              <a:rPr lang="ar-IQ" dirty="0" smtClean="0"/>
            </a:br>
            <a:r>
              <a:rPr lang="ar-IQ" dirty="0"/>
              <a:t>مثال / ** والله لينتصرَنَّ الحق. ** هل ترحبَنَّ بالضيف؟</a:t>
            </a:r>
            <a:r>
              <a:rPr lang="ar-IQ" dirty="0" smtClean="0"/>
              <a:t/>
            </a:r>
            <a:br>
              <a:rPr lang="ar-IQ" dirty="0" smtClean="0"/>
            </a:br>
            <a:r>
              <a:rPr lang="ar-IQ" dirty="0"/>
              <a:t>** والله لأهجرَنَّ المعاصي.</a:t>
            </a:r>
            <a:r>
              <a:rPr lang="ar-IQ" dirty="0" smtClean="0"/>
              <a:t/>
            </a:r>
            <a:br>
              <a:rPr lang="ar-IQ" dirty="0" smtClean="0"/>
            </a:br>
            <a:r>
              <a:rPr lang="ar-IQ" dirty="0"/>
              <a:t>انظر إلى الأمثلة الثلاثة السابقة, تجد أن الأفعال المضارعة (لينتصرن – ترحبن - لأهجرن) اتصل بآخرها نون لتوكيد الخفيفة, وعند إعرابها نقول (فعل مضارع مبني على الفتح لاتصاله بنون التوكيد الخفيفة)</a:t>
            </a:r>
            <a:r>
              <a:rPr lang="ar-IQ" dirty="0" smtClean="0"/>
              <a:t/>
            </a:r>
            <a:br>
              <a:rPr lang="ar-IQ" dirty="0" smtClean="0"/>
            </a:br>
            <a:r>
              <a:rPr lang="ar-IQ" dirty="0"/>
              <a:t>الحالة الثانية: أن يتصل بنون النسوة (وهنا يبنى على السكون)</a:t>
            </a:r>
            <a:r>
              <a:rPr lang="ar-IQ" dirty="0" smtClean="0"/>
              <a:t/>
            </a:r>
            <a:br>
              <a:rPr lang="ar-IQ" dirty="0" smtClean="0"/>
            </a:br>
            <a:r>
              <a:rPr lang="ar-IQ" dirty="0"/>
              <a:t>مثال/ ** الأمهات تربْينَ بناتهن على الخير ** المعلمات تأدبْنَ الطلاب.</a:t>
            </a:r>
            <a:r>
              <a:rPr lang="ar-IQ" dirty="0" smtClean="0"/>
              <a:t/>
            </a:r>
            <a:br>
              <a:rPr lang="ar-IQ" dirty="0" smtClean="0"/>
            </a:br>
            <a:r>
              <a:rPr lang="ar-IQ" dirty="0"/>
              <a:t>** الطبيبات تعالجْنَ المرضى</a:t>
            </a:r>
          </a:p>
        </p:txBody>
      </p:sp>
    </p:spTree>
    <p:extLst>
      <p:ext uri="{BB962C8B-B14F-4D97-AF65-F5344CB8AC3E}">
        <p14:creationId xmlns:p14="http://schemas.microsoft.com/office/powerpoint/2010/main" val="2193578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lvl="1"/>
            <a:r>
              <a:rPr lang="ar-IQ" dirty="0">
                <a:solidFill>
                  <a:schemeClr val="accent2"/>
                </a:solidFill>
              </a:rPr>
              <a:t>في الأمثلة السابقة الأفعال المضارعة (تربين – تأدبن - تعالجن) كلها أفعال مضارعة اتصل بها نون النسوة, ولذلك عند إعرابها نقول(فعل مضارع مبني على السكون لاتصاله بنون النسوة)</a:t>
            </a:r>
          </a:p>
        </p:txBody>
      </p:sp>
    </p:spTree>
    <p:extLst>
      <p:ext uri="{BB962C8B-B14F-4D97-AF65-F5344CB8AC3E}">
        <p14:creationId xmlns:p14="http://schemas.microsoft.com/office/powerpoint/2010/main" val="1159291129"/>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223</Words>
  <Application>Microsoft Office PowerPoint</Application>
  <PresentationFormat>عرض على الشاشة (3:4)‏</PresentationFormat>
  <Paragraphs>18</Paragraphs>
  <Slides>14</Slides>
  <Notes>0</Notes>
  <HiddenSlides>0</HiddenSlides>
  <MMClips>0</MMClips>
  <ScaleCrop>false</ScaleCrop>
  <HeadingPairs>
    <vt:vector size="4" baseType="variant">
      <vt:variant>
        <vt:lpstr>نسق</vt:lpstr>
      </vt:variant>
      <vt:variant>
        <vt:i4>1</vt:i4>
      </vt:variant>
      <vt:variant>
        <vt:lpstr>عناوين الشرائح</vt:lpstr>
      </vt:variant>
      <vt:variant>
        <vt:i4>14</vt:i4>
      </vt:variant>
    </vt:vector>
  </HeadingPairs>
  <TitlesOfParts>
    <vt:vector size="15" baseType="lpstr">
      <vt:lpstr>نسق Office</vt:lpstr>
      <vt:lpstr>المعرب والمبني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المعرب والمبني</dc:title>
  <dc:creator>Maher</dc:creator>
  <cp:lastModifiedBy>Maher</cp:lastModifiedBy>
  <cp:revision>4</cp:revision>
  <dcterms:created xsi:type="dcterms:W3CDTF">2021-05-30T15:02:13Z</dcterms:created>
  <dcterms:modified xsi:type="dcterms:W3CDTF">2021-05-31T11:26:29Z</dcterms:modified>
</cp:coreProperties>
</file>