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326835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621640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386437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44524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05643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4EC0745-0172-48F9-B69E-54863E53FBEC}"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54143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4EC0745-0172-48F9-B69E-54863E53FBEC}" type="datetimeFigureOut">
              <a:rPr lang="ar-IQ" smtClean="0"/>
              <a:t>13/10/1442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93878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4EC0745-0172-48F9-B69E-54863E53FBEC}" type="datetimeFigureOut">
              <a:rPr lang="ar-IQ" smtClean="0"/>
              <a:t>13/10/1442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111784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4EC0745-0172-48F9-B69E-54863E53FBEC}" type="datetimeFigureOut">
              <a:rPr lang="ar-IQ" smtClean="0"/>
              <a:t>13/10/1442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394957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EC0745-0172-48F9-B69E-54863E53FBEC}"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4147244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EC0745-0172-48F9-B69E-54863E53FBEC}" type="datetimeFigureOut">
              <a:rPr lang="ar-IQ" smtClean="0"/>
              <a:t>13/10/1442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FC6B4E-4CFE-477D-80B9-B2D2C4DF9371}" type="slidenum">
              <a:rPr lang="ar-IQ" smtClean="0"/>
              <a:t>‹#›</a:t>
            </a:fld>
            <a:endParaRPr lang="ar-IQ"/>
          </a:p>
        </p:txBody>
      </p:sp>
    </p:spTree>
    <p:extLst>
      <p:ext uri="{BB962C8B-B14F-4D97-AF65-F5344CB8AC3E}">
        <p14:creationId xmlns:p14="http://schemas.microsoft.com/office/powerpoint/2010/main" val="449276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EC0745-0172-48F9-B69E-54863E53FBEC}" type="datetimeFigureOut">
              <a:rPr lang="ar-IQ" smtClean="0"/>
              <a:t>13/10/1442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FC6B4E-4CFE-477D-80B9-B2D2C4DF9371}" type="slidenum">
              <a:rPr lang="ar-IQ" smtClean="0"/>
              <a:t>‹#›</a:t>
            </a:fld>
            <a:endParaRPr lang="ar-IQ"/>
          </a:p>
        </p:txBody>
      </p:sp>
    </p:spTree>
    <p:extLst>
      <p:ext uri="{BB962C8B-B14F-4D97-AF65-F5344CB8AC3E}">
        <p14:creationId xmlns:p14="http://schemas.microsoft.com/office/powerpoint/2010/main" val="163666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1575;&#1604;&#1603;&#1604;&#1605;&#1577;/"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faouaid.com/2020/03/kalimah-2.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aouaid.com/2020/03/kalimah-2.html" TargetMode="External"/><Relationship Id="rId2" Type="http://schemas.openxmlformats.org/officeDocument/2006/relationships/hyperlink" Target="https://www.faouaid.com/2019/09/anouae-kalimah.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aouaid.com/2020/03/kalimah-2.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aouaid.com/2020/03/kalimah-2.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aouaid.com/2020/03/kalimah-2.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faouaid.com/2019/09/anouae-kalimah.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اقسام الكلام</a:t>
            </a:r>
            <a:endParaRPr lang="ar-IQ" dirty="0"/>
          </a:p>
        </p:txBody>
      </p:sp>
      <p:sp>
        <p:nvSpPr>
          <p:cNvPr id="3" name="عنوان فرعي 2"/>
          <p:cNvSpPr>
            <a:spLocks noGrp="1"/>
          </p:cNvSpPr>
          <p:nvPr>
            <p:ph type="subTitle" idx="1"/>
          </p:nvPr>
        </p:nvSpPr>
        <p:spPr>
          <a:xfrm>
            <a:off x="539552" y="3284984"/>
            <a:ext cx="7992888" cy="3384376"/>
          </a:xfrm>
        </p:spPr>
        <p:txBody>
          <a:bodyPr>
            <a:normAutofit fontScale="25000" lnSpcReduction="20000"/>
          </a:bodyPr>
          <a:lstStyle/>
          <a:p>
            <a:pPr algn="just" fontAlgn="base">
              <a:spcAft>
                <a:spcPts val="1000"/>
              </a:spcAft>
            </a:pPr>
            <a:r>
              <a:rPr lang="ar-IQ" dirty="0">
                <a:solidFill>
                  <a:srgbClr val="5B6C77"/>
                </a:solidFill>
                <a:cs typeface="inherit"/>
              </a:rPr>
              <a:t/>
            </a:r>
            <a:br>
              <a:rPr lang="ar-IQ" dirty="0">
                <a:solidFill>
                  <a:srgbClr val="5B6C77"/>
                </a:solidFill>
                <a:cs typeface="inherit"/>
              </a:rPr>
            </a:br>
            <a:r>
              <a:rPr lang="ar-IQ" sz="4900" b="1" dirty="0">
                <a:solidFill>
                  <a:srgbClr val="5B6C77"/>
                </a:solidFill>
                <a:cs typeface="inherit"/>
              </a:rPr>
              <a:t>ينقسم </a:t>
            </a:r>
            <a:r>
              <a:rPr lang="ar-IQ" sz="4900" b="1" dirty="0">
                <a:solidFill>
                  <a:srgbClr val="6AA84F"/>
                </a:solidFill>
                <a:cs typeface="inherit"/>
                <a:hlinkClick r:id="rId2"/>
              </a:rPr>
              <a:t>الكلام</a:t>
            </a:r>
            <a:r>
              <a:rPr lang="ar-IQ" sz="4900" b="1" dirty="0">
                <a:solidFill>
                  <a:srgbClr val="5B6C77"/>
                </a:solidFill>
                <a:cs typeface="inherit"/>
              </a:rPr>
              <a:t> إلى ثلاثة أقسام هي:</a:t>
            </a:r>
            <a:endParaRPr lang="ar-IQ" sz="4900" b="1" dirty="0">
              <a:solidFill>
                <a:srgbClr val="5B6C77"/>
              </a:solidFill>
            </a:endParaRPr>
          </a:p>
          <a:p>
            <a:pPr algn="r" fontAlgn="base">
              <a:buFont typeface="+mj-lt"/>
              <a:buAutoNum type="arabicPeriod"/>
            </a:pPr>
            <a:r>
              <a:rPr lang="ar-IQ" sz="4900" b="1" i="0" u="none" strike="noStrike" dirty="0" smtClean="0">
                <a:solidFill>
                  <a:srgbClr val="5B6C77"/>
                </a:solidFill>
                <a:effectLst/>
                <a:latin typeface="inherit"/>
              </a:rPr>
              <a:t>الاسم</a:t>
            </a:r>
            <a:endParaRPr lang="ar-IQ" sz="4900" b="1" i="0" u="none" strike="noStrike" dirty="0" smtClean="0">
              <a:solidFill>
                <a:srgbClr val="5B6C77"/>
              </a:solidFill>
              <a:effectLst/>
              <a:latin typeface="Cairo"/>
            </a:endParaRPr>
          </a:p>
          <a:p>
            <a:pPr algn="r" fontAlgn="base">
              <a:buFont typeface="+mj-lt"/>
              <a:buAutoNum type="arabicPeriod"/>
            </a:pPr>
            <a:r>
              <a:rPr lang="ar-IQ" sz="4900" b="1" i="0" u="none" strike="noStrike" dirty="0" smtClean="0">
                <a:solidFill>
                  <a:srgbClr val="5B6C77"/>
                </a:solidFill>
                <a:effectLst/>
                <a:latin typeface="inherit"/>
              </a:rPr>
              <a:t>الفعل</a:t>
            </a:r>
            <a:endParaRPr lang="ar-IQ" sz="4900" b="1" i="0" u="none" strike="noStrike" dirty="0" smtClean="0">
              <a:solidFill>
                <a:srgbClr val="5B6C77"/>
              </a:solidFill>
              <a:effectLst/>
              <a:latin typeface="Cairo"/>
            </a:endParaRPr>
          </a:p>
          <a:p>
            <a:pPr algn="r" fontAlgn="base">
              <a:buFont typeface="+mj-lt"/>
              <a:buAutoNum type="arabicPeriod"/>
            </a:pPr>
            <a:r>
              <a:rPr lang="ar-IQ" sz="4900" b="1" i="0" u="none" strike="noStrike" dirty="0" smtClean="0">
                <a:solidFill>
                  <a:srgbClr val="5B6C77"/>
                </a:solidFill>
                <a:effectLst/>
                <a:latin typeface="inherit"/>
              </a:rPr>
              <a:t>الحرف</a:t>
            </a:r>
            <a:endParaRPr lang="ar-IQ" sz="4900" b="1" i="0" u="none" strike="noStrike" dirty="0" smtClean="0">
              <a:solidFill>
                <a:srgbClr val="5B6C77"/>
              </a:solidFill>
              <a:effectLst/>
              <a:latin typeface="Cairo"/>
            </a:endParaRPr>
          </a:p>
          <a:p>
            <a:pPr algn="r" fontAlgn="base"/>
            <a:r>
              <a:rPr lang="ar-IQ" sz="4900" b="1" i="0" u="none" strike="noStrike" dirty="0" smtClean="0">
                <a:solidFill>
                  <a:srgbClr val="5B6C77"/>
                </a:solidFill>
                <a:effectLst/>
                <a:latin typeface="inherit"/>
              </a:rPr>
              <a:t/>
            </a:r>
            <a:br>
              <a:rPr lang="ar-IQ" sz="4900" b="1" i="0" u="none" strike="noStrike" dirty="0" smtClean="0">
                <a:solidFill>
                  <a:srgbClr val="5B6C77"/>
                </a:solidFill>
                <a:effectLst/>
                <a:latin typeface="inherit"/>
              </a:rPr>
            </a:br>
            <a:endParaRPr lang="ar-IQ" sz="4900" b="1" i="0" u="none" strike="noStrike" dirty="0" smtClean="0">
              <a:solidFill>
                <a:srgbClr val="5B6C77"/>
              </a:solidFill>
              <a:effectLst/>
              <a:latin typeface="Cairo"/>
            </a:endParaRPr>
          </a:p>
          <a:p>
            <a:pPr algn="just" fontAlgn="base">
              <a:spcAft>
                <a:spcPts val="1000"/>
              </a:spcAft>
            </a:pPr>
            <a:r>
              <a:rPr lang="ar-IQ" sz="4900" b="1" i="0" u="none" strike="noStrike" dirty="0" smtClean="0">
                <a:solidFill>
                  <a:srgbClr val="3D85C6"/>
                </a:solidFill>
                <a:effectLst/>
                <a:latin typeface="Cairo"/>
                <a:cs typeface="inherit"/>
              </a:rPr>
              <a:t>1: الاسم</a:t>
            </a:r>
            <a:endParaRPr lang="ar-IQ" sz="4900" b="1" i="0" u="none" strike="noStrike" dirty="0" smtClean="0">
              <a:effectLst/>
              <a:latin typeface="Cairo"/>
            </a:endParaRPr>
          </a:p>
          <a:p>
            <a:pPr algn="just" fontAlgn="base">
              <a:spcAft>
                <a:spcPts val="1000"/>
              </a:spcAft>
            </a:pPr>
            <a:r>
              <a:rPr lang="ar-IQ" sz="4900" b="1" dirty="0">
                <a:solidFill>
                  <a:srgbClr val="5B6C77"/>
                </a:solidFill>
                <a:cs typeface="inherit"/>
              </a:rPr>
              <a:t>الاسم كلمة تدل بذاتها على شيء محسوس مثل (بيت – فاس – عصفور) أو غير محسوس بالعقل مثل (شجاعة – مروءة – شرف – فضل...) وهو في الحالتين غير مقترن بزمان.</a:t>
            </a:r>
            <a:endParaRPr lang="ar-IQ" sz="4900" b="1" dirty="0">
              <a:solidFill>
                <a:srgbClr val="5B6C77"/>
              </a:solidFill>
            </a:endParaRPr>
          </a:p>
          <a:p>
            <a:pPr algn="just" fontAlgn="base">
              <a:spcAft>
                <a:spcPts val="1000"/>
              </a:spcAft>
            </a:pPr>
            <a:r>
              <a:rPr lang="ar-IQ" sz="4900" b="1" i="0" u="none" strike="noStrike" dirty="0" smtClean="0">
                <a:solidFill>
                  <a:srgbClr val="5B6C77"/>
                </a:solidFill>
                <a:effectLst/>
                <a:latin typeface="inherit"/>
              </a:rPr>
              <a:t/>
            </a:r>
            <a:br>
              <a:rPr lang="ar-IQ" sz="4900" b="1" i="0" u="none" strike="noStrike" dirty="0" smtClean="0">
                <a:solidFill>
                  <a:srgbClr val="5B6C77"/>
                </a:solidFill>
                <a:effectLst/>
                <a:latin typeface="inherit"/>
              </a:rPr>
            </a:br>
            <a:r>
              <a:rPr lang="ar-IQ" sz="4900" b="1" dirty="0">
                <a:solidFill>
                  <a:srgbClr val="5B6C77"/>
                </a:solidFill>
                <a:cs typeface="inherit"/>
              </a:rPr>
              <a:t>والفعل: ما دل على معنى في نفسه مقترنا بزمان، سواء كان وقوع هذا المعنى في الزمن الماضي أم في الحال أم في المستقبل، ومن هنا انقسم الفعل إلى: ماض ومضارع وأمر مثل: قرأ – يقرأ – اقرأ.</a:t>
            </a:r>
            <a:endParaRPr lang="ar-IQ" sz="4900" b="1" dirty="0">
              <a:solidFill>
                <a:srgbClr val="5B6C77"/>
              </a:solidFill>
            </a:endParaRPr>
          </a:p>
          <a:p>
            <a:pPr algn="just" fontAlgn="base">
              <a:spcAft>
                <a:spcPts val="1000"/>
              </a:spcAft>
            </a:pPr>
            <a:r>
              <a:rPr lang="ar-IQ" sz="4900" b="1" dirty="0">
                <a:solidFill>
                  <a:srgbClr val="5B6C77"/>
                </a:solidFill>
                <a:cs typeface="inherit"/>
              </a:rPr>
              <a:t>والحرف: ما لا يدل على معنى في نفسه، وإنما يظهر معناه في غيره مثل: من – إلى – في – رب.</a:t>
            </a:r>
            <a:endParaRPr lang="ar-IQ" sz="4900" b="1" dirty="0">
              <a:solidFill>
                <a:srgbClr val="5B6C77"/>
              </a:solidFill>
            </a:endParaRPr>
          </a:p>
          <a:p>
            <a:endParaRPr lang="ar-IQ" dirty="0"/>
          </a:p>
        </p:txBody>
      </p:sp>
    </p:spTree>
    <p:extLst>
      <p:ext uri="{BB962C8B-B14F-4D97-AF65-F5344CB8AC3E}">
        <p14:creationId xmlns:p14="http://schemas.microsoft.com/office/powerpoint/2010/main" val="893366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علامات الاسم</a:t>
            </a:r>
            <a:endParaRPr lang="ar-IQ" dirty="0"/>
          </a:p>
        </p:txBody>
      </p:sp>
      <p:sp>
        <p:nvSpPr>
          <p:cNvPr id="3" name="عنصر نائب للمحتوى 2"/>
          <p:cNvSpPr>
            <a:spLocks noGrp="1"/>
          </p:cNvSpPr>
          <p:nvPr>
            <p:ph idx="1"/>
          </p:nvPr>
        </p:nvSpPr>
        <p:spPr/>
        <p:txBody>
          <a:bodyPr>
            <a:normAutofit fontScale="25000" lnSpcReduction="20000"/>
          </a:bodyPr>
          <a:lstStyle/>
          <a:p>
            <a:pPr fontAlgn="base"/>
            <a:r>
              <a:rPr lang="ar-IQ" sz="5600" b="1" dirty="0">
                <a:solidFill>
                  <a:schemeClr val="tx2"/>
                </a:solidFill>
              </a:rPr>
              <a:t/>
            </a:r>
            <a:br>
              <a:rPr lang="ar-IQ" sz="5600" b="1" dirty="0">
                <a:solidFill>
                  <a:schemeClr val="tx2"/>
                </a:solidFill>
              </a:rPr>
            </a:br>
            <a:r>
              <a:rPr lang="ar-IQ" sz="5600" b="1" dirty="0">
                <a:solidFill>
                  <a:schemeClr val="tx2"/>
                </a:solidFill>
              </a:rPr>
              <a:t>ولكل قسم من أقسام الكلام علامات يعرف بها، فإذا تساءلنا عن علامات الاسم وجدناها خمسة، وعلامات الاسم هي:</a:t>
            </a:r>
          </a:p>
          <a:p>
            <a:pPr fontAlgn="base"/>
            <a:r>
              <a:rPr lang="ar-IQ" sz="5600" b="1" dirty="0">
                <a:solidFill>
                  <a:schemeClr val="tx2"/>
                </a:solidFill>
              </a:rPr>
              <a:t>الجر</a:t>
            </a:r>
          </a:p>
          <a:p>
            <a:pPr fontAlgn="base"/>
            <a:r>
              <a:rPr lang="ar-IQ" sz="5600" b="1" dirty="0">
                <a:solidFill>
                  <a:schemeClr val="tx2"/>
                </a:solidFill>
              </a:rPr>
              <a:t>التوين</a:t>
            </a:r>
          </a:p>
          <a:p>
            <a:pPr fontAlgn="base"/>
            <a:r>
              <a:rPr lang="ar-IQ" sz="5600" b="1" dirty="0">
                <a:solidFill>
                  <a:schemeClr val="tx2"/>
                </a:solidFill>
              </a:rPr>
              <a:t>النداء</a:t>
            </a:r>
          </a:p>
          <a:p>
            <a:pPr fontAlgn="base"/>
            <a:r>
              <a:rPr lang="ar-IQ" sz="5600" b="1" dirty="0">
                <a:solidFill>
                  <a:schemeClr val="tx2"/>
                </a:solidFill>
              </a:rPr>
              <a:t>الـ</a:t>
            </a:r>
          </a:p>
          <a:p>
            <a:pPr fontAlgn="base"/>
            <a:r>
              <a:rPr lang="ar-IQ" sz="5600" b="1" dirty="0">
                <a:solidFill>
                  <a:schemeClr val="tx2"/>
                </a:solidFill>
              </a:rPr>
              <a:t>الإسناد</a:t>
            </a:r>
          </a:p>
          <a:p>
            <a:pPr fontAlgn="base"/>
            <a:r>
              <a:rPr lang="ar-IQ" sz="5600" b="1" dirty="0">
                <a:solidFill>
                  <a:schemeClr val="tx2"/>
                </a:solidFill>
              </a:rPr>
              <a:t>أ- الجرّ</a:t>
            </a:r>
          </a:p>
          <a:p>
            <a:pPr fontAlgn="base"/>
            <a:r>
              <a:rPr lang="ar-IQ" sz="5600" b="1" dirty="0">
                <a:solidFill>
                  <a:schemeClr val="tx2"/>
                </a:solidFill>
              </a:rPr>
              <a:t>فإذا رأينا كلمة مجرورة لداع من الدواعي النحوية عرفنا أنها اسم. سواء كان الجر بالحرف أو بالإضافة أو بالتبعية، وذلك مثل قولنا: ذهبت إلى بيت صديق عزيز، فكلمة "بيت" اسم لأنها مجرورة بالحرف، وكلمة "صديق" اسم لأنه مجرورة بالإضافة، وكلمة "عزيز" اسم لأنها مجرورة بالتبعية.</a:t>
            </a:r>
          </a:p>
          <a:p>
            <a:pPr fontAlgn="base"/>
            <a:r>
              <a:rPr lang="ar-IQ" sz="5600" b="1" dirty="0">
                <a:solidFill>
                  <a:schemeClr val="tx2"/>
                </a:solidFill>
              </a:rPr>
              <a:t>بـ- التنوين</a:t>
            </a:r>
          </a:p>
          <a:p>
            <a:pPr fontAlgn="base"/>
            <a:r>
              <a:rPr lang="ar-IQ" sz="5600" b="1" dirty="0">
                <a:solidFill>
                  <a:schemeClr val="tx2"/>
                </a:solidFill>
              </a:rPr>
              <a:t>فمن الكلمات ما يقتضي أن يكون في آخرها ضمتان أو فتحتان أو كسرتان مثل: جاء حامدٌ – رأيت حامداً – مررت بحامد – طار عصفورٌ – رأيت عصفوراً – مررت بعصفورٍ.</a:t>
            </a:r>
          </a:p>
          <a:p>
            <a:pPr fontAlgn="base"/>
            <a:r>
              <a:rPr lang="ar-IQ" sz="5600" b="1" dirty="0">
                <a:solidFill>
                  <a:schemeClr val="tx2"/>
                </a:solidFill>
              </a:rPr>
              <a:t>فهذه الكلمات لا تكون إلا أسماء لأنها منونة، وكان الأصل أن تكتب هي  وأشباهها كما يكتبها علماء العروض هكذا: </a:t>
            </a:r>
            <a:r>
              <a:rPr lang="ar-IQ" sz="5600" b="1" dirty="0" err="1">
                <a:solidFill>
                  <a:schemeClr val="tx2"/>
                </a:solidFill>
              </a:rPr>
              <a:t>حامدُن</a:t>
            </a:r>
            <a:r>
              <a:rPr lang="ar-IQ" sz="5600" b="1" dirty="0">
                <a:solidFill>
                  <a:schemeClr val="tx2"/>
                </a:solidFill>
              </a:rPr>
              <a:t> – </a:t>
            </a:r>
            <a:r>
              <a:rPr lang="ar-IQ" sz="5600" b="1" dirty="0" err="1">
                <a:solidFill>
                  <a:schemeClr val="tx2"/>
                </a:solidFill>
              </a:rPr>
              <a:t>حامدَن</a:t>
            </a:r>
            <a:r>
              <a:rPr lang="ar-IQ" sz="5600" b="1" dirty="0">
                <a:solidFill>
                  <a:schemeClr val="tx2"/>
                </a:solidFill>
              </a:rPr>
              <a:t> – </a:t>
            </a:r>
            <a:r>
              <a:rPr lang="ar-IQ" sz="5600" b="1" dirty="0" err="1">
                <a:solidFill>
                  <a:schemeClr val="tx2"/>
                </a:solidFill>
              </a:rPr>
              <a:t>حامدِن</a:t>
            </a:r>
            <a:r>
              <a:rPr lang="ar-IQ" sz="5600" b="1" dirty="0">
                <a:solidFill>
                  <a:schemeClr val="tx2"/>
                </a:solidFill>
              </a:rPr>
              <a:t>. أي بزيادة نون ساكنة في آخر </a:t>
            </a:r>
            <a:r>
              <a:rPr lang="ar-IQ" sz="5600" b="1" dirty="0">
                <a:solidFill>
                  <a:schemeClr val="tx2"/>
                </a:solidFill>
                <a:hlinkClick r:id="rId2"/>
              </a:rPr>
              <a:t>الكلمة</a:t>
            </a:r>
            <a:r>
              <a:rPr lang="ar-IQ" sz="5600" b="1" dirty="0">
                <a:solidFill>
                  <a:schemeClr val="tx2"/>
                </a:solidFill>
              </a:rPr>
              <a:t>، لذلك يسمونه تنوينا، ولكنهم عدلوا عن هذا الأصل، ووضعوا مكان النون رمزا مختصرا يغني عنها وهو ضمة ثانية أو فتحة ثانية أو كسرة ثانية.</a:t>
            </a:r>
          </a:p>
          <a:p>
            <a:pPr fontAlgn="base"/>
            <a:r>
              <a:rPr lang="ar-IQ" sz="5600" b="1" dirty="0">
                <a:solidFill>
                  <a:schemeClr val="tx2"/>
                </a:solidFill>
              </a:rPr>
              <a:t>فمما سبق نعلم أن التنوين هو نون ساكنة زائدة تلحق آخر الأسماء لفظا لا خطا.</a:t>
            </a:r>
          </a:p>
          <a:p>
            <a:pPr fontAlgn="base"/>
            <a:r>
              <a:rPr lang="ar-IQ" sz="5600" b="1" dirty="0">
                <a:solidFill>
                  <a:schemeClr val="tx2"/>
                </a:solidFill>
              </a:rPr>
              <a:t>أنواع التنوين:</a:t>
            </a:r>
          </a:p>
          <a:p>
            <a:pPr fontAlgn="base"/>
            <a:r>
              <a:rPr lang="ar-IQ" sz="5600" b="1" dirty="0">
                <a:solidFill>
                  <a:schemeClr val="tx2"/>
                </a:solidFill>
              </a:rPr>
              <a:t>والتنوين في حد ذاته أربعة أقسام:</a:t>
            </a:r>
            <a:br>
              <a:rPr lang="ar-IQ" sz="5600" b="1" dirty="0">
                <a:solidFill>
                  <a:schemeClr val="tx2"/>
                </a:solidFill>
              </a:rPr>
            </a:br>
            <a:r>
              <a:rPr lang="ar-IQ" sz="5600" b="1" dirty="0">
                <a:solidFill>
                  <a:schemeClr val="tx2"/>
                </a:solidFill>
              </a:rPr>
              <a:t/>
            </a:r>
            <a:br>
              <a:rPr lang="ar-IQ" sz="5600" b="1" dirty="0">
                <a:solidFill>
                  <a:schemeClr val="tx2"/>
                </a:solidFill>
              </a:rPr>
            </a:br>
            <a:r>
              <a:rPr lang="ar-IQ" sz="5600" b="1" dirty="0">
                <a:solidFill>
                  <a:schemeClr val="tx2"/>
                </a:solidFill>
              </a:rPr>
              <a:t>تنوين التمكين.</a:t>
            </a:r>
          </a:p>
          <a:p>
            <a:pPr fontAlgn="base"/>
            <a:r>
              <a:rPr lang="ar-IQ" sz="5600" b="1" dirty="0">
                <a:solidFill>
                  <a:schemeClr val="tx2"/>
                </a:solidFill>
              </a:rPr>
              <a:t>تنوين التنكير.</a:t>
            </a:r>
          </a:p>
          <a:p>
            <a:pPr fontAlgn="base"/>
            <a:r>
              <a:rPr lang="ar-IQ" sz="5600" b="1" dirty="0">
                <a:solidFill>
                  <a:schemeClr val="tx2"/>
                </a:solidFill>
              </a:rPr>
              <a:t>تنوين العوض.</a:t>
            </a:r>
          </a:p>
          <a:p>
            <a:pPr fontAlgn="base"/>
            <a:r>
              <a:rPr lang="ar-IQ" sz="5600" b="1" dirty="0">
                <a:solidFill>
                  <a:schemeClr val="tx2"/>
                </a:solidFill>
              </a:rPr>
              <a:t>تنوين المقابلة.</a:t>
            </a:r>
          </a:p>
          <a:p>
            <a:endParaRPr lang="ar-IQ" dirty="0"/>
          </a:p>
        </p:txBody>
      </p:sp>
    </p:spTree>
    <p:extLst>
      <p:ext uri="{BB962C8B-B14F-4D97-AF65-F5344CB8AC3E}">
        <p14:creationId xmlns:p14="http://schemas.microsoft.com/office/powerpoint/2010/main" val="454653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25000" lnSpcReduction="20000"/>
          </a:bodyPr>
          <a:lstStyle/>
          <a:p>
            <a:pPr fontAlgn="base">
              <a:lnSpc>
                <a:spcPct val="120000"/>
              </a:lnSpc>
            </a:pPr>
            <a:r>
              <a:rPr lang="ar-IQ" sz="5600" b="1" dirty="0"/>
              <a:t/>
            </a:r>
            <a:br>
              <a:rPr lang="ar-IQ" sz="5600" b="1" dirty="0"/>
            </a:br>
            <a:r>
              <a:rPr lang="ar-IQ" sz="9600" b="1" dirty="0"/>
              <a:t>أ – تنوين التمكين: هو الذي يلحق آخر الأسماء المعربة، مثل: محمدٌ – سعيدٌ – خالدٌ... ويستثنى من الأسماء المعربة جمع المؤنث السالم مثل، مسلمات، والمنقوص مثل جوار. لأن تنوين كل من هذين النوعين له اصطلاح خاص. </a:t>
            </a:r>
          </a:p>
          <a:p>
            <a:pPr fontAlgn="base">
              <a:lnSpc>
                <a:spcPct val="120000"/>
              </a:lnSpc>
            </a:pPr>
            <a:r>
              <a:rPr lang="ar-IQ" sz="9600" b="1" dirty="0"/>
              <a:t>وسمي بالتمكين، لدلالته على تمكن الاسم في باب الاسمية وعدم مشابهته الفعل أو </a:t>
            </a:r>
            <a:r>
              <a:rPr lang="ar-IQ" sz="9600" b="1" dirty="0">
                <a:hlinkClick r:id="rId2"/>
              </a:rPr>
              <a:t>الحرف</a:t>
            </a:r>
            <a:r>
              <a:rPr lang="ar-IQ" sz="9600" b="1" dirty="0"/>
              <a:t>.</a:t>
            </a:r>
          </a:p>
          <a:p>
            <a:pPr fontAlgn="base">
              <a:lnSpc>
                <a:spcPct val="120000"/>
              </a:lnSpc>
            </a:pPr>
            <a:r>
              <a:rPr lang="ar-IQ" sz="9600" b="1" dirty="0"/>
              <a:t>ب – تنوين التنكير: وهو الذي يلحق في الغالب بعض الأسماء المبنية ليكون وجوده دليلا على أنها نكرة، وحذفه دليلا على أنها معرفة، بمعنى أن ما دخله التنوين كان نكرة، وما لم يدخله كان معرفة مثل: سيبويه –</a:t>
            </a:r>
            <a:r>
              <a:rPr lang="ar-IQ" sz="9600" b="1" dirty="0" err="1"/>
              <a:t>نفطويه</a:t>
            </a:r>
            <a:r>
              <a:rPr lang="ar-IQ" sz="9600" b="1" dirty="0"/>
              <a:t> – </a:t>
            </a:r>
            <a:r>
              <a:rPr lang="ar-IQ" sz="9600" b="1" dirty="0" err="1"/>
              <a:t>مسكويه</a:t>
            </a:r>
            <a:r>
              <a:rPr lang="ar-IQ" sz="9600" b="1" dirty="0"/>
              <a:t> – </a:t>
            </a:r>
            <a:r>
              <a:rPr lang="ar-IQ" sz="9600" b="1" dirty="0" err="1"/>
              <a:t>خالويه</a:t>
            </a:r>
            <a:r>
              <a:rPr lang="ar-IQ" sz="9600" b="1" dirty="0"/>
              <a:t>... نقول:  مررت بسيبويهِ العالم، وسيبويهٍ آخر، فالأول معرفة لأنه غير منون، والثاني نكرة لأنه منون. </a:t>
            </a:r>
          </a:p>
          <a:p>
            <a:pPr fontAlgn="base">
              <a:lnSpc>
                <a:spcPct val="120000"/>
              </a:lnSpc>
            </a:pPr>
            <a:r>
              <a:rPr lang="ar-IQ" sz="9600" b="1" dirty="0"/>
              <a:t>ج – تنوين العوض: وهو اللاحق لآخر الاسم عوضا عن محذوف، وهذا المحذوف إما حرف أو كلمة أو جملة. فمن الدواعي ما يقتضي حذف حرف من كلمة أو حذف كلمة كاملة، أو حذف جملة بتمامها أو أكثر. فيحل التنوين محل المحذوف ويكون عوضا عنه، فمن أمثلة حذف </a:t>
            </a:r>
            <a:r>
              <a:rPr lang="ar-IQ" sz="9600" b="1" dirty="0">
                <a:hlinkClick r:id="rId2"/>
              </a:rPr>
              <a:t>الحرف</a:t>
            </a:r>
            <a:r>
              <a:rPr lang="ar-IQ" sz="9600" b="1" dirty="0"/>
              <a:t>: بواق: (بقي – باقية) </a:t>
            </a:r>
            <a:r>
              <a:rPr lang="ar-IQ" sz="9600" b="1" dirty="0" err="1"/>
              <a:t>مواض</a:t>
            </a:r>
            <a:r>
              <a:rPr lang="ar-IQ" sz="9600" b="1" dirty="0"/>
              <a:t> = (مضى – ماضية) غواش = (غشي – غاشية) سواق = (سقى – ساقية ) جوار = (جرى – جارية).</a:t>
            </a:r>
          </a:p>
          <a:p>
            <a:pPr fontAlgn="base">
              <a:lnSpc>
                <a:spcPct val="120000"/>
              </a:lnSpc>
            </a:pPr>
            <a:r>
              <a:rPr lang="ar-IQ" sz="9600" b="1" dirty="0"/>
              <a:t>فالملاحظ أن التنوين هو عوض عن </a:t>
            </a:r>
            <a:r>
              <a:rPr lang="ar-IQ" sz="9600" b="1" dirty="0">
                <a:hlinkClick r:id="rId2"/>
              </a:rPr>
              <a:t>الحرف</a:t>
            </a:r>
            <a:r>
              <a:rPr lang="ar-IQ" sz="9600" b="1" dirty="0"/>
              <a:t> المحذوف، </a:t>
            </a:r>
            <a:r>
              <a:rPr lang="ar-IQ" sz="9600" b="1" dirty="0">
                <a:hlinkClick r:id="rId2"/>
              </a:rPr>
              <a:t>والحرف</a:t>
            </a:r>
            <a:r>
              <a:rPr lang="ar-IQ" sz="9600" b="1" dirty="0"/>
              <a:t> المحذوف هو الياء الأصلية من الفعل الماضي، وقد حذفت في جمع التكسير. ونشير إلى أن هذه الياء  تحذف في حالة الرفع والجر. أما في حالة النصب فتظهر الفتحة على الياء مثل: رأيت جواريَ. وعند الإعراب نقول: </a:t>
            </a:r>
            <a:r>
              <a:rPr lang="ar-IQ" sz="9600" b="1" dirty="0">
                <a:hlinkClick r:id="rId3"/>
              </a:rPr>
              <a:t>الكلمة</a:t>
            </a:r>
            <a:r>
              <a:rPr lang="ar-IQ" sz="9600" b="1" dirty="0"/>
              <a:t> مرفوعة بالضمة على الياء المحذوفة ومجرورة بفتحة نيابة على الكسرة فوق الياء المحذوفة.</a:t>
            </a:r>
          </a:p>
          <a:p>
            <a:pPr fontAlgn="base">
              <a:lnSpc>
                <a:spcPct val="120000"/>
              </a:lnSpc>
            </a:pPr>
            <a:r>
              <a:rPr lang="ar-IQ" sz="9600" b="1" dirty="0"/>
              <a:t>هؤلاء جوارٍ وغواشٍ / أعجبت بجوارٍ. </a:t>
            </a:r>
          </a:p>
          <a:p>
            <a:pPr fontAlgn="base">
              <a:lnSpc>
                <a:spcPct val="120000"/>
              </a:lnSpc>
            </a:pPr>
            <a:r>
              <a:rPr lang="ar-IQ" sz="9600" b="1" dirty="0"/>
              <a:t>ومن أمثلة حذف </a:t>
            </a:r>
            <a:r>
              <a:rPr lang="ar-IQ" sz="9600" b="1" dirty="0">
                <a:hlinkClick r:id="rId3"/>
              </a:rPr>
              <a:t>الكلمة</a:t>
            </a:r>
            <a:r>
              <a:rPr lang="ar-IQ" sz="9600" b="1" dirty="0"/>
              <a:t> ومجيء التنوين عوضا عنها حذف المضاف إليه بعد لفظة: كل – بعض. مثال:</a:t>
            </a:r>
          </a:p>
          <a:p>
            <a:pPr fontAlgn="base">
              <a:lnSpc>
                <a:spcPct val="120000"/>
              </a:lnSpc>
            </a:pPr>
            <a:r>
              <a:rPr lang="ar-IQ" sz="9600" b="1" dirty="0"/>
              <a:t>- قسمت المال بين المستضعفين فأعطيت كلاًّ نصيبه.</a:t>
            </a:r>
          </a:p>
          <a:p>
            <a:pPr fontAlgn="base">
              <a:lnSpc>
                <a:spcPct val="120000"/>
              </a:lnSpc>
            </a:pPr>
            <a:r>
              <a:rPr lang="ar-IQ" sz="9600" b="1" dirty="0"/>
              <a:t>والتقدير:</a:t>
            </a:r>
          </a:p>
          <a:p>
            <a:pPr fontAlgn="base">
              <a:lnSpc>
                <a:spcPct val="120000"/>
              </a:lnSpc>
            </a:pPr>
            <a:r>
              <a:rPr lang="ar-IQ" sz="9600" b="1" dirty="0"/>
              <a:t>قسمت المال بين المستضعفين فأعطيت كل مستضعف نصيبه.</a:t>
            </a:r>
          </a:p>
          <a:p>
            <a:pPr fontAlgn="base">
              <a:lnSpc>
                <a:spcPct val="120000"/>
              </a:lnSpc>
            </a:pPr>
            <a:r>
              <a:rPr lang="ar-IQ" sz="9600" b="1" dirty="0"/>
              <a:t>- حضر الضيوف وصافحت كلا منهم.</a:t>
            </a:r>
          </a:p>
          <a:p>
            <a:pPr fontAlgn="base">
              <a:lnSpc>
                <a:spcPct val="120000"/>
              </a:lnSpc>
            </a:pPr>
            <a:r>
              <a:rPr lang="ar-IQ" sz="9600" b="1" dirty="0"/>
              <a:t>والتقدير.</a:t>
            </a:r>
          </a:p>
          <a:p>
            <a:pPr fontAlgn="base">
              <a:lnSpc>
                <a:spcPct val="120000"/>
              </a:lnSpc>
            </a:pPr>
            <a:r>
              <a:rPr lang="ar-IQ" sz="9600" b="1" dirty="0"/>
              <a:t>حضر الضيوف وصافحت كل ضيف منهم.</a:t>
            </a:r>
          </a:p>
          <a:p>
            <a:pPr fontAlgn="base">
              <a:lnSpc>
                <a:spcPct val="120000"/>
              </a:lnSpc>
            </a:pPr>
            <a:r>
              <a:rPr lang="ar-IQ" sz="9600" b="1" dirty="0"/>
              <a:t>- تعجبني الصحف اليومية غير بعض.</a:t>
            </a:r>
          </a:p>
          <a:p>
            <a:pPr fontAlgn="base">
              <a:lnSpc>
                <a:spcPct val="120000"/>
              </a:lnSpc>
            </a:pPr>
            <a:r>
              <a:rPr lang="ar-IQ" sz="9600" b="1" dirty="0"/>
              <a:t>والتقدير </a:t>
            </a:r>
          </a:p>
          <a:p>
            <a:pPr fontAlgn="base">
              <a:lnSpc>
                <a:spcPct val="120000"/>
              </a:lnSpc>
            </a:pPr>
            <a:r>
              <a:rPr lang="ar-IQ" sz="9600" b="1" dirty="0"/>
              <a:t>تعجبني الصحف اليومية غير بعض الصحف.</a:t>
            </a:r>
          </a:p>
          <a:p>
            <a:pPr fontAlgn="base">
              <a:lnSpc>
                <a:spcPct val="120000"/>
              </a:lnSpc>
            </a:pPr>
            <a:r>
              <a:rPr lang="ar-IQ" sz="9600" b="1" dirty="0"/>
              <a:t>- اعتدل الجو أيام الشتاء إلا بعضا.</a:t>
            </a:r>
          </a:p>
          <a:p>
            <a:endParaRPr lang="ar-IQ" sz="9600" dirty="0"/>
          </a:p>
        </p:txBody>
      </p:sp>
    </p:spTree>
    <p:extLst>
      <p:ext uri="{BB962C8B-B14F-4D97-AF65-F5344CB8AC3E}">
        <p14:creationId xmlns:p14="http://schemas.microsoft.com/office/powerpoint/2010/main" val="59933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fontAlgn="base"/>
            <a:r>
              <a:rPr lang="ar-IQ" dirty="0"/>
              <a:t>ومن أمثلة حذف الجملة، ومجيء التنوين عوضا عنها فيكثر بعد كلمة: "إذ" المضافة المسبوقة بكلمة "حين" أو "ساعة" وما أشبهها من ظروف الزمان التي تضاف إلى "إذ" قال:</a:t>
            </a:r>
          </a:p>
          <a:p>
            <a:pPr fontAlgn="base"/>
            <a:r>
              <a:rPr lang="ar-IQ" dirty="0"/>
              <a:t>- جاء الصديق وكنت حينئذ غائبا، والتقدير.</a:t>
            </a:r>
          </a:p>
          <a:p>
            <a:pPr fontAlgn="base"/>
            <a:r>
              <a:rPr lang="ar-IQ" dirty="0"/>
              <a:t>- جاء الصديق وكنت حين إذ جاء الصديق غائبا.</a:t>
            </a:r>
          </a:p>
          <a:p>
            <a:pPr fontAlgn="base"/>
            <a:r>
              <a:rPr lang="ar-IQ" dirty="0"/>
              <a:t>وكذلك الحال في كل الأمثلة الآتية: </a:t>
            </a:r>
          </a:p>
          <a:p>
            <a:pPr fontAlgn="base"/>
            <a:r>
              <a:rPr lang="ar-IQ" dirty="0"/>
              <a:t>- أكرمتني وأثنيت عليك حينئذ.</a:t>
            </a:r>
          </a:p>
          <a:p>
            <a:pPr fontAlgn="base"/>
            <a:r>
              <a:rPr lang="ar-IQ" dirty="0"/>
              <a:t>- مشيت في الحديقة وكنت حينئذ قريبا منك.</a:t>
            </a:r>
          </a:p>
          <a:p>
            <a:pPr fontAlgn="base"/>
            <a:r>
              <a:rPr lang="ar-IQ" dirty="0"/>
              <a:t>- وقال تعالى: }إذا زلزلت الأرض زلزالها، وأخرجت الأرض أثقالها، وقال الإنسان ما لها، يومئذ تحدث أخبارها بأن ربك أوحى لها{</a:t>
            </a:r>
          </a:p>
          <a:p>
            <a:pPr fontAlgn="base"/>
            <a:r>
              <a:rPr lang="ar-IQ" dirty="0"/>
              <a:t>- وقال أيضا: }حتى إذا بلغت الحلقوم وأنتم حينئذ تنظرون{</a:t>
            </a:r>
          </a:p>
          <a:p>
            <a:pPr fontAlgn="base"/>
            <a:r>
              <a:rPr lang="ar-IQ" dirty="0"/>
              <a:t>فالملاحظ في كل الشواهد أن إذ قد </a:t>
            </a:r>
            <a:r>
              <a:rPr lang="ar-IQ" dirty="0" err="1"/>
              <a:t>نونت</a:t>
            </a:r>
            <a:r>
              <a:rPr lang="ar-IQ" dirty="0"/>
              <a:t> عوضا عن الجملة المحذوفة.</a:t>
            </a:r>
          </a:p>
          <a:p>
            <a:endParaRPr lang="ar-IQ" dirty="0"/>
          </a:p>
        </p:txBody>
      </p:sp>
    </p:spTree>
    <p:extLst>
      <p:ext uri="{BB962C8B-B14F-4D97-AF65-F5344CB8AC3E}">
        <p14:creationId xmlns:p14="http://schemas.microsoft.com/office/powerpoint/2010/main" val="62275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تنوين المقابلة: وهو </a:t>
            </a:r>
            <a:r>
              <a:rPr lang="ar-IQ" b="1" dirty="0"/>
              <a:t>التنوين</a:t>
            </a:r>
            <a:r>
              <a:rPr lang="ar-IQ" dirty="0"/>
              <a:t> الذي يلتحق بجمع المؤنث السالم ليكون في مقابلة النون في جمع المذكر السالم، مثل: "مسلمات كاتبات" </a:t>
            </a:r>
          </a:p>
        </p:txBody>
      </p:sp>
    </p:spTree>
    <p:extLst>
      <p:ext uri="{BB962C8B-B14F-4D97-AF65-F5344CB8AC3E}">
        <p14:creationId xmlns:p14="http://schemas.microsoft.com/office/powerpoint/2010/main" val="55941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fontAlgn="base"/>
            <a:r>
              <a:rPr lang="ar-IQ" b="1" dirty="0"/>
              <a:t>تـ- النداء</a:t>
            </a:r>
          </a:p>
          <a:p>
            <a:pPr fontAlgn="base"/>
            <a:r>
              <a:rPr lang="ar-IQ" dirty="0"/>
              <a:t>والنداء من </a:t>
            </a:r>
            <a:r>
              <a:rPr lang="ar-IQ" b="1" dirty="0"/>
              <a:t>علامات الاسم</a:t>
            </a:r>
            <a:r>
              <a:rPr lang="ar-IQ" dirty="0"/>
              <a:t>، وهو الدعاء والطلب </a:t>
            </a:r>
            <a:r>
              <a:rPr lang="ar-IQ" dirty="0" err="1"/>
              <a:t>ب"يا</a:t>
            </a:r>
            <a:r>
              <a:rPr lang="ar-IQ" dirty="0"/>
              <a:t>" أو إحدى أخواتها مثل: "يا محمد أتقن عملك" </a:t>
            </a:r>
            <a:r>
              <a:rPr lang="ar-IQ" dirty="0" err="1"/>
              <a:t>و"يا</a:t>
            </a:r>
            <a:r>
              <a:rPr lang="ar-IQ" dirty="0"/>
              <a:t> سعاد أكرمي أهلك" فكون </a:t>
            </a:r>
            <a:r>
              <a:rPr lang="ar-IQ" b="1" dirty="0">
                <a:hlinkClick r:id="rId2"/>
              </a:rPr>
              <a:t>الكلمة</a:t>
            </a:r>
            <a:r>
              <a:rPr lang="ar-IQ" dirty="0"/>
              <a:t> مناداة، فهذا دليل على اسميتها، لأن الأسماء هي التي تختص بالنداء دون </a:t>
            </a:r>
            <a:r>
              <a:rPr lang="ar-IQ" b="1" dirty="0"/>
              <a:t>الأفعال والحروف</a:t>
            </a:r>
            <a:r>
              <a:rPr lang="ar-IQ" dirty="0"/>
              <a:t>.</a:t>
            </a:r>
          </a:p>
          <a:p>
            <a:endParaRPr lang="ar-IQ" dirty="0"/>
          </a:p>
        </p:txBody>
      </p:sp>
    </p:spTree>
    <p:extLst>
      <p:ext uri="{BB962C8B-B14F-4D97-AF65-F5344CB8AC3E}">
        <p14:creationId xmlns:p14="http://schemas.microsoft.com/office/powerpoint/2010/main" val="4198898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fontAlgn="base"/>
            <a:r>
              <a:rPr lang="ar-IQ" b="1" dirty="0"/>
              <a:t>- ألـ</a:t>
            </a:r>
          </a:p>
          <a:p>
            <a:pPr fontAlgn="base"/>
            <a:r>
              <a:rPr lang="ar-IQ" dirty="0"/>
              <a:t>بمعنى أن تكون تلك </a:t>
            </a:r>
            <a:r>
              <a:rPr lang="ar-IQ" b="1" dirty="0">
                <a:hlinkClick r:id="rId2"/>
              </a:rPr>
              <a:t>الكلمة</a:t>
            </a:r>
            <a:r>
              <a:rPr lang="ar-IQ" dirty="0"/>
              <a:t> </a:t>
            </a:r>
            <a:r>
              <a:rPr lang="ar-IQ" dirty="0" err="1"/>
              <a:t>مبدوئة</a:t>
            </a:r>
            <a:r>
              <a:rPr lang="ar-IQ" dirty="0"/>
              <a:t> بـ"</a:t>
            </a:r>
            <a:r>
              <a:rPr lang="ar-IQ" b="1" dirty="0"/>
              <a:t>ألـ</a:t>
            </a:r>
            <a:r>
              <a:rPr lang="ar-IQ" dirty="0"/>
              <a:t>" مثل "الجنة تحت أقدام الأمهات" </a:t>
            </a:r>
          </a:p>
          <a:p>
            <a:endParaRPr lang="ar-IQ" dirty="0"/>
          </a:p>
        </p:txBody>
      </p:sp>
    </p:spTree>
    <p:extLst>
      <p:ext uri="{BB962C8B-B14F-4D97-AF65-F5344CB8AC3E}">
        <p14:creationId xmlns:p14="http://schemas.microsoft.com/office/powerpoint/2010/main" val="355015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pPr fontAlgn="base"/>
            <a:r>
              <a:rPr lang="ar-IQ" b="1" dirty="0"/>
              <a:t>ـ- الإسناد إليه</a:t>
            </a:r>
          </a:p>
          <a:p>
            <a:pPr fontAlgn="base"/>
            <a:r>
              <a:rPr lang="ar-IQ" dirty="0"/>
              <a:t>بمعنى أن تكون </a:t>
            </a:r>
            <a:r>
              <a:rPr lang="ar-IQ" b="1" dirty="0">
                <a:hlinkClick r:id="rId2"/>
              </a:rPr>
              <a:t>الكلمة</a:t>
            </a:r>
            <a:r>
              <a:rPr lang="ar-IQ" dirty="0"/>
              <a:t> منسوبا إليها حصول شيء أو عدم حصوله أو مطلوبا منها إحداثه مثل.</a:t>
            </a:r>
          </a:p>
          <a:p>
            <a:pPr fontAlgn="base"/>
            <a:r>
              <a:rPr lang="ar-IQ" dirty="0"/>
              <a:t>"علي سافر ولم يسافر محمد فسافر أنت يا سعيد"</a:t>
            </a:r>
          </a:p>
          <a:p>
            <a:pPr fontAlgn="base"/>
            <a:r>
              <a:rPr lang="ar-IQ" dirty="0"/>
              <a:t>فقد أسند السفر إلى علي وأسند عدم السفر إلى محمد وطُلب السفر من سعيد. فالحكم بالسفر أو عدمه أو طلبه يسمى </a:t>
            </a:r>
            <a:r>
              <a:rPr lang="ar-IQ" b="1" dirty="0"/>
              <a:t>إسنادا</a:t>
            </a:r>
            <a:r>
              <a:rPr lang="ar-IQ" dirty="0"/>
              <a:t>، و</a:t>
            </a:r>
            <a:r>
              <a:rPr lang="ar-IQ" b="1" dirty="0"/>
              <a:t>الإسناد هو</a:t>
            </a:r>
            <a:r>
              <a:rPr lang="ar-IQ" dirty="0"/>
              <a:t> إثبات شيء لشيء أو نفيه عنه أو طلبه منه، فأما الذي ينسب إليه أو يطلب منه يسمى مسندا إليه، أما الشيء الذي نُسب بعد أن وقع أو لم يقع فيسمى مسندا. وقد أشار ابن مالك إلى ما تقدم مبينا </a:t>
            </a:r>
            <a:r>
              <a:rPr lang="ar-IQ" b="1" dirty="0"/>
              <a:t>علامات الاسم الخمس</a:t>
            </a:r>
            <a:r>
              <a:rPr lang="ar-IQ" dirty="0"/>
              <a:t> فقال:</a:t>
            </a:r>
          </a:p>
          <a:p>
            <a:pPr fontAlgn="base"/>
            <a:r>
              <a:rPr lang="ar-IQ" b="1" dirty="0"/>
              <a:t>بالجر والتنوين والندا وأل</a:t>
            </a:r>
            <a:endParaRPr lang="ar-IQ" dirty="0"/>
          </a:p>
          <a:p>
            <a:pPr fontAlgn="base"/>
            <a:r>
              <a:rPr lang="ar-IQ" b="1" dirty="0"/>
              <a:t>ومسند لاسم تمييز حصل</a:t>
            </a:r>
            <a:endParaRPr lang="ar-IQ" dirty="0"/>
          </a:p>
          <a:p>
            <a:endParaRPr lang="ar-IQ" dirty="0"/>
          </a:p>
        </p:txBody>
      </p:sp>
    </p:spTree>
    <p:extLst>
      <p:ext uri="{BB962C8B-B14F-4D97-AF65-F5344CB8AC3E}">
        <p14:creationId xmlns:p14="http://schemas.microsoft.com/office/powerpoint/2010/main" val="204350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fontAlgn="base"/>
            <a:r>
              <a:rPr lang="ar-IQ" b="1" dirty="0"/>
              <a:t> الحرف</a:t>
            </a:r>
          </a:p>
          <a:p>
            <a:pPr fontAlgn="base"/>
            <a:r>
              <a:rPr lang="ar-IQ" dirty="0"/>
              <a:t>يمتاز </a:t>
            </a:r>
            <a:r>
              <a:rPr lang="ar-IQ" dirty="0">
                <a:hlinkClick r:id="rId2"/>
              </a:rPr>
              <a:t>الحرف</a:t>
            </a:r>
            <a:r>
              <a:rPr lang="ar-IQ" dirty="0"/>
              <a:t> عن </a:t>
            </a:r>
            <a:r>
              <a:rPr lang="ar-IQ" b="1" dirty="0"/>
              <a:t>الاسم والفعل</a:t>
            </a:r>
            <a:r>
              <a:rPr lang="ar-IQ" dirty="0"/>
              <a:t> بعدم قبوله شيئا من </a:t>
            </a:r>
            <a:r>
              <a:rPr lang="ar-IQ" b="1" dirty="0"/>
              <a:t>علامات الاسم</a:t>
            </a:r>
            <a:r>
              <a:rPr lang="ar-IQ" dirty="0"/>
              <a:t> ولا شيئا من </a:t>
            </a:r>
            <a:r>
              <a:rPr lang="ar-IQ" b="1" dirty="0"/>
              <a:t>علامات الأفعال</a:t>
            </a:r>
            <a:r>
              <a:rPr lang="ar-IQ" dirty="0"/>
              <a:t> مثل: هل – في – لم.</a:t>
            </a:r>
          </a:p>
          <a:p>
            <a:pPr fontAlgn="base"/>
            <a:r>
              <a:rPr lang="ar-IQ" dirty="0"/>
              <a:t>وهذا </a:t>
            </a:r>
            <a:r>
              <a:rPr lang="ar-IQ" b="1" dirty="0">
                <a:hlinkClick r:id="rId2"/>
              </a:rPr>
              <a:t>الحرف</a:t>
            </a:r>
            <a:r>
              <a:rPr lang="ar-IQ" dirty="0"/>
              <a:t> ينقسم إلى قسمين:</a:t>
            </a:r>
          </a:p>
          <a:p>
            <a:pPr fontAlgn="base"/>
            <a:r>
              <a:rPr lang="ar-IQ" dirty="0"/>
              <a:t>- مختص.</a:t>
            </a:r>
          </a:p>
          <a:p>
            <a:pPr fontAlgn="base"/>
            <a:r>
              <a:rPr lang="ar-IQ" dirty="0"/>
              <a:t>- غير مختص.</a:t>
            </a:r>
          </a:p>
          <a:p>
            <a:pPr fontAlgn="base"/>
            <a:r>
              <a:rPr lang="ar-IQ" dirty="0"/>
              <a:t>1) </a:t>
            </a:r>
            <a:r>
              <a:rPr lang="ar-IQ" b="1" dirty="0"/>
              <a:t>غير المختص</a:t>
            </a:r>
            <a:r>
              <a:rPr lang="ar-IQ" dirty="0"/>
              <a:t>: هو الصالح للدخول على </a:t>
            </a:r>
            <a:r>
              <a:rPr lang="ar-IQ" b="1" dirty="0">
                <a:hlinkClick r:id="rId2"/>
              </a:rPr>
              <a:t>الأسماء</a:t>
            </a:r>
            <a:r>
              <a:rPr lang="ar-IQ" dirty="0"/>
              <a:t> والأفعال مثل هل:</a:t>
            </a:r>
            <a:r>
              <a:rPr lang="ar-IQ" b="1" dirty="0"/>
              <a:t> المسافر قادم؟ وهل حضر المسافر؟ </a:t>
            </a:r>
            <a:endParaRPr lang="ar-IQ" dirty="0"/>
          </a:p>
          <a:p>
            <a:pPr fontAlgn="base"/>
            <a:r>
              <a:rPr lang="ar-IQ" dirty="0"/>
              <a:t>2) </a:t>
            </a:r>
            <a:r>
              <a:rPr lang="ar-IQ" b="1" dirty="0"/>
              <a:t> المختص نوعان:</a:t>
            </a:r>
            <a:endParaRPr lang="ar-IQ" dirty="0"/>
          </a:p>
          <a:p>
            <a:pPr fontAlgn="base"/>
            <a:r>
              <a:rPr lang="ar-IQ" dirty="0"/>
              <a:t>- مختص بالأسماء.</a:t>
            </a:r>
          </a:p>
          <a:p>
            <a:pPr fontAlgn="base"/>
            <a:r>
              <a:rPr lang="ar-IQ" dirty="0"/>
              <a:t>- مختص بالأفعال.</a:t>
            </a:r>
          </a:p>
          <a:p>
            <a:pPr fontAlgn="base"/>
            <a:r>
              <a:rPr lang="ar-IQ" dirty="0"/>
              <a:t/>
            </a:r>
            <a:br>
              <a:rPr lang="ar-IQ" dirty="0"/>
            </a:br>
            <a:endParaRPr lang="ar-IQ" dirty="0"/>
          </a:p>
          <a:p>
            <a:pPr fontAlgn="base"/>
            <a:r>
              <a:rPr lang="ar-IQ" dirty="0"/>
              <a:t>أ - فالمختص بالأسماء كحروف الجر مثل: </a:t>
            </a:r>
            <a:r>
              <a:rPr lang="ar-IQ" b="1" dirty="0"/>
              <a:t>في – من – إلى – على</a:t>
            </a:r>
            <a:r>
              <a:rPr lang="ar-IQ" dirty="0"/>
              <a:t>.</a:t>
            </a:r>
          </a:p>
          <a:p>
            <a:pPr fontAlgn="base"/>
            <a:r>
              <a:rPr lang="ar-IQ" dirty="0"/>
              <a:t>ب – والمختص بالأفعال، كحروف الجزم والنصب مثل: لم – ولن نقول: "لم أزر المسيء ولن أزوره"</a:t>
            </a:r>
          </a:p>
          <a:p>
            <a:pPr fontAlgn="base"/>
            <a:r>
              <a:rPr lang="ar-IQ" dirty="0"/>
              <a:t>وإلى </a:t>
            </a:r>
            <a:r>
              <a:rPr lang="ar-IQ" b="1" dirty="0"/>
              <a:t>علامات </a:t>
            </a:r>
            <a:r>
              <a:rPr lang="ar-IQ" b="1" dirty="0">
                <a:hlinkClick r:id="rId2"/>
              </a:rPr>
              <a:t>الحرف</a:t>
            </a:r>
            <a:r>
              <a:rPr lang="ar-IQ" dirty="0"/>
              <a:t> أشار ابن مالك بقوله:</a:t>
            </a:r>
          </a:p>
          <a:p>
            <a:pPr fontAlgn="base"/>
            <a:r>
              <a:rPr lang="ar-IQ" b="1" dirty="0"/>
              <a:t>سواهما الحرف كهل وفي ولم</a:t>
            </a:r>
            <a:endParaRPr lang="ar-IQ" dirty="0"/>
          </a:p>
          <a:p>
            <a:pPr fontAlgn="base"/>
            <a:r>
              <a:rPr lang="ar-IQ" b="1" dirty="0"/>
              <a:t>فعل مضارع يلي لم كيشم</a:t>
            </a:r>
            <a:endParaRPr lang="ar-IQ" dirty="0"/>
          </a:p>
          <a:p>
            <a:endParaRPr lang="ar-IQ" dirty="0"/>
          </a:p>
        </p:txBody>
      </p:sp>
    </p:spTree>
    <p:extLst>
      <p:ext uri="{BB962C8B-B14F-4D97-AF65-F5344CB8AC3E}">
        <p14:creationId xmlns:p14="http://schemas.microsoft.com/office/powerpoint/2010/main" val="425135724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83</Words>
  <Application>Microsoft Office PowerPoint</Application>
  <PresentationFormat>عرض على الشاشة (3:4)‏</PresentationFormat>
  <Paragraphs>80</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اقسام الكلام</vt:lpstr>
      <vt:lpstr>علامات الاسم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اقسام الكلام</dc:title>
  <dc:creator>Maher</dc:creator>
  <cp:lastModifiedBy>Maher</cp:lastModifiedBy>
  <cp:revision>3</cp:revision>
  <dcterms:created xsi:type="dcterms:W3CDTF">2021-05-24T10:52:39Z</dcterms:created>
  <dcterms:modified xsi:type="dcterms:W3CDTF">2021-05-24T11:18:59Z</dcterms:modified>
</cp:coreProperties>
</file>