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84" r:id="rId2"/>
    <p:sldId id="277" r:id="rId3"/>
    <p:sldId id="286" r:id="rId4"/>
    <p:sldId id="287" r:id="rId5"/>
    <p:sldId id="288" r:id="rId6"/>
    <p:sldId id="278" r:id="rId7"/>
    <p:sldId id="285" r:id="rId8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22/10/1442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22/10/1442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22/10/1442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22/10/1442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22/10/1442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22/10/1442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22/10/1442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22/10/1442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22/10/1442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22/10/1442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22/10/1442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22/10/1442</a:t>
            </a:fld>
            <a:endParaRPr lang="ar-IQ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الفصل الرابع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IQ" dirty="0" smtClean="0"/>
              <a:t>النظام الهلبري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76329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IQ" sz="2000" dirty="0"/>
              <a:t>هندسه هلبرت (               </a:t>
            </a:r>
            <a:r>
              <a:rPr lang="en-US" sz="2000" dirty="0"/>
              <a:t>Hilbert  </a:t>
            </a:r>
            <a:r>
              <a:rPr lang="en-US" sz="2000" dirty="0" smtClean="0"/>
              <a:t>)</a:t>
            </a:r>
            <a:r>
              <a:rPr lang="ar-IQ" sz="2000" dirty="0" smtClean="0"/>
              <a:t>)</a:t>
            </a:r>
            <a:endParaRPr lang="en-US" sz="2000" dirty="0"/>
          </a:p>
          <a:p>
            <a:pPr marL="0" indent="0">
              <a:buNone/>
            </a:pPr>
            <a:r>
              <a:rPr lang="ar-IQ" sz="2000" dirty="0"/>
              <a:t>قدم الالماني ديفيد هلبرت نظام بدهيا متكاملا حيث صحح الاخطاء التي رافقت اعمال اقليدس</a:t>
            </a:r>
          </a:p>
          <a:p>
            <a:pPr marL="0" indent="0">
              <a:buNone/>
            </a:pPr>
            <a:r>
              <a:rPr lang="ar-IQ" sz="2000" dirty="0"/>
              <a:t>بديهيات الوجود والوقوع </a:t>
            </a:r>
            <a:r>
              <a:rPr lang="ar-IQ" sz="2000" dirty="0" smtClean="0"/>
              <a:t>:                                                       </a:t>
            </a:r>
            <a:r>
              <a:rPr lang="en-US" sz="2000" dirty="0" smtClean="0"/>
              <a:t>C</a:t>
            </a:r>
            <a:endParaRPr lang="ar-IQ" sz="2000" dirty="0"/>
          </a:p>
          <a:p>
            <a:pPr marL="0" indent="0">
              <a:buNone/>
            </a:pPr>
            <a:r>
              <a:rPr lang="en-US" sz="2000" dirty="0"/>
              <a:t>P1 </a:t>
            </a:r>
            <a:r>
              <a:rPr lang="ar-IQ" sz="2000" dirty="0"/>
              <a:t>لكل نقطتين مختلفتين يوجد مستقيم واحد فقط </a:t>
            </a:r>
            <a:r>
              <a:rPr lang="ar-IQ" sz="2000" dirty="0" smtClean="0"/>
              <a:t>يحتويهما       </a:t>
            </a:r>
            <a:r>
              <a:rPr lang="en-US" sz="2000" dirty="0" smtClean="0"/>
              <a:t>A  </a:t>
            </a:r>
            <a:r>
              <a:rPr lang="ar-IQ" sz="2000" dirty="0" smtClean="0"/>
              <a:t>    </a:t>
            </a:r>
            <a:r>
              <a:rPr lang="en-US" sz="2000" dirty="0" smtClean="0"/>
              <a:t>B</a:t>
            </a:r>
            <a:endParaRPr lang="ar-IQ" sz="2000" dirty="0"/>
          </a:p>
          <a:p>
            <a:pPr marL="0" indent="0">
              <a:buNone/>
            </a:pPr>
            <a:r>
              <a:rPr lang="en-US" sz="2000" dirty="0"/>
              <a:t>P2 </a:t>
            </a:r>
            <a:r>
              <a:rPr lang="ar-IQ" sz="2000" dirty="0"/>
              <a:t>كل مستقيم يحتوي على نقطتين في الاقل</a:t>
            </a:r>
          </a:p>
          <a:p>
            <a:pPr marL="0" indent="0">
              <a:buNone/>
            </a:pPr>
            <a:r>
              <a:rPr lang="en-US" sz="2000" dirty="0"/>
              <a:t>P3 </a:t>
            </a:r>
            <a:r>
              <a:rPr lang="ar-IQ" sz="2000" dirty="0"/>
              <a:t>لكل مستقيم معلوم توجد في الاقل نقطه واحدة لا تنتمي </a:t>
            </a:r>
            <a:r>
              <a:rPr lang="ar-IQ" sz="2000" dirty="0" smtClean="0"/>
              <a:t>اليه</a:t>
            </a:r>
          </a:p>
          <a:p>
            <a:pPr marL="0" indent="0">
              <a:buNone/>
            </a:pPr>
            <a:r>
              <a:rPr lang="en-US" sz="2000" dirty="0" smtClean="0"/>
              <a:t>P4</a:t>
            </a:r>
            <a:r>
              <a:rPr lang="ar-IQ" sz="2000" dirty="0" smtClean="0"/>
              <a:t> يوجد في الاقل مستقيم واحد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تعريف 1 :تكون المجموعتين متساويتين اذا وفقط اذا احتوتا بالضبط على نفس العناصر</a:t>
            </a:r>
          </a:p>
          <a:p>
            <a:pPr marL="0" indent="0">
              <a:buNone/>
            </a:pPr>
            <a:r>
              <a:rPr lang="ar-IQ" sz="2000" b="1" u="sng" dirty="0"/>
              <a:t>مبرهنه </a:t>
            </a:r>
            <a:r>
              <a:rPr lang="ar-IQ" sz="2000" dirty="0"/>
              <a:t>1 :توجد في الاقل ثلاث نقاط </a:t>
            </a:r>
            <a:r>
              <a:rPr lang="ar-IQ" sz="2000" dirty="0" smtClean="0"/>
              <a:t> مختلفه في </a:t>
            </a:r>
            <a:r>
              <a:rPr lang="ar-IQ" sz="2000" dirty="0" smtClean="0"/>
              <a:t> نظام هلبرت </a:t>
            </a:r>
            <a:endParaRPr lang="ar-IQ" sz="2000" dirty="0" smtClean="0"/>
          </a:p>
          <a:p>
            <a:pPr marL="0" indent="0">
              <a:buNone/>
            </a:pPr>
            <a:r>
              <a:rPr lang="ar-IQ" sz="2000" dirty="0" smtClean="0"/>
              <a:t>المعطيات :نظام هلبرت</a:t>
            </a:r>
          </a:p>
          <a:p>
            <a:pPr marL="0" indent="0">
              <a:buNone/>
            </a:pPr>
            <a:r>
              <a:rPr lang="ar-IQ" sz="2000" dirty="0" smtClean="0"/>
              <a:t>المطلوب اثباته :يوجد في الاقل ثلاث نقاط مختلفه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البرهان: حسب البديهيات </a:t>
            </a:r>
            <a:r>
              <a:rPr lang="ar-IQ" sz="2000" dirty="0" smtClean="0"/>
              <a:t>4و3و2 </a:t>
            </a:r>
            <a:endParaRPr lang="ar-IQ" sz="2000" dirty="0"/>
          </a:p>
          <a:p>
            <a:pPr marL="0" indent="0">
              <a:buNone/>
            </a:pPr>
            <a:r>
              <a:rPr lang="ar-IQ" sz="2000" b="1" u="sng" dirty="0"/>
              <a:t>مبرهنه</a:t>
            </a:r>
            <a:r>
              <a:rPr lang="ar-IQ" sz="2000" dirty="0"/>
              <a:t> 2 :اي مستقيمين مختلفين في </a:t>
            </a:r>
            <a:r>
              <a:rPr lang="ar-IQ" sz="2000" dirty="0" smtClean="0"/>
              <a:t> نظام هلبرت  </a:t>
            </a:r>
            <a:r>
              <a:rPr lang="ar-IQ" sz="2000" dirty="0"/>
              <a:t>يشتركان في نقطه واحدة على الاكثر</a:t>
            </a:r>
          </a:p>
          <a:p>
            <a:pPr marL="0" indent="0">
              <a:buNone/>
            </a:pPr>
            <a:r>
              <a:rPr lang="ar-IQ" sz="2000" dirty="0"/>
              <a:t>البرهان :يترك واجب</a:t>
            </a:r>
          </a:p>
          <a:p>
            <a:pPr marL="0" indent="0">
              <a:buNone/>
            </a:pPr>
            <a:r>
              <a:rPr lang="ar-IQ" sz="2000" dirty="0"/>
              <a:t>تمارين :</a:t>
            </a:r>
          </a:p>
          <a:p>
            <a:pPr marL="0" indent="0">
              <a:buNone/>
            </a:pPr>
            <a:r>
              <a:rPr lang="ar-IQ" sz="2000" dirty="0"/>
              <a:t>1-برهن  لكل نقطه يوجد في الاقل مستقيمان يمران بها</a:t>
            </a:r>
          </a:p>
          <a:p>
            <a:pPr marL="0" indent="0">
              <a:buNone/>
            </a:pPr>
            <a:r>
              <a:rPr lang="ar-IQ" sz="2000" dirty="0"/>
              <a:t>2- يوجد في الاقل مستقيم واحد لا يمر من نقطه معلومه</a:t>
            </a:r>
          </a:p>
          <a:p>
            <a:endParaRPr lang="ar-IQ" sz="20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58967" y="1772816"/>
            <a:ext cx="136815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1217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02920" y="530352"/>
                <a:ext cx="8183880" cy="5634952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ar-IQ" dirty="0" smtClean="0"/>
                  <a:t>المعطيات يوجد مستقيمان مختلفان في نظام هلبرت</a:t>
                </a:r>
              </a:p>
              <a:p>
                <a:r>
                  <a:rPr lang="ar-IQ" dirty="0" smtClean="0"/>
                  <a:t>المطلوب اثباته المستقامان </a:t>
                </a:r>
                <a:r>
                  <a:rPr lang="en-US" dirty="0" err="1" smtClean="0"/>
                  <a:t>l,m</a:t>
                </a:r>
                <a:r>
                  <a:rPr lang="ar-IQ" dirty="0" smtClean="0"/>
                  <a:t> يشتركان في نقطة واحدة على الاكثر</a:t>
                </a:r>
              </a:p>
              <a:p>
                <a:r>
                  <a:rPr lang="ar-IQ" dirty="0" smtClean="0"/>
                  <a:t>البرهان                                       </a:t>
                </a:r>
                <a:r>
                  <a:rPr lang="en-US" dirty="0" smtClean="0"/>
                  <a:t>A</a:t>
                </a:r>
                <a:endParaRPr lang="ar-IQ" dirty="0" smtClean="0"/>
              </a:p>
              <a:p>
                <a:r>
                  <a:rPr lang="ar-IQ" dirty="0" smtClean="0"/>
                  <a:t> نفرض ان المستقامان يشتركان بنقطتين </a:t>
                </a:r>
              </a:p>
              <a:p>
                <a:r>
                  <a:rPr lang="ar-IQ" dirty="0" smtClean="0"/>
                  <a:t>مخلتفين </a:t>
                </a:r>
                <a:r>
                  <a:rPr lang="en-US" dirty="0" smtClean="0"/>
                  <a:t>A,B</a:t>
                </a:r>
                <a:endParaRPr lang="ar-IQ" dirty="0" smtClean="0"/>
              </a:p>
              <a:p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𝑙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𝑚</m:t>
                    </m:r>
                  </m:oMath>
                </a14:m>
                <a:endParaRPr lang="ar-IQ" dirty="0" smtClean="0"/>
              </a:p>
              <a:p>
                <a:r>
                  <a:rPr lang="ar-IQ" dirty="0" smtClean="0"/>
                  <a:t>                  </a:t>
                </a:r>
                <a:r>
                  <a:rPr lang="en-US" dirty="0" smtClean="0"/>
                  <a:t>B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𝑙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,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∈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𝑚</m:t>
                    </m:r>
                  </m:oMath>
                </a14:m>
                <a:endParaRPr lang="ar-IQ" dirty="0" smtClean="0"/>
              </a:p>
              <a:p>
                <a:r>
                  <a:rPr lang="ar-IQ" dirty="0" smtClean="0"/>
                  <a:t>  </a:t>
                </a:r>
              </a:p>
              <a:p>
                <a:r>
                  <a:rPr lang="ar-IQ" dirty="0" smtClean="0"/>
                  <a:t>                   وهذا تناقض مع بديهيه 1       </a:t>
                </a:r>
                <a:r>
                  <a:rPr lang="en-US" dirty="0" smtClean="0"/>
                  <a:t>b</a:t>
                </a:r>
                <a:r>
                  <a:rPr lang="ar-IQ" dirty="0" smtClean="0"/>
                  <a:t>                      </a:t>
                </a:r>
                <a:r>
                  <a:rPr lang="en-US" dirty="0" smtClean="0"/>
                  <a:t>B</a:t>
                </a:r>
                <a:r>
                  <a:rPr lang="ar-IQ" dirty="0" smtClean="0"/>
                  <a:t>                  </a:t>
                </a:r>
                <a:r>
                  <a:rPr lang="en-US" dirty="0" smtClean="0"/>
                  <a:t>   </a:t>
                </a:r>
                <a:endParaRPr lang="ar-IQ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02920" y="530352"/>
                <a:ext cx="8183880" cy="5634952"/>
              </a:xfrm>
              <a:blipFill rotWithShape="1">
                <a:blip r:embed="rId2"/>
                <a:stretch>
                  <a:fillRect l="-1788" t="-649" r="-52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iagonal Stripe 3"/>
          <p:cNvSpPr/>
          <p:nvPr/>
        </p:nvSpPr>
        <p:spPr>
          <a:xfrm>
            <a:off x="-7021288" y="1447285"/>
            <a:ext cx="4176464" cy="576064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  <p:sp>
        <p:nvSpPr>
          <p:cNvPr id="5" name="Diagonal Stripe 4"/>
          <p:cNvSpPr/>
          <p:nvPr/>
        </p:nvSpPr>
        <p:spPr>
          <a:xfrm>
            <a:off x="-7453336" y="2312876"/>
            <a:ext cx="5544616" cy="936104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-2556792" y="980728"/>
            <a:ext cx="1584176" cy="2246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-4140968" y="4221088"/>
            <a:ext cx="28083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Moon 19"/>
          <p:cNvSpPr/>
          <p:nvPr/>
        </p:nvSpPr>
        <p:spPr>
          <a:xfrm>
            <a:off x="1403648" y="2023349"/>
            <a:ext cx="1296144" cy="2053723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5649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51520" y="404664"/>
            <a:ext cx="8424936" cy="5832648"/>
          </a:xfrm>
        </p:spPr>
        <p:txBody>
          <a:bodyPr/>
          <a:lstStyle/>
          <a:p>
            <a:r>
              <a:rPr lang="ar-IQ" dirty="0" smtClean="0"/>
              <a:t>المعطيات :يوجد نقطة معلومة في نظام هلبرت </a:t>
            </a:r>
            <a:r>
              <a:rPr lang="en-US" dirty="0" smtClean="0"/>
              <a:t>A</a:t>
            </a:r>
            <a:r>
              <a:rPr lang="ar-IQ" dirty="0" smtClean="0"/>
              <a:t> </a:t>
            </a:r>
          </a:p>
          <a:p>
            <a:r>
              <a:rPr lang="ar-IQ" dirty="0" smtClean="0"/>
              <a:t>المطلوب  اثباته يوجد في الاقل مستقيمان  يمران من نقطة </a:t>
            </a:r>
            <a:r>
              <a:rPr lang="en-US" dirty="0" smtClean="0"/>
              <a:t>A </a:t>
            </a:r>
            <a:endParaRPr lang="ar-IQ" dirty="0" smtClean="0"/>
          </a:p>
          <a:p>
            <a:r>
              <a:rPr lang="ar-IQ" dirty="0" smtClean="0"/>
              <a:t>البرهان                            </a:t>
            </a:r>
            <a:r>
              <a:rPr lang="en-US" dirty="0" smtClean="0"/>
              <a:t>A</a:t>
            </a:r>
            <a:endParaRPr lang="ar-IQ" dirty="0" smtClean="0"/>
          </a:p>
          <a:p>
            <a:endParaRPr lang="ar-IQ" dirty="0"/>
          </a:p>
          <a:p>
            <a:r>
              <a:rPr lang="ar-IQ" dirty="0" smtClean="0"/>
              <a:t>                       </a:t>
            </a:r>
            <a:r>
              <a:rPr lang="en-US" dirty="0" smtClean="0"/>
              <a:t>B</a:t>
            </a:r>
            <a:r>
              <a:rPr lang="ar-IQ" dirty="0" smtClean="0"/>
              <a:t>                  </a:t>
            </a:r>
            <a:r>
              <a:rPr lang="en-US" dirty="0" smtClean="0"/>
              <a:t>C</a:t>
            </a:r>
            <a:endParaRPr lang="ar-IQ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555776" y="2996952"/>
            <a:ext cx="424847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3389343" y="1844824"/>
            <a:ext cx="612068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995936" y="1844824"/>
            <a:ext cx="1584176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3262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المعطيات نقطة معلومه في نظام هلبري </a:t>
            </a:r>
            <a:r>
              <a:rPr lang="en-US" dirty="0" smtClean="0"/>
              <a:t>A</a:t>
            </a:r>
            <a:endParaRPr lang="ar-IQ" dirty="0" smtClean="0"/>
          </a:p>
          <a:p>
            <a:r>
              <a:rPr lang="ar-IQ" dirty="0" smtClean="0"/>
              <a:t>المطلوب اثباته يوجد في الاقل مستقيم واحد لايمر من </a:t>
            </a:r>
            <a:r>
              <a:rPr lang="en-US" dirty="0" smtClean="0"/>
              <a:t>A</a:t>
            </a:r>
            <a:endParaRPr lang="ar-IQ" dirty="0" smtClean="0"/>
          </a:p>
          <a:p>
            <a:r>
              <a:rPr lang="ar-IQ" dirty="0"/>
              <a:t> </a:t>
            </a:r>
            <a:r>
              <a:rPr lang="ar-IQ" dirty="0" smtClean="0"/>
              <a:t>                                    </a:t>
            </a:r>
            <a:r>
              <a:rPr lang="en-US" dirty="0" smtClean="0"/>
              <a:t>A</a:t>
            </a:r>
            <a:endParaRPr lang="ar-IQ" dirty="0" smtClean="0"/>
          </a:p>
          <a:p>
            <a:r>
              <a:rPr lang="ar-IQ" dirty="0"/>
              <a:t> </a:t>
            </a:r>
            <a:r>
              <a:rPr lang="ar-IQ" dirty="0" smtClean="0"/>
              <a:t>              </a:t>
            </a:r>
          </a:p>
          <a:p>
            <a:r>
              <a:rPr lang="ar-IQ" dirty="0"/>
              <a:t> </a:t>
            </a:r>
            <a:r>
              <a:rPr lang="ar-IQ" dirty="0" smtClean="0"/>
              <a:t>                            </a:t>
            </a:r>
            <a:r>
              <a:rPr lang="en-US" dirty="0" smtClean="0"/>
              <a:t>X</a:t>
            </a:r>
            <a:r>
              <a:rPr lang="ar-IQ" dirty="0" smtClean="0"/>
              <a:t>                    </a:t>
            </a:r>
            <a:r>
              <a:rPr lang="en-US" dirty="0" smtClean="0"/>
              <a:t>Y</a:t>
            </a:r>
            <a:endParaRPr lang="ar-IQ" dirty="0"/>
          </a:p>
        </p:txBody>
      </p:sp>
      <p:cxnSp>
        <p:nvCxnSpPr>
          <p:cNvPr id="5" name="Straight Connector 4"/>
          <p:cNvCxnSpPr/>
          <p:nvPr/>
        </p:nvCxnSpPr>
        <p:spPr>
          <a:xfrm flipH="1" flipV="1">
            <a:off x="2339752" y="3091695"/>
            <a:ext cx="2592288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H="1">
            <a:off x="2627784" y="2199978"/>
            <a:ext cx="1440160" cy="859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67944" y="2307595"/>
            <a:ext cx="1152128" cy="9311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35851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404664"/>
            <a:ext cx="82296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000" dirty="0"/>
              <a:t>بديهيات الترتيب:</a:t>
            </a:r>
          </a:p>
          <a:p>
            <a:pPr marL="0" indent="0">
              <a:buNone/>
            </a:pPr>
            <a:r>
              <a:rPr lang="ar-IQ" sz="2000" dirty="0"/>
              <a:t>رمز:</a:t>
            </a:r>
          </a:p>
          <a:p>
            <a:pPr marL="0" indent="0">
              <a:buNone/>
            </a:pPr>
            <a:r>
              <a:rPr lang="ar-IQ" sz="2000" dirty="0"/>
              <a:t>بين </a:t>
            </a:r>
            <a:r>
              <a:rPr lang="ar-IQ" sz="2000" dirty="0" smtClean="0"/>
              <a:t>   </a:t>
            </a:r>
            <a:r>
              <a:rPr lang="en-US" sz="2000" dirty="0" smtClean="0"/>
              <a:t>Between </a:t>
            </a:r>
            <a:r>
              <a:rPr lang="en-US" sz="2000" dirty="0"/>
              <a:t>)  </a:t>
            </a:r>
            <a:r>
              <a:rPr lang="ar-IQ" sz="2000" dirty="0" smtClean="0"/>
              <a:t> )هي </a:t>
            </a:r>
            <a:r>
              <a:rPr lang="ar-IQ" sz="2000" dirty="0"/>
              <a:t>كلمه اوليه فمثلا العبارة (</a:t>
            </a:r>
            <a:r>
              <a:rPr lang="en-US" sz="2000" dirty="0"/>
              <a:t>B </a:t>
            </a:r>
            <a:r>
              <a:rPr lang="ar-IQ" sz="2000" dirty="0"/>
              <a:t>تقع بين  </a:t>
            </a:r>
            <a:r>
              <a:rPr lang="en-US" sz="2000" dirty="0"/>
              <a:t>A,C </a:t>
            </a:r>
            <a:r>
              <a:rPr lang="ar-IQ" sz="2000" dirty="0"/>
              <a:t>بالرمز </a:t>
            </a:r>
          </a:p>
          <a:p>
            <a:pPr marL="0" indent="0">
              <a:buNone/>
            </a:pPr>
            <a:r>
              <a:rPr lang="ar-IQ" sz="2000" dirty="0"/>
              <a:t>                   </a:t>
            </a:r>
            <a:r>
              <a:rPr lang="en-US" sz="2000" dirty="0"/>
              <a:t>A-B-c</a:t>
            </a:r>
          </a:p>
          <a:p>
            <a:pPr marL="0" indent="0">
              <a:buNone/>
            </a:pPr>
            <a:r>
              <a:rPr lang="ar-IQ" sz="2000" dirty="0"/>
              <a:t>البديهيات </a:t>
            </a:r>
            <a:r>
              <a:rPr lang="ar-IQ" sz="2000" dirty="0" smtClean="0"/>
              <a:t>:</a:t>
            </a:r>
            <a:r>
              <a:rPr lang="en-US" sz="2000" dirty="0" smtClean="0"/>
              <a:t>P5</a:t>
            </a:r>
            <a:r>
              <a:rPr lang="ar-IQ" sz="2000" dirty="0" smtClean="0"/>
              <a:t> اذا كان           </a:t>
            </a:r>
            <a:r>
              <a:rPr lang="en-US" sz="2000" dirty="0" smtClean="0"/>
              <a:t>A-B-C</a:t>
            </a:r>
            <a:r>
              <a:rPr lang="ar-IQ" sz="2000" dirty="0" smtClean="0"/>
              <a:t>   فان   </a:t>
            </a:r>
            <a:r>
              <a:rPr lang="en-US" sz="2000" dirty="0" smtClean="0"/>
              <a:t>C-B-A</a:t>
            </a:r>
            <a:endParaRPr lang="ar-IQ" sz="2000" dirty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P6          </a:t>
            </a:r>
            <a:r>
              <a:rPr lang="ar-IQ" sz="2000" dirty="0"/>
              <a:t>اذا كان         </a:t>
            </a:r>
            <a:r>
              <a:rPr lang="en-US" sz="2000" dirty="0"/>
              <a:t>A-B-c    </a:t>
            </a:r>
            <a:r>
              <a:rPr lang="ar-IQ" sz="2000" dirty="0"/>
              <a:t>فان النقاط   </a:t>
            </a:r>
            <a:r>
              <a:rPr lang="en-US" sz="2000" dirty="0"/>
              <a:t>A,B,C  </a:t>
            </a:r>
            <a:r>
              <a:rPr lang="ar-IQ" sz="2000" dirty="0"/>
              <a:t>نقاط مختلفه وعلى استقامه واحدة</a:t>
            </a:r>
          </a:p>
          <a:p>
            <a:pPr marL="0" indent="0">
              <a:buNone/>
            </a:pPr>
            <a:r>
              <a:rPr lang="en-US" sz="2000" dirty="0"/>
              <a:t>P7        </a:t>
            </a:r>
            <a:r>
              <a:rPr lang="ar-IQ" sz="2000" dirty="0"/>
              <a:t>اذا كانت       </a:t>
            </a:r>
            <a:r>
              <a:rPr lang="en-US" sz="2000" dirty="0"/>
              <a:t>A,B,C </a:t>
            </a:r>
            <a:r>
              <a:rPr lang="ar-IQ" sz="2000" dirty="0"/>
              <a:t>ثلاث نقاط مختلفه وتقع على مستقيم واحد </a:t>
            </a:r>
            <a:endParaRPr lang="ar-IQ" sz="2000" dirty="0" smtClean="0"/>
          </a:p>
          <a:p>
            <a:pPr marL="0" indent="0">
              <a:buNone/>
            </a:pPr>
            <a:endParaRPr lang="ar-IQ" sz="2000" dirty="0"/>
          </a:p>
          <a:p>
            <a:pPr marL="0" indent="0">
              <a:buNone/>
            </a:pPr>
            <a:r>
              <a:rPr lang="ar-IQ" sz="2000" dirty="0" smtClean="0"/>
              <a:t>فان </a:t>
            </a:r>
            <a:r>
              <a:rPr lang="ar-IQ" sz="2000" dirty="0"/>
              <a:t>واحدة فقط تتحقق                   </a:t>
            </a:r>
            <a:r>
              <a:rPr lang="ar-IQ" sz="2000" dirty="0" smtClean="0"/>
              <a:t> </a:t>
            </a:r>
            <a:r>
              <a:rPr lang="en-US" sz="2000" dirty="0" smtClean="0"/>
              <a:t>A-B-C  OR  B-C-A   OR  C-A-B</a:t>
            </a:r>
            <a:endParaRPr lang="ar-IQ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ar-IQ" sz="2000" b="1" u="sng" dirty="0"/>
              <a:t>رمز:   </a:t>
            </a:r>
            <a:r>
              <a:rPr lang="ar-IQ" sz="2000"/>
              <a:t>الرمز </a:t>
            </a:r>
            <a:r>
              <a:rPr lang="ar-IQ" sz="2000" smtClean="0"/>
              <a:t> </a:t>
            </a:r>
            <a:r>
              <a:rPr lang="en-US" sz="2000" dirty="0" smtClean="0"/>
              <a:t>A-B-C-D   </a:t>
            </a:r>
            <a:r>
              <a:rPr lang="ar-IQ" sz="2000" dirty="0"/>
              <a:t>هو مختصر       </a:t>
            </a:r>
            <a:r>
              <a:rPr lang="en-US" sz="2000" dirty="0" smtClean="0"/>
              <a:t>A-B-C,A-B-D </a:t>
            </a:r>
            <a:r>
              <a:rPr lang="en-US" sz="2000" dirty="0"/>
              <a:t>,A-C-D , B-C-D </a:t>
            </a:r>
          </a:p>
        </p:txBody>
      </p:sp>
    </p:spTree>
    <p:extLst>
      <p:ext uri="{BB962C8B-B14F-4D97-AF65-F5344CB8AC3E}">
        <p14:creationId xmlns:p14="http://schemas.microsoft.com/office/powerpoint/2010/main" val="2477644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ar-IQ" smtClean="0"/>
              <a:t> </a:t>
            </a:r>
            <a:endParaRPr lang="ar-IQ" dirty="0"/>
          </a:p>
          <a:p>
            <a:pPr marL="0" indent="0">
              <a:buNone/>
            </a:pPr>
            <a:r>
              <a:rPr lang="en-US" dirty="0"/>
              <a:t>P8 </a:t>
            </a:r>
            <a:r>
              <a:rPr lang="en-US" dirty="0" smtClean="0"/>
              <a:t> </a:t>
            </a:r>
            <a:r>
              <a:rPr lang="ar-IQ" dirty="0" smtClean="0"/>
              <a:t>اذا </a:t>
            </a:r>
            <a:r>
              <a:rPr lang="ar-IQ" dirty="0"/>
              <a:t>كانت    </a:t>
            </a:r>
            <a:r>
              <a:rPr lang="en-US" dirty="0"/>
              <a:t>A,B,C,D </a:t>
            </a:r>
            <a:r>
              <a:rPr lang="ar-IQ" dirty="0"/>
              <a:t>ا ربع  نقاط مختلفه وتقع على مستقيم واحد وان        </a:t>
            </a:r>
            <a:r>
              <a:rPr lang="en-US" dirty="0"/>
              <a:t>A-B-C</a:t>
            </a:r>
          </a:p>
          <a:p>
            <a:pPr marL="0" indent="0">
              <a:buNone/>
            </a:pPr>
            <a:r>
              <a:rPr lang="en-US" dirty="0"/>
              <a:t>         </a:t>
            </a:r>
            <a:r>
              <a:rPr lang="ar-IQ" dirty="0"/>
              <a:t>فان واحده فقط تتحقق              </a:t>
            </a:r>
            <a:r>
              <a:rPr lang="en-US" dirty="0"/>
              <a:t>D-A-B-C , A-D-B-C , A-B-D-C , A-B-C-D</a:t>
            </a:r>
          </a:p>
          <a:p>
            <a:pPr marL="0" indent="0">
              <a:buNone/>
            </a:pPr>
            <a:r>
              <a:rPr lang="en-US" dirty="0"/>
              <a:t>P9  </a:t>
            </a:r>
            <a:r>
              <a:rPr lang="ar-IQ" dirty="0"/>
              <a:t>اذا كانت  </a:t>
            </a:r>
            <a:r>
              <a:rPr lang="en-US" dirty="0"/>
              <a:t>A,B </a:t>
            </a:r>
            <a:r>
              <a:rPr lang="ar-IQ" dirty="0"/>
              <a:t>نقطتين فان </a:t>
            </a:r>
          </a:p>
          <a:p>
            <a:pPr marL="0" indent="0">
              <a:buNone/>
            </a:pPr>
            <a:r>
              <a:rPr lang="ar-IQ" dirty="0"/>
              <a:t>1-      توجد نقطه  </a:t>
            </a:r>
            <a:r>
              <a:rPr lang="en-US" dirty="0"/>
              <a:t>C </a:t>
            </a:r>
            <a:r>
              <a:rPr lang="ar-IQ" dirty="0"/>
              <a:t>بحيث ان  </a:t>
            </a:r>
            <a:r>
              <a:rPr lang="en-US" dirty="0"/>
              <a:t>A-B-C </a:t>
            </a:r>
          </a:p>
          <a:p>
            <a:pPr marL="0" indent="0">
              <a:buNone/>
            </a:pPr>
            <a:r>
              <a:rPr lang="en-US" dirty="0"/>
              <a:t>2- </a:t>
            </a:r>
            <a:r>
              <a:rPr lang="ar-IQ" dirty="0"/>
              <a:t>توجد نقطه </a:t>
            </a:r>
            <a:r>
              <a:rPr lang="en-US" dirty="0"/>
              <a:t>D  </a:t>
            </a:r>
            <a:r>
              <a:rPr lang="ar-IQ" dirty="0"/>
              <a:t>بحيث ان        </a:t>
            </a:r>
            <a:r>
              <a:rPr lang="en-US" dirty="0"/>
              <a:t>A-D-B  </a:t>
            </a:r>
          </a:p>
          <a:p>
            <a:pPr marL="0" indent="0">
              <a:buNone/>
            </a:pPr>
            <a:r>
              <a:rPr lang="en-US" dirty="0"/>
              <a:t>3- </a:t>
            </a:r>
            <a:r>
              <a:rPr lang="ar-IQ" dirty="0"/>
              <a:t>توجد نقطه    </a:t>
            </a:r>
            <a:r>
              <a:rPr lang="en-US" dirty="0"/>
              <a:t>E  </a:t>
            </a:r>
            <a:r>
              <a:rPr lang="ar-IQ" dirty="0"/>
              <a:t>بحيث ان             </a:t>
            </a:r>
            <a:r>
              <a:rPr lang="en-US" dirty="0"/>
              <a:t>E-A-B</a:t>
            </a:r>
          </a:p>
        </p:txBody>
      </p:sp>
    </p:spTree>
    <p:extLst>
      <p:ext uri="{BB962C8B-B14F-4D97-AF65-F5344CB8AC3E}">
        <p14:creationId xmlns:p14="http://schemas.microsoft.com/office/powerpoint/2010/main" val="1334448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582</TotalTime>
  <Words>378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Aspect</vt:lpstr>
      <vt:lpstr>الفصل الرابع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محاظرات هندسة   اعداد ا .م منتهى عبد الرزاق حسن</dc:title>
  <dc:creator>LAITH</dc:creator>
  <cp:lastModifiedBy>LAITH</cp:lastModifiedBy>
  <cp:revision>53</cp:revision>
  <dcterms:created xsi:type="dcterms:W3CDTF">2019-01-16T14:23:37Z</dcterms:created>
  <dcterms:modified xsi:type="dcterms:W3CDTF">2021-06-02T12:35:01Z</dcterms:modified>
</cp:coreProperties>
</file>