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84" r:id="rId2"/>
    <p:sldId id="277" r:id="rId3"/>
    <p:sldId id="278" r:id="rId4"/>
    <p:sldId id="285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28/09/1442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الفصل الرابع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النظام الهلبري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32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هندسه هلبرت (               </a:t>
            </a:r>
            <a:r>
              <a:rPr lang="en-US" sz="2000" dirty="0"/>
              <a:t>Hilbert  </a:t>
            </a:r>
            <a:r>
              <a:rPr lang="en-US" sz="2000" dirty="0" smtClean="0"/>
              <a:t>)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قدم الالماني ديفيد هلبرت نظام بدهيا متكاملا حيث صحح الاخطاء التي رافقت اعمال اقليدس</a:t>
            </a:r>
          </a:p>
          <a:p>
            <a:pPr marL="0" indent="0">
              <a:buNone/>
            </a:pPr>
            <a:r>
              <a:rPr lang="ar-IQ" sz="2000" dirty="0"/>
              <a:t>بديهيات الوجود والوقوع :</a:t>
            </a:r>
          </a:p>
          <a:p>
            <a:pPr marL="0" indent="0">
              <a:buNone/>
            </a:pPr>
            <a:r>
              <a:rPr lang="en-US" sz="2000" dirty="0"/>
              <a:t>P1 </a:t>
            </a:r>
            <a:r>
              <a:rPr lang="ar-IQ" sz="2000" dirty="0"/>
              <a:t>لكل نقطتين مختلفتين يوجد مستقيم واحد فقط يحتويهما</a:t>
            </a:r>
          </a:p>
          <a:p>
            <a:pPr marL="0" indent="0">
              <a:buNone/>
            </a:pPr>
            <a:r>
              <a:rPr lang="en-US" sz="2000" dirty="0"/>
              <a:t>P2 </a:t>
            </a:r>
            <a:r>
              <a:rPr lang="ar-IQ" sz="2000" dirty="0"/>
              <a:t>كل مستقيم يحتوي على نقطتين في الاقل</a:t>
            </a:r>
          </a:p>
          <a:p>
            <a:pPr marL="0" indent="0">
              <a:buNone/>
            </a:pPr>
            <a:r>
              <a:rPr lang="en-US" sz="2000" dirty="0"/>
              <a:t>P3 </a:t>
            </a:r>
            <a:r>
              <a:rPr lang="ar-IQ" sz="2000" dirty="0"/>
              <a:t>لكل مستقيم معلوم توجد في الاقل نقطه واحدة لا تنتمي </a:t>
            </a:r>
            <a:r>
              <a:rPr lang="ar-IQ" sz="2000" dirty="0" smtClean="0"/>
              <a:t>اليه</a:t>
            </a:r>
          </a:p>
          <a:p>
            <a:pPr marL="0" indent="0">
              <a:buNone/>
            </a:pPr>
            <a:r>
              <a:rPr lang="en-US" sz="2000" dirty="0" smtClean="0"/>
              <a:t>P4</a:t>
            </a:r>
            <a:r>
              <a:rPr lang="ar-IQ" sz="2000" dirty="0" smtClean="0"/>
              <a:t> يوجد في الاقل مستقيم واحد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تعريف 1 :تكون المجموعتين متساويتين اذا وفقط اذا احتوتا بالضبط على نفس العناصر</a:t>
            </a:r>
          </a:p>
          <a:p>
            <a:pPr marL="0" indent="0">
              <a:buNone/>
            </a:pPr>
            <a:r>
              <a:rPr lang="ar-IQ" sz="2000" b="1" u="sng" dirty="0"/>
              <a:t>مبرهنه </a:t>
            </a:r>
            <a:r>
              <a:rPr lang="ar-IQ" sz="2000" dirty="0"/>
              <a:t>1 :توجد في الاقل ثلاث نقاط في المستوي </a:t>
            </a:r>
          </a:p>
          <a:p>
            <a:pPr marL="0" indent="0">
              <a:buNone/>
            </a:pPr>
            <a:r>
              <a:rPr lang="ar-IQ" sz="2000" dirty="0"/>
              <a:t>البرهان: حسب البديهيات 2و3و4 </a:t>
            </a:r>
          </a:p>
          <a:p>
            <a:pPr marL="0" indent="0">
              <a:buNone/>
            </a:pPr>
            <a:r>
              <a:rPr lang="ar-IQ" sz="2000" b="1" u="sng" dirty="0"/>
              <a:t>مبرهنه</a:t>
            </a:r>
            <a:r>
              <a:rPr lang="ar-IQ" sz="2000" dirty="0"/>
              <a:t> 2 :اي مستقيمين مختلفين في المستوي يشتركان في نقطه واحدة على الاكثر</a:t>
            </a:r>
          </a:p>
          <a:p>
            <a:pPr marL="0" indent="0">
              <a:buNone/>
            </a:pPr>
            <a:r>
              <a:rPr lang="ar-IQ" sz="2000" dirty="0"/>
              <a:t>البرهان :يترك واجب</a:t>
            </a:r>
          </a:p>
          <a:p>
            <a:pPr marL="0" indent="0">
              <a:buNone/>
            </a:pPr>
            <a:r>
              <a:rPr lang="ar-IQ" sz="2000" dirty="0"/>
              <a:t>تمارين :</a:t>
            </a:r>
          </a:p>
          <a:p>
            <a:pPr marL="0" indent="0">
              <a:buNone/>
            </a:pPr>
            <a:r>
              <a:rPr lang="ar-IQ" sz="2000" dirty="0"/>
              <a:t>1-برهن  لكل نقطه يوجد في الاقل مستقيمان يمران بها</a:t>
            </a:r>
          </a:p>
          <a:p>
            <a:pPr marL="0" indent="0">
              <a:buNone/>
            </a:pPr>
            <a:r>
              <a:rPr lang="ar-IQ" sz="2000" dirty="0"/>
              <a:t>2- يوجد في الاقل مستقيم واحد لا يمر من نقطه معلومه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28121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بديهيات الترتيب:</a:t>
            </a:r>
          </a:p>
          <a:p>
            <a:pPr marL="0" indent="0">
              <a:buNone/>
            </a:pPr>
            <a:r>
              <a:rPr lang="ar-IQ" sz="2000" dirty="0"/>
              <a:t>رمز:</a:t>
            </a:r>
          </a:p>
          <a:p>
            <a:pPr marL="0" indent="0">
              <a:buNone/>
            </a:pPr>
            <a:r>
              <a:rPr lang="ar-IQ" sz="2000" dirty="0"/>
              <a:t>بين </a:t>
            </a:r>
            <a:r>
              <a:rPr lang="ar-IQ" sz="2000" dirty="0" smtClean="0"/>
              <a:t>   </a:t>
            </a:r>
            <a:r>
              <a:rPr lang="en-US" sz="2000" dirty="0" smtClean="0"/>
              <a:t>Between </a:t>
            </a:r>
            <a:r>
              <a:rPr lang="en-US" sz="2000" dirty="0"/>
              <a:t>)  </a:t>
            </a:r>
            <a:r>
              <a:rPr lang="ar-IQ" sz="2000" dirty="0" smtClean="0"/>
              <a:t> )هي </a:t>
            </a:r>
            <a:r>
              <a:rPr lang="ar-IQ" sz="2000" dirty="0"/>
              <a:t>كلمه اوليه فمثلا العبارة (</a:t>
            </a:r>
            <a:r>
              <a:rPr lang="en-US" sz="2000" dirty="0"/>
              <a:t>B </a:t>
            </a:r>
            <a:r>
              <a:rPr lang="ar-IQ" sz="2000" dirty="0"/>
              <a:t>تقع بين  </a:t>
            </a:r>
            <a:r>
              <a:rPr lang="en-US" sz="2000" dirty="0"/>
              <a:t>A,C </a:t>
            </a:r>
            <a:r>
              <a:rPr lang="ar-IQ" sz="2000" dirty="0"/>
              <a:t>بالرمز </a:t>
            </a:r>
          </a:p>
          <a:p>
            <a:pPr marL="0" indent="0">
              <a:buNone/>
            </a:pPr>
            <a:r>
              <a:rPr lang="ar-IQ" sz="2000" dirty="0"/>
              <a:t>                   </a:t>
            </a:r>
            <a:r>
              <a:rPr lang="en-US" sz="2000" dirty="0"/>
              <a:t>A-B-c</a:t>
            </a:r>
          </a:p>
          <a:p>
            <a:pPr marL="0" indent="0">
              <a:buNone/>
            </a:pPr>
            <a:r>
              <a:rPr lang="ar-IQ" sz="2000" dirty="0"/>
              <a:t>البديهيات </a:t>
            </a:r>
            <a:r>
              <a:rPr lang="ar-IQ" sz="2000" dirty="0" smtClean="0"/>
              <a:t>:</a:t>
            </a:r>
            <a:r>
              <a:rPr lang="en-US" sz="2000" dirty="0" smtClean="0"/>
              <a:t>P5</a:t>
            </a:r>
            <a:r>
              <a:rPr lang="ar-IQ" sz="2000" dirty="0" smtClean="0"/>
              <a:t> اذا كان           </a:t>
            </a:r>
            <a:r>
              <a:rPr lang="en-US" sz="2000" dirty="0" smtClean="0"/>
              <a:t>A-B-C</a:t>
            </a:r>
            <a:r>
              <a:rPr lang="ar-IQ" sz="2000" dirty="0" smtClean="0"/>
              <a:t>   فان   </a:t>
            </a:r>
            <a:r>
              <a:rPr lang="en-US" sz="2000" dirty="0" smtClean="0"/>
              <a:t>C-B-A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P6          </a:t>
            </a:r>
            <a:r>
              <a:rPr lang="ar-IQ" sz="2000" dirty="0"/>
              <a:t>اذا كان         </a:t>
            </a:r>
            <a:r>
              <a:rPr lang="en-US" sz="2000" dirty="0"/>
              <a:t>A-B-c    </a:t>
            </a:r>
            <a:r>
              <a:rPr lang="ar-IQ" sz="2000" dirty="0"/>
              <a:t>فان النقاط   </a:t>
            </a:r>
            <a:r>
              <a:rPr lang="en-US" sz="2000" dirty="0"/>
              <a:t>A,B,C  </a:t>
            </a:r>
            <a:r>
              <a:rPr lang="ar-IQ" sz="2000" dirty="0"/>
              <a:t>نقاط مختلفه وعلى استقامه واحدة</a:t>
            </a:r>
          </a:p>
          <a:p>
            <a:pPr marL="0" indent="0">
              <a:buNone/>
            </a:pPr>
            <a:r>
              <a:rPr lang="en-US" sz="2000" dirty="0"/>
              <a:t>P7        </a:t>
            </a:r>
            <a:r>
              <a:rPr lang="ar-IQ" sz="2000" dirty="0"/>
              <a:t>اذا كانت       </a:t>
            </a:r>
            <a:r>
              <a:rPr lang="en-US" sz="2000" dirty="0"/>
              <a:t>A,B,C </a:t>
            </a:r>
            <a:r>
              <a:rPr lang="ar-IQ" sz="2000" dirty="0"/>
              <a:t>ثلاث نقاط مختلفه وتقع على مستقيم واحد </a:t>
            </a:r>
            <a:endParaRPr lang="ar-IQ" sz="2000" dirty="0" smtClean="0"/>
          </a:p>
          <a:p>
            <a:pPr marL="0" indent="0">
              <a:buNone/>
            </a:pP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فان </a:t>
            </a:r>
            <a:r>
              <a:rPr lang="ar-IQ" sz="2000" dirty="0"/>
              <a:t>واحدة فقط تتحقق                   </a:t>
            </a:r>
            <a:r>
              <a:rPr lang="ar-IQ" sz="2000" dirty="0" smtClean="0"/>
              <a:t> </a:t>
            </a:r>
            <a:r>
              <a:rPr lang="en-US" sz="2000" dirty="0" smtClean="0"/>
              <a:t>A-B-C  OR  B-C-A   OR  C-A-B</a:t>
            </a:r>
            <a:endParaRPr lang="ar-IQ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b="1" u="sng" dirty="0"/>
              <a:t>رمز:   </a:t>
            </a:r>
            <a:r>
              <a:rPr lang="ar-IQ" sz="2000"/>
              <a:t>الرمز </a:t>
            </a:r>
            <a:r>
              <a:rPr lang="ar-IQ" sz="2000" smtClean="0"/>
              <a:t> </a:t>
            </a:r>
            <a:r>
              <a:rPr lang="en-US" sz="2000" dirty="0" smtClean="0"/>
              <a:t>A-B-C-D   </a:t>
            </a:r>
            <a:r>
              <a:rPr lang="ar-IQ" sz="2000" dirty="0"/>
              <a:t>هو مختصر       </a:t>
            </a:r>
            <a:r>
              <a:rPr lang="en-US" sz="2000" dirty="0" smtClean="0"/>
              <a:t>A-B-C,A-B-D </a:t>
            </a:r>
            <a:r>
              <a:rPr lang="en-US" sz="2000" dirty="0"/>
              <a:t>,A-C-D , B-C-D </a:t>
            </a:r>
          </a:p>
        </p:txBody>
      </p:sp>
    </p:spTree>
    <p:extLst>
      <p:ext uri="{BB962C8B-B14F-4D97-AF65-F5344CB8AC3E}">
        <p14:creationId xmlns:p14="http://schemas.microsoft.com/office/powerpoint/2010/main" val="247764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mtClean="0"/>
              <a:t> 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P8 </a:t>
            </a:r>
            <a:r>
              <a:rPr lang="en-US" dirty="0" smtClean="0"/>
              <a:t> </a:t>
            </a:r>
            <a:r>
              <a:rPr lang="ar-IQ" dirty="0" smtClean="0"/>
              <a:t>اذا </a:t>
            </a:r>
            <a:r>
              <a:rPr lang="ar-IQ" dirty="0"/>
              <a:t>كانت    </a:t>
            </a:r>
            <a:r>
              <a:rPr lang="en-US" dirty="0"/>
              <a:t>A,B,C,D </a:t>
            </a:r>
            <a:r>
              <a:rPr lang="ar-IQ" dirty="0"/>
              <a:t>ا ربع  نقاط مختلفه وتقع على مستقيم واحد وان        </a:t>
            </a:r>
            <a:r>
              <a:rPr lang="en-US" dirty="0"/>
              <a:t>A-B-C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ar-IQ" dirty="0"/>
              <a:t>فان واحده فقط تتحقق              </a:t>
            </a:r>
            <a:r>
              <a:rPr lang="en-US" dirty="0"/>
              <a:t>D-A-B-C , A-D-B-C , A-B-D-C , A-B-C-D</a:t>
            </a:r>
          </a:p>
          <a:p>
            <a:pPr marL="0" indent="0">
              <a:buNone/>
            </a:pPr>
            <a:r>
              <a:rPr lang="en-US" dirty="0"/>
              <a:t>P9  </a:t>
            </a:r>
            <a:r>
              <a:rPr lang="ar-IQ" dirty="0"/>
              <a:t>اذا كانت  </a:t>
            </a:r>
            <a:r>
              <a:rPr lang="en-US" dirty="0"/>
              <a:t>A,B </a:t>
            </a:r>
            <a:r>
              <a:rPr lang="ar-IQ" dirty="0"/>
              <a:t>نقطتين فان </a:t>
            </a:r>
          </a:p>
          <a:p>
            <a:pPr marL="0" indent="0">
              <a:buNone/>
            </a:pPr>
            <a:r>
              <a:rPr lang="ar-IQ" dirty="0"/>
              <a:t>1-      توجد نقطه  </a:t>
            </a:r>
            <a:r>
              <a:rPr lang="en-US" dirty="0"/>
              <a:t>C </a:t>
            </a:r>
            <a:r>
              <a:rPr lang="ar-IQ" dirty="0"/>
              <a:t>بحيث ان  </a:t>
            </a:r>
            <a:r>
              <a:rPr lang="en-US" dirty="0"/>
              <a:t>A-B-C 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ar-IQ" dirty="0"/>
              <a:t>توجد نقطه </a:t>
            </a:r>
            <a:r>
              <a:rPr lang="en-US" dirty="0"/>
              <a:t>D  </a:t>
            </a:r>
            <a:r>
              <a:rPr lang="ar-IQ" dirty="0"/>
              <a:t>بحيث ان        </a:t>
            </a:r>
            <a:r>
              <a:rPr lang="en-US" dirty="0"/>
              <a:t>A-D-B 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ar-IQ" dirty="0"/>
              <a:t>توجد نقطه    </a:t>
            </a:r>
            <a:r>
              <a:rPr lang="en-US" dirty="0"/>
              <a:t>E  </a:t>
            </a:r>
            <a:r>
              <a:rPr lang="ar-IQ" dirty="0"/>
              <a:t>بحيث ان             </a:t>
            </a:r>
            <a:r>
              <a:rPr lang="en-US" dirty="0"/>
              <a:t>E-A-B</a:t>
            </a:r>
          </a:p>
        </p:txBody>
      </p:sp>
    </p:spTree>
    <p:extLst>
      <p:ext uri="{BB962C8B-B14F-4D97-AF65-F5344CB8AC3E}">
        <p14:creationId xmlns:p14="http://schemas.microsoft.com/office/powerpoint/2010/main" val="1334448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176</TotalTime>
  <Words>260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الفصل الرابع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37</cp:revision>
  <dcterms:created xsi:type="dcterms:W3CDTF">2019-01-16T14:23:37Z</dcterms:created>
  <dcterms:modified xsi:type="dcterms:W3CDTF">2021-05-09T12:08:48Z</dcterms:modified>
</cp:coreProperties>
</file>