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924" r:id="rId1"/>
  </p:sldMasterIdLst>
  <p:sldIdLst>
    <p:sldId id="275" r:id="rId2"/>
    <p:sldId id="276" r:id="rId3"/>
    <p:sldId id="277" r:id="rId4"/>
    <p:sldId id="278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6AF1C5E-E0C0-4FC9-A999-2B70522E9C69}" type="datetimeFigureOut">
              <a:rPr lang="ar-IQ" smtClean="0"/>
              <a:t>20/10/1442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20/10/1442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20/10/1442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20/10/1442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20/10/1442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20/10/1442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20/10/1442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20/10/1442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20/10/1442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20/10/1442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20/10/1442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6AF1C5E-E0C0-4FC9-A999-2B70522E9C69}" type="datetimeFigureOut">
              <a:rPr lang="ar-IQ" smtClean="0"/>
              <a:t>20/10/1442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ar-IQ" dirty="0"/>
              <a:t>محاولة  عمر الخيام </a:t>
            </a:r>
          </a:p>
          <a:p>
            <a:pPr marL="0" indent="0">
              <a:buNone/>
            </a:pPr>
            <a:r>
              <a:rPr lang="ar-IQ" dirty="0"/>
              <a:t>حاول اثبات اذا وجد ثلاث زوايا في شكل رباعي  قوائم فالزاويه الرابعة تكون قائمه ايضا</a:t>
            </a:r>
          </a:p>
          <a:p>
            <a:pPr marL="0" indent="0">
              <a:buNone/>
            </a:pPr>
            <a:r>
              <a:rPr lang="ar-IQ" dirty="0"/>
              <a:t>وهي مكافئه للبديهيه الخامسه</a:t>
            </a:r>
          </a:p>
          <a:p>
            <a:pPr marL="0" indent="0">
              <a:buNone/>
            </a:pPr>
            <a:r>
              <a:rPr lang="ar-IQ" dirty="0"/>
              <a:t>تعريف رباعي الخيام: هو شكل رباعي  تكون زاويتا القاعده قوائم ويكون العمودان </a:t>
            </a:r>
            <a:r>
              <a:rPr lang="ar-IQ" dirty="0" smtClean="0"/>
              <a:t>متساويان(</a:t>
            </a:r>
            <a:r>
              <a:rPr lang="en-US" dirty="0" smtClean="0"/>
              <a:t>  BD=Ac</a:t>
            </a:r>
            <a:r>
              <a:rPr lang="ar-IQ" dirty="0" smtClean="0"/>
              <a:t>)والزاويتان </a:t>
            </a:r>
            <a:r>
              <a:rPr lang="en-US" dirty="0" smtClean="0"/>
              <a:t>B,A</a:t>
            </a:r>
            <a:r>
              <a:rPr lang="ar-IQ" dirty="0" smtClean="0"/>
              <a:t> قائمتان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وتسمى القاعدة العليا بالسمت</a:t>
            </a:r>
          </a:p>
          <a:p>
            <a:pPr marL="0" indent="0">
              <a:buNone/>
            </a:pPr>
            <a:r>
              <a:rPr lang="en-US" dirty="0" smtClean="0"/>
              <a:t>C                                      D                                      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                    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</a:t>
            </a:r>
            <a:r>
              <a:rPr lang="en-US" dirty="0" smtClean="0"/>
              <a:t>A                               B                                       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</a:t>
            </a:r>
            <a:r>
              <a:rPr lang="ar-IQ" dirty="0" smtClean="0"/>
              <a:t>في البداية حاول ان يبرهن زوايا الراس متساوية في رباعي الخيام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ar-IQ" dirty="0"/>
              <a:t>في المثلثان  </a:t>
            </a:r>
            <a:r>
              <a:rPr lang="en-US" dirty="0"/>
              <a:t>ABC </a:t>
            </a:r>
            <a:r>
              <a:rPr lang="ar-IQ" dirty="0"/>
              <a:t>و </a:t>
            </a:r>
            <a:r>
              <a:rPr lang="en-US" dirty="0"/>
              <a:t>ABD</a:t>
            </a:r>
          </a:p>
          <a:p>
            <a:pPr marL="0" indent="0">
              <a:buNone/>
            </a:pPr>
            <a:r>
              <a:rPr lang="en-US" dirty="0"/>
              <a:t>BD = AC  </a:t>
            </a:r>
            <a:r>
              <a:rPr lang="ar-IQ" dirty="0"/>
              <a:t>و</a:t>
            </a:r>
            <a:r>
              <a:rPr lang="en-US" dirty="0"/>
              <a:t>AB   </a:t>
            </a:r>
            <a:r>
              <a:rPr lang="ar-IQ" dirty="0"/>
              <a:t>مشترك والزاويتان </a:t>
            </a:r>
            <a:r>
              <a:rPr lang="en-US" dirty="0"/>
              <a:t>A,B  </a:t>
            </a:r>
            <a:r>
              <a:rPr lang="ar-IQ" dirty="0"/>
              <a:t>قائمتان لذلك المثلثان </a:t>
            </a:r>
            <a:r>
              <a:rPr lang="ar-IQ" dirty="0" smtClean="0"/>
              <a:t>متطابقان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ومن </a:t>
            </a:r>
            <a:r>
              <a:rPr lang="ar-IQ" dirty="0" smtClean="0"/>
              <a:t>التطابق </a:t>
            </a:r>
            <a:r>
              <a:rPr lang="ar-IQ" dirty="0"/>
              <a:t>ينتج  </a:t>
            </a:r>
            <a:r>
              <a:rPr lang="en-US" dirty="0"/>
              <a:t>AD=BC </a:t>
            </a:r>
          </a:p>
          <a:p>
            <a:pPr marL="0" indent="0">
              <a:buNone/>
            </a:pPr>
            <a:r>
              <a:rPr lang="ar-IQ" dirty="0"/>
              <a:t>وفي المثلثين  </a:t>
            </a:r>
            <a:r>
              <a:rPr lang="en-US" dirty="0"/>
              <a:t>ADC,CBD  </a:t>
            </a:r>
            <a:r>
              <a:rPr lang="ar-IQ" dirty="0"/>
              <a:t>وفيهما </a:t>
            </a:r>
          </a:p>
          <a:p>
            <a:pPr marL="0" indent="0">
              <a:buNone/>
            </a:pPr>
            <a:r>
              <a:rPr lang="en-US" dirty="0"/>
              <a:t>AC=BD </a:t>
            </a:r>
            <a:r>
              <a:rPr lang="ar-IQ" dirty="0"/>
              <a:t>و </a:t>
            </a:r>
            <a:r>
              <a:rPr lang="en-US" dirty="0"/>
              <a:t>CD </a:t>
            </a:r>
            <a:r>
              <a:rPr lang="ar-IQ" dirty="0"/>
              <a:t>مشترك و</a:t>
            </a:r>
            <a:r>
              <a:rPr lang="en-US" dirty="0"/>
              <a:t>BC=DA </a:t>
            </a:r>
            <a:r>
              <a:rPr lang="ar-IQ" dirty="0"/>
              <a:t>لذلك المثلثان متساويان ومن التساوي ينتج الزاويتان  </a:t>
            </a:r>
            <a:r>
              <a:rPr lang="en-US" dirty="0" smtClean="0"/>
              <a:t>D,C </a:t>
            </a:r>
            <a:r>
              <a:rPr lang="ar-IQ" dirty="0"/>
              <a:t>متساويان</a:t>
            </a:r>
          </a:p>
          <a:p>
            <a:endParaRPr lang="ar-IQ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068352"/>
            <a:ext cx="5273675" cy="190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4176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27526" cy="6858000"/>
          </a:xfrm>
        </p:spPr>
        <p:txBody>
          <a:bodyPr>
            <a:normAutofit fontScale="92500" lnSpcReduction="10000"/>
          </a:bodyPr>
          <a:lstStyle/>
          <a:p>
            <a:r>
              <a:rPr lang="ar-IQ" sz="2000" dirty="0"/>
              <a:t>وبعد ذلك برهن ان (المتقيم الواصل بين منتصفي القاعدة والسمت يكون عموديا </a:t>
            </a:r>
            <a:r>
              <a:rPr lang="ar-IQ" sz="2000" dirty="0" smtClean="0"/>
              <a:t>عليهما</a:t>
            </a:r>
          </a:p>
          <a:p>
            <a:r>
              <a:rPr lang="ar-IQ" sz="2000" dirty="0" smtClean="0"/>
              <a:t>المعطيات:الشكل </a:t>
            </a:r>
            <a:r>
              <a:rPr lang="en-US" sz="2000" dirty="0" smtClean="0"/>
              <a:t>ABDC</a:t>
            </a:r>
            <a:r>
              <a:rPr lang="ar-IQ" sz="2000" dirty="0" smtClean="0"/>
              <a:t> رباغي الخيامو</a:t>
            </a:r>
            <a:r>
              <a:rPr lang="en-US" sz="2000" dirty="0" smtClean="0"/>
              <a:t>EF</a:t>
            </a:r>
            <a:r>
              <a:rPr lang="ar-IQ" sz="2000" dirty="0" smtClean="0"/>
              <a:t>منصف للقاعدة والسمت</a:t>
            </a:r>
          </a:p>
          <a:p>
            <a:r>
              <a:rPr lang="ar-IQ" sz="2000" dirty="0" smtClean="0"/>
              <a:t>المطلوب اثباته </a:t>
            </a:r>
            <a:r>
              <a:rPr lang="en-US" sz="2000" dirty="0" err="1" smtClean="0"/>
              <a:t>Ef</a:t>
            </a:r>
            <a:r>
              <a:rPr lang="ar-IQ" sz="2000" dirty="0" smtClean="0"/>
              <a:t>عمودي </a:t>
            </a:r>
            <a:r>
              <a:rPr lang="en-US" sz="2000" dirty="0" smtClean="0"/>
              <a:t>AB,CD</a:t>
            </a:r>
            <a:endParaRPr lang="ar-IQ" sz="2000" dirty="0" smtClean="0"/>
          </a:p>
          <a:p>
            <a:r>
              <a:rPr lang="ar-IQ" sz="2000" dirty="0" smtClean="0"/>
              <a:t>البرهان</a:t>
            </a:r>
            <a:endParaRPr lang="ar-IQ" sz="2000" dirty="0"/>
          </a:p>
          <a:p>
            <a:pPr marL="0" indent="0">
              <a:buNone/>
            </a:pPr>
            <a:r>
              <a:rPr lang="ar-IQ" sz="2000" dirty="0"/>
              <a:t>ليكن  </a:t>
            </a:r>
            <a:r>
              <a:rPr lang="en-US" sz="2000" dirty="0"/>
              <a:t>EF  </a:t>
            </a:r>
            <a:r>
              <a:rPr lang="ar-IQ" sz="2000" dirty="0"/>
              <a:t>منصف القاعدة والسمت في  </a:t>
            </a:r>
            <a:r>
              <a:rPr lang="en-US" sz="2000" dirty="0"/>
              <a:t>E </a:t>
            </a:r>
            <a:r>
              <a:rPr lang="ar-IQ" sz="2000" dirty="0"/>
              <a:t>و</a:t>
            </a:r>
            <a:r>
              <a:rPr lang="en-US" sz="2000" dirty="0"/>
              <a:t>F </a:t>
            </a:r>
            <a:r>
              <a:rPr lang="ar-IQ" sz="2000" dirty="0"/>
              <a:t>على التوالي نصل</a:t>
            </a:r>
            <a:r>
              <a:rPr lang="en-US" sz="2000" dirty="0" smtClean="0"/>
              <a:t>EC, </a:t>
            </a:r>
            <a:r>
              <a:rPr lang="en-US" sz="2000" dirty="0"/>
              <a:t>ED, </a:t>
            </a:r>
            <a:r>
              <a:rPr lang="ar-IQ" sz="2000" dirty="0"/>
              <a:t>ثم نطابق المثلثين </a:t>
            </a:r>
          </a:p>
          <a:p>
            <a:pPr marL="0" indent="0">
              <a:buNone/>
            </a:pPr>
            <a:r>
              <a:rPr lang="en-US" sz="2000" dirty="0"/>
              <a:t>ACE,BDE     </a:t>
            </a:r>
            <a:r>
              <a:rPr lang="ar-IQ" sz="2000" dirty="0"/>
              <a:t>وفيهما </a:t>
            </a:r>
          </a:p>
          <a:p>
            <a:pPr marL="0" indent="0">
              <a:buNone/>
            </a:pPr>
            <a:r>
              <a:rPr lang="en-US" sz="2000" dirty="0"/>
              <a:t>AC=BD </a:t>
            </a:r>
            <a:r>
              <a:rPr lang="ar-IQ" sz="2000" dirty="0" smtClean="0"/>
              <a:t>  وان الزاويية </a:t>
            </a:r>
            <a:r>
              <a:rPr lang="en-US" sz="2000" dirty="0" smtClean="0"/>
              <a:t>  A </a:t>
            </a:r>
            <a:r>
              <a:rPr lang="ar-IQ" sz="2000" dirty="0" smtClean="0"/>
              <a:t>تساوي </a:t>
            </a:r>
            <a:r>
              <a:rPr lang="ar-IQ" sz="2000" dirty="0" smtClean="0">
                <a:cs typeface="+mj-cs"/>
              </a:rPr>
              <a:t>الزاوية</a:t>
            </a:r>
            <a:r>
              <a:rPr lang="en-US" sz="2000" dirty="0" smtClean="0"/>
              <a:t>B  </a:t>
            </a:r>
            <a:r>
              <a:rPr lang="ar-IQ" sz="2000" dirty="0" smtClean="0"/>
              <a:t>(معطى )و,</a:t>
            </a:r>
            <a:r>
              <a:rPr lang="en-US" sz="2000" dirty="0" smtClean="0"/>
              <a:t>AE=BE  )</a:t>
            </a:r>
            <a:r>
              <a:rPr lang="ar-IQ" sz="2000" dirty="0" smtClean="0"/>
              <a:t>بالتنصيف</a:t>
            </a:r>
            <a:r>
              <a:rPr lang="ar-IQ" sz="2000" dirty="0"/>
              <a:t>)</a:t>
            </a:r>
          </a:p>
          <a:p>
            <a:pPr marL="0" indent="0">
              <a:buNone/>
            </a:pPr>
            <a:r>
              <a:rPr lang="ar-IQ" sz="2000" dirty="0"/>
              <a:t>لذا يتطابق المثلثين </a:t>
            </a:r>
            <a:r>
              <a:rPr lang="en-US" sz="2000" dirty="0"/>
              <a:t>ACE,BDE   </a:t>
            </a:r>
            <a:r>
              <a:rPr lang="ar-IQ" sz="2000" dirty="0"/>
              <a:t>وينتج من التطابق  </a:t>
            </a:r>
            <a:r>
              <a:rPr lang="en-US" sz="2000" dirty="0"/>
              <a:t>EC=DE </a:t>
            </a:r>
            <a:r>
              <a:rPr lang="ar-IQ" sz="2000" dirty="0" smtClean="0">
                <a:cs typeface="+mj-cs"/>
              </a:rPr>
              <a:t>وكذلك الزاويتين</a:t>
            </a:r>
          </a:p>
          <a:p>
            <a:pPr marL="0" indent="0">
              <a:buNone/>
            </a:pPr>
            <a:endParaRPr lang="en-US" sz="2000" dirty="0">
              <a:cs typeface="+mj-cs"/>
            </a:endParaRPr>
          </a:p>
          <a:p>
            <a:pPr marL="0" indent="0">
              <a:buNone/>
            </a:pPr>
            <a:r>
              <a:rPr lang="ar-IQ" sz="2000" dirty="0" smtClean="0"/>
              <a:t>  </a:t>
            </a:r>
            <a:r>
              <a:rPr lang="en-US" sz="2000" dirty="0" smtClean="0"/>
              <a:t>DEB=CEA</a:t>
            </a:r>
            <a:endParaRPr lang="ar-IQ" sz="2000" dirty="0"/>
          </a:p>
          <a:p>
            <a:pPr marL="0" indent="0">
              <a:buNone/>
            </a:pPr>
            <a:r>
              <a:rPr lang="ar-IQ" sz="2000" dirty="0"/>
              <a:t>    </a:t>
            </a:r>
            <a:r>
              <a:rPr lang="ar-IQ" sz="2000" dirty="0" smtClean="0"/>
              <a:t> </a:t>
            </a:r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</a:t>
            </a:r>
            <a:endParaRPr lang="ar-IQ" sz="2000" dirty="0"/>
          </a:p>
          <a:p>
            <a:pPr marL="0" indent="0">
              <a:buNone/>
            </a:pPr>
            <a:r>
              <a:rPr lang="en-US" sz="2000" dirty="0" smtClean="0"/>
              <a:t>                            </a:t>
            </a:r>
            <a:endParaRPr lang="ar-IQ" sz="2000" dirty="0" smtClean="0"/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/>
              <a:t>   </a:t>
            </a:r>
            <a:r>
              <a:rPr lang="en-US" dirty="0" smtClean="0"/>
              <a:t>c                     F                                          </a:t>
            </a:r>
            <a:r>
              <a:rPr lang="ar-IQ" dirty="0" smtClean="0"/>
              <a:t>           </a:t>
            </a:r>
            <a:endParaRPr lang="en-US" dirty="0"/>
          </a:p>
          <a:p>
            <a:r>
              <a:rPr lang="en-US" dirty="0" smtClean="0"/>
              <a:t> D                 </a:t>
            </a:r>
          </a:p>
          <a:p>
            <a:endParaRPr lang="en-US" dirty="0"/>
          </a:p>
          <a:p>
            <a:r>
              <a:rPr lang="en-US" dirty="0" smtClean="0"/>
              <a:t>       </a:t>
            </a:r>
            <a:r>
              <a:rPr lang="ar-IQ" dirty="0" smtClean="0"/>
              <a:t>                         1              2       1(</a:t>
            </a:r>
            <a:endParaRPr lang="en-US" dirty="0" smtClean="0"/>
          </a:p>
          <a:p>
            <a:endParaRPr lang="ar-IQ" dirty="0" smtClean="0"/>
          </a:p>
          <a:p>
            <a:endParaRPr lang="ar-IQ" dirty="0"/>
          </a:p>
          <a:p>
            <a:r>
              <a:rPr lang="ar-IQ" dirty="0" smtClean="0"/>
              <a:t>           </a:t>
            </a:r>
            <a:r>
              <a:rPr lang="en-US" dirty="0" smtClean="0"/>
              <a:t>A                    E                    B         </a:t>
            </a:r>
            <a:r>
              <a:rPr lang="ar-IQ" dirty="0" smtClean="0"/>
              <a:t>   </a:t>
            </a:r>
            <a:r>
              <a:rPr lang="en-US" dirty="0" smtClean="0"/>
              <a:t>  </a:t>
            </a:r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2" name="Rectangle 1"/>
          <p:cNvSpPr/>
          <p:nvPr/>
        </p:nvSpPr>
        <p:spPr>
          <a:xfrm>
            <a:off x="3120008" y="4479641"/>
            <a:ext cx="3816424" cy="1944216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5" name="Straight Connector 4"/>
          <p:cNvCxnSpPr>
            <a:stCxn id="2" idx="2"/>
            <a:endCxn id="2" idx="2"/>
          </p:cNvCxnSpPr>
          <p:nvPr/>
        </p:nvCxnSpPr>
        <p:spPr>
          <a:xfrm>
            <a:off x="5028220" y="642385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2" idx="0"/>
            <a:endCxn id="2" idx="2"/>
          </p:cNvCxnSpPr>
          <p:nvPr/>
        </p:nvCxnSpPr>
        <p:spPr>
          <a:xfrm>
            <a:off x="5028220" y="4479641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" idx="2"/>
          </p:cNvCxnSpPr>
          <p:nvPr/>
        </p:nvCxnSpPr>
        <p:spPr>
          <a:xfrm flipV="1">
            <a:off x="5028220" y="4479641"/>
            <a:ext cx="1908212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2" idx="2"/>
          </p:cNvCxnSpPr>
          <p:nvPr/>
        </p:nvCxnSpPr>
        <p:spPr>
          <a:xfrm flipH="1" flipV="1">
            <a:off x="3264024" y="4479641"/>
            <a:ext cx="1764196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2" idx="0"/>
            <a:endCxn id="2" idx="2"/>
          </p:cNvCxnSpPr>
          <p:nvPr/>
        </p:nvCxnSpPr>
        <p:spPr>
          <a:xfrm>
            <a:off x="5028220" y="4479641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2" idx="0"/>
            <a:endCxn id="2" idx="2"/>
          </p:cNvCxnSpPr>
          <p:nvPr/>
        </p:nvCxnSpPr>
        <p:spPr>
          <a:xfrm>
            <a:off x="5028220" y="4479641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8788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548680"/>
            <a:ext cx="8208912" cy="6019392"/>
          </a:xfrm>
        </p:spPr>
        <p:txBody>
          <a:bodyPr>
            <a:normAutofit fontScale="25000" lnSpcReduction="20000"/>
          </a:bodyPr>
          <a:lstStyle/>
          <a:p>
            <a:pPr marL="114300" indent="0">
              <a:buNone/>
            </a:pP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لذا فان المثلثين متطابقين .ومن التطابق ينتج الزاويتين 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CFE,DFE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متساويين ولان مجموعهما </a:t>
            </a: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زاوية مستقيمة فتكون كل منهما قائمة </a:t>
            </a:r>
          </a:p>
          <a:p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ثم نطابق المثلثين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CEF,DEF 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وفيهما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EC=ED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معطى والضلع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EF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و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DF=CF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(بالتنصيف) </a:t>
            </a:r>
          </a:p>
          <a:p>
            <a:pPr marL="68580" indent="0">
              <a:buNone/>
            </a:pP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و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CE=ED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(بالبرهان)  ومن التطابق  ينتج الزاويتان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DFE,CFE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متساويتان وبما انهما زاوية مستقيمة فتكون </a:t>
            </a:r>
          </a:p>
          <a:p>
            <a:pPr marL="68580" indent="0">
              <a:buNone/>
            </a:pP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كل منها قائمة  اي ان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EF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عمودي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وكذلك ينتج من التطابق تساوي الزاويتان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FED,CEF</a:t>
            </a: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ولكن تم برهان ان الزاويتان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BED,AEC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متساويا وبالجمع مع الزاويتان التي في الاعلى ينتج  تساوي </a:t>
            </a:r>
          </a:p>
          <a:p>
            <a:pPr marL="68580" indent="0">
              <a:buNone/>
            </a:pPr>
            <a:endParaRPr lang="ar-IQ" sz="7200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الزاويتان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BEF,AEF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ولكن هاتان زاويتان مستقيمة لذلك كل منهما قائمة اذا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EF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عمودي على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ايضا وبهذا </a:t>
            </a: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يتم البرهان</a:t>
            </a: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ar-IQ" sz="7200" dirty="0" smtClean="0">
              <a:cs typeface="+mj-cs"/>
            </a:endParaRPr>
          </a:p>
          <a:p>
            <a:endParaRPr lang="ar-IQ" sz="7200" dirty="0" smtClean="0"/>
          </a:p>
          <a:p>
            <a:endParaRPr lang="ar-IQ" sz="2000" dirty="0"/>
          </a:p>
          <a:p>
            <a:endParaRPr lang="ar-IQ" sz="2000" dirty="0" smtClean="0"/>
          </a:p>
          <a:p>
            <a:r>
              <a:rPr lang="ar-IQ" sz="2000" dirty="0" smtClean="0"/>
              <a:t> </a:t>
            </a:r>
            <a:endParaRPr lang="ar-IQ" sz="2000" dirty="0"/>
          </a:p>
          <a:p>
            <a:r>
              <a:rPr lang="ar-IQ" sz="2000" dirty="0" smtClean="0"/>
              <a:t> </a:t>
            </a:r>
          </a:p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2765763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476672"/>
                <a:ext cx="8229600" cy="6120680"/>
              </a:xfrm>
            </p:spPr>
            <p:txBody>
              <a:bodyPr>
                <a:normAutofit fontScale="92500" lnSpcReduction="10000"/>
              </a:bodyPr>
              <a:lstStyle/>
              <a:p>
                <a:endParaRPr lang="ar-IQ" dirty="0" smtClean="0"/>
              </a:p>
              <a:p>
                <a:r>
                  <a:rPr lang="ar-IQ" dirty="0" smtClean="0">
                    <a:latin typeface="Times New Roman" pitchFamily="18" charset="0"/>
                    <a:cs typeface="Times New Roman" pitchFamily="18" charset="0"/>
                  </a:rPr>
                  <a:t>ومن ثم برهن :في الشكل الرباعي اذا كان ثلاثة زوايا قوائم فالزاوية الرابعة قائمة ايضا </a:t>
                </a:r>
              </a:p>
              <a:p>
                <a:endParaRPr lang="ar-IQ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ar-IQ" dirty="0">
                    <a:latin typeface="Times New Roman" pitchFamily="18" charset="0"/>
                    <a:cs typeface="Times New Roman" pitchFamily="18" charset="0"/>
                  </a:rPr>
                  <a:t>حسب الرسم السابق وحسب مبرهنة28 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CD ,AB  </a:t>
                </a:r>
                <a:r>
                  <a:rPr lang="ar-IQ" dirty="0">
                    <a:latin typeface="Times New Roman" pitchFamily="18" charset="0"/>
                    <a:cs typeface="Times New Roman" pitchFamily="18" charset="0"/>
                  </a:rPr>
                  <a:t>متوازيان اذا في الشكل الرباعي </a:t>
                </a:r>
                <a:endParaRPr lang="ar-IQ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BEFD </a:t>
                </a:r>
                <a:r>
                  <a:rPr lang="ar-IQ" dirty="0">
                    <a:latin typeface="Times New Roman" pitchFamily="18" charset="0"/>
                    <a:cs typeface="Times New Roman" pitchFamily="18" charset="0"/>
                  </a:rPr>
                  <a:t>وفيه الزاويتان </a:t>
                </a:r>
              </a:p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B,BEF  </a:t>
                </a:r>
                <a:r>
                  <a:rPr lang="ar-IQ" dirty="0">
                    <a:latin typeface="Times New Roman" pitchFamily="18" charset="0"/>
                    <a:cs typeface="Times New Roman" pitchFamily="18" charset="0"/>
                  </a:rPr>
                  <a:t>قوائم و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EF=BD </a:t>
                </a:r>
                <a:r>
                  <a:rPr lang="ar-IQ" dirty="0">
                    <a:latin typeface="Times New Roman" pitchFamily="18" charset="0"/>
                    <a:cs typeface="Times New Roman" pitchFamily="18" charset="0"/>
                  </a:rPr>
                  <a:t>المسافة العمودية بين مستقيمبن متوازيين تبقى ثابته لذا الزاويتين  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BDF,EFD </a:t>
                </a:r>
                <a:r>
                  <a:rPr lang="ar-IQ" dirty="0" smtClean="0">
                    <a:latin typeface="Times New Roman" pitchFamily="18" charset="0"/>
                    <a:cs typeface="Times New Roman" pitchFamily="18" charset="0"/>
                  </a:rPr>
                  <a:t>متساويتين لان الشكل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EBDF</a:t>
                </a:r>
                <a:r>
                  <a:rPr lang="ar-IQ" dirty="0" smtClean="0">
                    <a:latin typeface="Times New Roman" pitchFamily="18" charset="0"/>
                    <a:cs typeface="Times New Roman" pitchFamily="18" charset="0"/>
                  </a:rPr>
                  <a:t> حقق شروط رباعي الخيام</a:t>
                </a:r>
                <a:endParaRPr lang="ar-IQ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ar-IQ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ar-IQ" dirty="0" smtClean="0">
                    <a:latin typeface="Times New Roman" pitchFamily="18" charset="0"/>
                    <a:cs typeface="Times New Roman" pitchFamily="18" charset="0"/>
                  </a:rPr>
                  <a:t>                                                         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ar-IQ" dirty="0" smtClean="0">
                    <a:latin typeface="Times New Roman" pitchFamily="18" charset="0"/>
                    <a:cs typeface="Times New Roman" pitchFamily="18" charset="0"/>
                  </a:rPr>
                  <a:t>             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lang="ar-IQ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ar-IQ" dirty="0">
                    <a:latin typeface="Times New Roman" pitchFamily="18" charset="0"/>
                    <a:cs typeface="Times New Roman" pitchFamily="18" charset="0"/>
                  </a:rPr>
                  <a:t>وهما زوايا السمت </a:t>
                </a:r>
                <a:r>
                  <a:rPr lang="ar-IQ" dirty="0" smtClean="0">
                    <a:latin typeface="Times New Roman" pitchFamily="18" charset="0"/>
                    <a:cs typeface="Times New Roman" pitchFamily="18" charset="0"/>
                  </a:rPr>
                  <a:t>لهذا الرباعي  وبهذا تم البرهان                                       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ar-IQ" dirty="0" smtClean="0">
                    <a:latin typeface="Times New Roman" pitchFamily="18" charset="0"/>
                    <a:cs typeface="Times New Roman" pitchFamily="18" charset="0"/>
                  </a:rPr>
                  <a:t>لان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DFE=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∡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𝐹𝐷𝐵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90</m:t>
                    </m:r>
                  </m:oMath>
                </a14:m>
                <a:endParaRPr lang="ar-IQ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ar-IQ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∡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𝐷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=∡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𝐶</m:t>
                    </m:r>
                  </m:oMath>
                </a14:m>
                <a:r>
                  <a:rPr lang="ar-IQ" dirty="0" smtClean="0">
                    <a:latin typeface="Times New Roman" pitchFamily="18" charset="0"/>
                    <a:cs typeface="Times New Roman" pitchFamily="18" charset="0"/>
                  </a:rPr>
                  <a:t>خواص الرباعي</a:t>
                </a:r>
                <a:endParaRPr lang="ar-IQ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ar-IQ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∡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𝐶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90</m:t>
                    </m:r>
                  </m:oMath>
                </a14:m>
                <a:endParaRPr lang="ar-IQ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ar-IQ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ar-IQ" dirty="0" smtClean="0">
                    <a:latin typeface="Times New Roman" pitchFamily="18" charset="0"/>
                    <a:cs typeface="Times New Roman" pitchFamily="18" charset="0"/>
                  </a:rPr>
                  <a:t>الخلل </a:t>
                </a:r>
                <a:r>
                  <a:rPr lang="ar-IQ" dirty="0">
                    <a:latin typeface="Times New Roman" pitchFamily="18" charset="0"/>
                    <a:cs typeface="Times New Roman" pitchFamily="18" charset="0"/>
                  </a:rPr>
                  <a:t>في البرهان</a:t>
                </a:r>
                <a:r>
                  <a:rPr lang="ar-IQ" dirty="0" smtClean="0">
                    <a:latin typeface="Times New Roman" pitchFamily="18" charset="0"/>
                    <a:cs typeface="Times New Roman" pitchFamily="18" charset="0"/>
                  </a:rPr>
                  <a:t>:                                     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ar-IQ" dirty="0" smtClean="0">
                    <a:latin typeface="Times New Roman" pitchFamily="18" charset="0"/>
                    <a:cs typeface="Times New Roman" pitchFamily="18" charset="0"/>
                  </a:rPr>
                  <a:t>                  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ar-IQ" dirty="0" smtClean="0">
                    <a:latin typeface="Times New Roman" pitchFamily="18" charset="0"/>
                    <a:cs typeface="Times New Roman" pitchFamily="18" charset="0"/>
                  </a:rPr>
                  <a:t>                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ar-IQ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ar-IQ" dirty="0">
                    <a:latin typeface="Times New Roman" pitchFamily="18" charset="0"/>
                    <a:cs typeface="Times New Roman" pitchFamily="18" charset="0"/>
                  </a:rPr>
                  <a:t>اعتمد على ان المسافة العموديه بين المستقيمين المتوازيين ثابته  وهي مكافئه للبديهيه الخامسه</a:t>
                </a:r>
              </a:p>
              <a:p>
                <a:endParaRPr lang="ar-IQ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476672"/>
                <a:ext cx="8229600" cy="612068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259632" y="3429000"/>
            <a:ext cx="2664296" cy="187220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" name="Straight Connector 4"/>
          <p:cNvCxnSpPr>
            <a:stCxn id="2" idx="0"/>
          </p:cNvCxnSpPr>
          <p:nvPr/>
        </p:nvCxnSpPr>
        <p:spPr>
          <a:xfrm>
            <a:off x="2591780" y="3429000"/>
            <a:ext cx="0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2" idx="2"/>
          </p:cNvCxnSpPr>
          <p:nvPr/>
        </p:nvCxnSpPr>
        <p:spPr>
          <a:xfrm>
            <a:off x="1259632" y="3429000"/>
            <a:ext cx="1332148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2" idx="2"/>
          </p:cNvCxnSpPr>
          <p:nvPr/>
        </p:nvCxnSpPr>
        <p:spPr>
          <a:xfrm flipH="1">
            <a:off x="2591780" y="3429000"/>
            <a:ext cx="1332148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170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508</TotalTime>
  <Words>365</Words>
  <Application>Microsoft Office PowerPoint</Application>
  <PresentationFormat>On-screen Show (4:3)</PresentationFormat>
  <Paragraphs>79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محاظرات هندسة   اعداد ا .م منتهى عبد الرزاق حسن</dc:title>
  <dc:creator>LAITH</dc:creator>
  <cp:lastModifiedBy>LAITH</cp:lastModifiedBy>
  <cp:revision>72</cp:revision>
  <dcterms:created xsi:type="dcterms:W3CDTF">2019-01-16T14:23:37Z</dcterms:created>
  <dcterms:modified xsi:type="dcterms:W3CDTF">2021-05-31T11:22:14Z</dcterms:modified>
</cp:coreProperties>
</file>