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924" r:id="rId1"/>
  </p:sldMasterIdLst>
  <p:sldIdLst>
    <p:sldId id="275" r:id="rId2"/>
    <p:sldId id="276" r:id="rId3"/>
    <p:sldId id="277" r:id="rId4"/>
    <p:sldId id="278" r:id="rId5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46AF1C5E-E0C0-4FC9-A999-2B70522E9C69}" type="datetimeFigureOut">
              <a:rPr lang="ar-IQ" smtClean="0"/>
              <a:t>20/10/1442</a:t>
            </a:fld>
            <a:endParaRPr lang="ar-IQ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36C5F0EB-8767-46BC-9631-EC1B2F185138}" type="slidenum">
              <a:rPr lang="ar-IQ" smtClean="0"/>
              <a:t>‹#›</a:t>
            </a:fld>
            <a:endParaRPr lang="ar-IQ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F1C5E-E0C0-4FC9-A999-2B70522E9C69}" type="datetimeFigureOut">
              <a:rPr lang="ar-IQ" smtClean="0"/>
              <a:t>20/10/1442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5F0EB-8767-46BC-9631-EC1B2F185138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F1C5E-E0C0-4FC9-A999-2B70522E9C69}" type="datetimeFigureOut">
              <a:rPr lang="ar-IQ" smtClean="0"/>
              <a:t>20/10/1442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5F0EB-8767-46BC-9631-EC1B2F185138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F1C5E-E0C0-4FC9-A999-2B70522E9C69}" type="datetimeFigureOut">
              <a:rPr lang="ar-IQ" smtClean="0"/>
              <a:t>20/10/1442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5F0EB-8767-46BC-9631-EC1B2F185138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F1C5E-E0C0-4FC9-A999-2B70522E9C69}" type="datetimeFigureOut">
              <a:rPr lang="ar-IQ" smtClean="0"/>
              <a:t>20/10/1442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5F0EB-8767-46BC-9631-EC1B2F185138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F1C5E-E0C0-4FC9-A999-2B70522E9C69}" type="datetimeFigureOut">
              <a:rPr lang="ar-IQ" smtClean="0"/>
              <a:t>20/10/1442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5F0EB-8767-46BC-9631-EC1B2F185138}" type="slidenum">
              <a:rPr lang="ar-IQ" smtClean="0"/>
              <a:t>‹#›</a:t>
            </a:fld>
            <a:endParaRPr lang="ar-IQ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F1C5E-E0C0-4FC9-A999-2B70522E9C69}" type="datetimeFigureOut">
              <a:rPr lang="ar-IQ" smtClean="0"/>
              <a:t>20/10/1442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5F0EB-8767-46BC-9631-EC1B2F185138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F1C5E-E0C0-4FC9-A999-2B70522E9C69}" type="datetimeFigureOut">
              <a:rPr lang="ar-IQ" smtClean="0"/>
              <a:t>20/10/1442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5F0EB-8767-46BC-9631-EC1B2F185138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F1C5E-E0C0-4FC9-A999-2B70522E9C69}" type="datetimeFigureOut">
              <a:rPr lang="ar-IQ" smtClean="0"/>
              <a:t>20/10/1442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5F0EB-8767-46BC-9631-EC1B2F185138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F1C5E-E0C0-4FC9-A999-2B70522E9C69}" type="datetimeFigureOut">
              <a:rPr lang="ar-IQ" smtClean="0"/>
              <a:t>20/10/1442</a:t>
            </a:fld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5F0EB-8767-46BC-9631-EC1B2F185138}" type="slidenum">
              <a:rPr lang="ar-IQ" smtClean="0"/>
              <a:t>‹#›</a:t>
            </a:fld>
            <a:endParaRPr lang="ar-IQ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ar-IQ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AF1C5E-E0C0-4FC9-A999-2B70522E9C69}" type="datetimeFigureOut">
              <a:rPr lang="ar-IQ" smtClean="0"/>
              <a:t>20/10/1442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5F0EB-8767-46BC-9631-EC1B2F185138}" type="slidenum">
              <a:rPr lang="ar-IQ" smtClean="0"/>
              <a:t>‹#›</a:t>
            </a:fld>
            <a:endParaRPr lang="ar-IQ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46AF1C5E-E0C0-4FC9-A999-2B70522E9C69}" type="datetimeFigureOut">
              <a:rPr lang="ar-IQ" smtClean="0"/>
              <a:t>20/10/1442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36C5F0EB-8767-46BC-9631-EC1B2F185138}" type="slidenum">
              <a:rPr lang="ar-IQ" smtClean="0"/>
              <a:t>‹#›</a:t>
            </a:fld>
            <a:endParaRPr lang="ar-IQ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5" r:id="rId1"/>
    <p:sldLayoutId id="2147483926" r:id="rId2"/>
    <p:sldLayoutId id="2147483927" r:id="rId3"/>
    <p:sldLayoutId id="2147483928" r:id="rId4"/>
    <p:sldLayoutId id="2147483929" r:id="rId5"/>
    <p:sldLayoutId id="2147483930" r:id="rId6"/>
    <p:sldLayoutId id="2147483931" r:id="rId7"/>
    <p:sldLayoutId id="2147483932" r:id="rId8"/>
    <p:sldLayoutId id="2147483933" r:id="rId9"/>
    <p:sldLayoutId id="2147483934" r:id="rId10"/>
    <p:sldLayoutId id="2147483935" r:id="rId11"/>
  </p:sldLayoutIdLst>
  <p:txStyles>
    <p:titleStyle>
      <a:lvl1pPr algn="l" defTabSz="914400" rtl="1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27432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r" defTabSz="914400" rtl="1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336704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ar-IQ" dirty="0"/>
              <a:t>محاولة  عمر الخيام </a:t>
            </a:r>
          </a:p>
          <a:p>
            <a:pPr marL="0" indent="0">
              <a:buNone/>
            </a:pPr>
            <a:r>
              <a:rPr lang="ar-IQ" dirty="0"/>
              <a:t>حاول اثبات اذا وجد ثلاث زوايا في شكل رباعي  قوائم فالزاويه الرابعة تكون قائمه ايضا</a:t>
            </a:r>
          </a:p>
          <a:p>
            <a:pPr marL="0" indent="0">
              <a:buNone/>
            </a:pPr>
            <a:r>
              <a:rPr lang="ar-IQ" dirty="0"/>
              <a:t>وهي مكافئه للبديهيه الخامسه</a:t>
            </a:r>
          </a:p>
          <a:p>
            <a:pPr marL="0" indent="0">
              <a:buNone/>
            </a:pPr>
            <a:r>
              <a:rPr lang="ar-IQ" dirty="0"/>
              <a:t>تعريف رباعي الخيام: هو شكل رباعي  تكون زاويتا القاعده قوائم ويكون العمودان </a:t>
            </a:r>
            <a:r>
              <a:rPr lang="ar-IQ" dirty="0" smtClean="0"/>
              <a:t>متساويان(</a:t>
            </a:r>
            <a:r>
              <a:rPr lang="en-US" dirty="0" smtClean="0"/>
              <a:t>  BD=Ac</a:t>
            </a:r>
            <a:r>
              <a:rPr lang="ar-IQ" dirty="0" smtClean="0"/>
              <a:t>)والزاويتان </a:t>
            </a:r>
            <a:r>
              <a:rPr lang="en-US" dirty="0" smtClean="0"/>
              <a:t>B,A</a:t>
            </a:r>
            <a:r>
              <a:rPr lang="ar-IQ" dirty="0" smtClean="0"/>
              <a:t> قائمتان</a:t>
            </a:r>
            <a:endParaRPr lang="ar-IQ" dirty="0"/>
          </a:p>
          <a:p>
            <a:pPr marL="0" indent="0">
              <a:buNone/>
            </a:pPr>
            <a:r>
              <a:rPr lang="ar-IQ" dirty="0"/>
              <a:t>وتسمى القاعدة العليا بالسمت</a:t>
            </a:r>
          </a:p>
          <a:p>
            <a:pPr marL="0" indent="0">
              <a:buNone/>
            </a:pPr>
            <a:r>
              <a:rPr lang="en-US" dirty="0" smtClean="0"/>
              <a:t>C                                      D                                      </a:t>
            </a:r>
            <a:endParaRPr lang="ar-IQ" dirty="0"/>
          </a:p>
          <a:p>
            <a:pPr marL="0" indent="0">
              <a:buNone/>
            </a:pPr>
            <a:r>
              <a:rPr lang="ar-IQ" dirty="0"/>
              <a:t>                     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                   </a:t>
            </a:r>
            <a:r>
              <a:rPr lang="en-US" dirty="0" smtClean="0"/>
              <a:t>A                               B                                         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  </a:t>
            </a:r>
            <a:r>
              <a:rPr lang="en-US" dirty="0" smtClean="0"/>
              <a:t> </a:t>
            </a:r>
            <a:r>
              <a:rPr lang="ar-IQ" dirty="0" smtClean="0"/>
              <a:t>في البداية حاول ان يبرهن زوايا الراس متساوية في رباعي الخيام</a:t>
            </a:r>
            <a:r>
              <a:rPr lang="en-US" dirty="0"/>
              <a:t>	</a:t>
            </a:r>
          </a:p>
          <a:p>
            <a:pPr marL="0" indent="0">
              <a:buNone/>
            </a:pPr>
            <a:r>
              <a:rPr lang="ar-IQ" dirty="0"/>
              <a:t>في المثلثان  </a:t>
            </a:r>
            <a:r>
              <a:rPr lang="en-US" dirty="0"/>
              <a:t>ABC </a:t>
            </a:r>
            <a:r>
              <a:rPr lang="ar-IQ" dirty="0"/>
              <a:t>و </a:t>
            </a:r>
            <a:r>
              <a:rPr lang="en-US" dirty="0"/>
              <a:t>ABD</a:t>
            </a:r>
          </a:p>
          <a:p>
            <a:pPr marL="0" indent="0">
              <a:buNone/>
            </a:pPr>
            <a:r>
              <a:rPr lang="en-US" dirty="0"/>
              <a:t>BD = AC  </a:t>
            </a:r>
            <a:r>
              <a:rPr lang="ar-IQ" dirty="0"/>
              <a:t>و</a:t>
            </a:r>
            <a:r>
              <a:rPr lang="en-US" dirty="0"/>
              <a:t>AB   </a:t>
            </a:r>
            <a:r>
              <a:rPr lang="ar-IQ" dirty="0"/>
              <a:t>مشترك والزاويتان </a:t>
            </a:r>
            <a:r>
              <a:rPr lang="en-US" dirty="0"/>
              <a:t>A,B  </a:t>
            </a:r>
            <a:r>
              <a:rPr lang="ar-IQ" dirty="0"/>
              <a:t>قائمتان لذلك المثلثان </a:t>
            </a:r>
            <a:r>
              <a:rPr lang="ar-IQ" dirty="0" smtClean="0"/>
              <a:t>متطابقان</a:t>
            </a:r>
            <a:endParaRPr lang="ar-IQ" dirty="0"/>
          </a:p>
          <a:p>
            <a:pPr marL="0" indent="0">
              <a:buNone/>
            </a:pPr>
            <a:r>
              <a:rPr lang="ar-IQ" dirty="0"/>
              <a:t>ومن </a:t>
            </a:r>
            <a:r>
              <a:rPr lang="ar-IQ" dirty="0" smtClean="0"/>
              <a:t>التطابق </a:t>
            </a:r>
            <a:r>
              <a:rPr lang="ar-IQ" dirty="0"/>
              <a:t>ينتج  </a:t>
            </a:r>
            <a:r>
              <a:rPr lang="en-US" dirty="0"/>
              <a:t>AD=BC </a:t>
            </a:r>
          </a:p>
          <a:p>
            <a:pPr marL="0" indent="0">
              <a:buNone/>
            </a:pPr>
            <a:r>
              <a:rPr lang="ar-IQ" dirty="0"/>
              <a:t>وفي المثلثين  </a:t>
            </a:r>
            <a:r>
              <a:rPr lang="en-US" dirty="0"/>
              <a:t>ADC,CBD  </a:t>
            </a:r>
            <a:r>
              <a:rPr lang="ar-IQ" dirty="0"/>
              <a:t>وفيهما </a:t>
            </a:r>
          </a:p>
          <a:p>
            <a:pPr marL="0" indent="0">
              <a:buNone/>
            </a:pPr>
            <a:r>
              <a:rPr lang="en-US" dirty="0"/>
              <a:t>AC=BD </a:t>
            </a:r>
            <a:r>
              <a:rPr lang="ar-IQ" dirty="0"/>
              <a:t>و </a:t>
            </a:r>
            <a:r>
              <a:rPr lang="en-US" dirty="0"/>
              <a:t>CD </a:t>
            </a:r>
            <a:r>
              <a:rPr lang="ar-IQ" dirty="0"/>
              <a:t>مشترك و</a:t>
            </a:r>
            <a:r>
              <a:rPr lang="en-US" dirty="0"/>
              <a:t>BC=DA </a:t>
            </a:r>
            <a:r>
              <a:rPr lang="ar-IQ" dirty="0"/>
              <a:t>لذلك المثلثان متساويان ومن التساوي ينتج الزاويتان  </a:t>
            </a:r>
            <a:r>
              <a:rPr lang="en-US" dirty="0" smtClean="0"/>
              <a:t>D,C </a:t>
            </a:r>
            <a:r>
              <a:rPr lang="ar-IQ" dirty="0"/>
              <a:t>متساويان</a:t>
            </a:r>
          </a:p>
          <a:p>
            <a:endParaRPr lang="ar-IQ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2068352"/>
            <a:ext cx="5273675" cy="1900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841768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27526" cy="6858000"/>
          </a:xfrm>
        </p:spPr>
        <p:txBody>
          <a:bodyPr>
            <a:normAutofit fontScale="92500" lnSpcReduction="10000"/>
          </a:bodyPr>
          <a:lstStyle/>
          <a:p>
            <a:r>
              <a:rPr lang="ar-IQ" sz="2000" dirty="0"/>
              <a:t>وبعد ذلك برهن ان (المتقيم الواصل بين منتصفي القاعدة والسمت يكون عموديا </a:t>
            </a:r>
            <a:r>
              <a:rPr lang="ar-IQ" sz="2000" dirty="0" smtClean="0"/>
              <a:t>عليهما</a:t>
            </a:r>
          </a:p>
          <a:p>
            <a:r>
              <a:rPr lang="ar-IQ" sz="2000" dirty="0" smtClean="0"/>
              <a:t>المعطيات:الشكل </a:t>
            </a:r>
            <a:r>
              <a:rPr lang="en-US" sz="2000" dirty="0" smtClean="0"/>
              <a:t>ABDC</a:t>
            </a:r>
            <a:r>
              <a:rPr lang="ar-IQ" sz="2000" dirty="0" smtClean="0"/>
              <a:t> رباغي الخيامو</a:t>
            </a:r>
            <a:r>
              <a:rPr lang="en-US" sz="2000" dirty="0" smtClean="0"/>
              <a:t>EF</a:t>
            </a:r>
            <a:r>
              <a:rPr lang="ar-IQ" sz="2000" dirty="0" smtClean="0"/>
              <a:t>منصف للقاعدة والسمت</a:t>
            </a:r>
          </a:p>
          <a:p>
            <a:r>
              <a:rPr lang="ar-IQ" sz="2000" dirty="0" smtClean="0"/>
              <a:t>المطلوب اثباته </a:t>
            </a:r>
            <a:r>
              <a:rPr lang="en-US" sz="2000" dirty="0" err="1" smtClean="0"/>
              <a:t>Ef</a:t>
            </a:r>
            <a:r>
              <a:rPr lang="ar-IQ" sz="2000" dirty="0" smtClean="0"/>
              <a:t>عمودي </a:t>
            </a:r>
            <a:r>
              <a:rPr lang="en-US" sz="2000" dirty="0" smtClean="0"/>
              <a:t>AB,CD</a:t>
            </a:r>
            <a:endParaRPr lang="ar-IQ" sz="2000" dirty="0" smtClean="0"/>
          </a:p>
          <a:p>
            <a:r>
              <a:rPr lang="ar-IQ" sz="2000" dirty="0" smtClean="0"/>
              <a:t>البرهان</a:t>
            </a:r>
            <a:endParaRPr lang="ar-IQ" sz="2000" dirty="0"/>
          </a:p>
          <a:p>
            <a:pPr marL="0" indent="0">
              <a:buNone/>
            </a:pPr>
            <a:r>
              <a:rPr lang="ar-IQ" sz="2000" dirty="0"/>
              <a:t>ليكن  </a:t>
            </a:r>
            <a:r>
              <a:rPr lang="en-US" sz="2000" dirty="0"/>
              <a:t>EF  </a:t>
            </a:r>
            <a:r>
              <a:rPr lang="ar-IQ" sz="2000" dirty="0"/>
              <a:t>منصف القاعدة والسمت في  </a:t>
            </a:r>
            <a:r>
              <a:rPr lang="en-US" sz="2000" dirty="0"/>
              <a:t>E </a:t>
            </a:r>
            <a:r>
              <a:rPr lang="ar-IQ" sz="2000" dirty="0"/>
              <a:t>و</a:t>
            </a:r>
            <a:r>
              <a:rPr lang="en-US" sz="2000" dirty="0"/>
              <a:t>F </a:t>
            </a:r>
            <a:r>
              <a:rPr lang="ar-IQ" sz="2000" dirty="0"/>
              <a:t>على التوالي نصل</a:t>
            </a:r>
            <a:r>
              <a:rPr lang="en-US" sz="2000" dirty="0" smtClean="0"/>
              <a:t>EC, </a:t>
            </a:r>
            <a:r>
              <a:rPr lang="en-US" sz="2000" dirty="0"/>
              <a:t>ED, </a:t>
            </a:r>
            <a:r>
              <a:rPr lang="ar-IQ" sz="2000" dirty="0"/>
              <a:t>ثم نطابق المثلثين </a:t>
            </a:r>
          </a:p>
          <a:p>
            <a:pPr marL="0" indent="0">
              <a:buNone/>
            </a:pPr>
            <a:r>
              <a:rPr lang="en-US" sz="2000" dirty="0"/>
              <a:t>ACE,BDE     </a:t>
            </a:r>
            <a:r>
              <a:rPr lang="ar-IQ" sz="2000" dirty="0"/>
              <a:t>وفيهما </a:t>
            </a:r>
          </a:p>
          <a:p>
            <a:pPr marL="0" indent="0">
              <a:buNone/>
            </a:pPr>
            <a:r>
              <a:rPr lang="en-US" sz="2000" dirty="0"/>
              <a:t>AC=BD </a:t>
            </a:r>
            <a:r>
              <a:rPr lang="ar-IQ" sz="2000" dirty="0" smtClean="0"/>
              <a:t>  وان الزاويية </a:t>
            </a:r>
            <a:r>
              <a:rPr lang="en-US" sz="2000" dirty="0" smtClean="0"/>
              <a:t>  A </a:t>
            </a:r>
            <a:r>
              <a:rPr lang="ar-IQ" sz="2000" dirty="0" smtClean="0"/>
              <a:t>تساوي </a:t>
            </a:r>
            <a:r>
              <a:rPr lang="ar-IQ" sz="2000" dirty="0" smtClean="0">
                <a:cs typeface="+mj-cs"/>
              </a:rPr>
              <a:t>الزاوية</a:t>
            </a:r>
            <a:r>
              <a:rPr lang="en-US" sz="2000" dirty="0" smtClean="0"/>
              <a:t>B  </a:t>
            </a:r>
            <a:r>
              <a:rPr lang="ar-IQ" sz="2000" dirty="0" smtClean="0"/>
              <a:t>(معطى )و,</a:t>
            </a:r>
            <a:r>
              <a:rPr lang="en-US" sz="2000" dirty="0" smtClean="0"/>
              <a:t>AE=BE  )</a:t>
            </a:r>
            <a:r>
              <a:rPr lang="ar-IQ" sz="2000" dirty="0" smtClean="0"/>
              <a:t>بالتنصيف</a:t>
            </a:r>
            <a:r>
              <a:rPr lang="ar-IQ" sz="2000" dirty="0"/>
              <a:t>)</a:t>
            </a:r>
          </a:p>
          <a:p>
            <a:pPr marL="0" indent="0">
              <a:buNone/>
            </a:pPr>
            <a:r>
              <a:rPr lang="ar-IQ" sz="2000" dirty="0"/>
              <a:t>لذا يتطابق المثلثين </a:t>
            </a:r>
            <a:r>
              <a:rPr lang="en-US" sz="2000" dirty="0"/>
              <a:t>ACE,BDE   </a:t>
            </a:r>
            <a:r>
              <a:rPr lang="ar-IQ" sz="2000" dirty="0"/>
              <a:t>وينتج من التطابق  </a:t>
            </a:r>
            <a:r>
              <a:rPr lang="en-US" sz="2000" dirty="0"/>
              <a:t>EC=DE </a:t>
            </a:r>
            <a:r>
              <a:rPr lang="ar-IQ" sz="2000" dirty="0" smtClean="0">
                <a:cs typeface="+mj-cs"/>
              </a:rPr>
              <a:t>وكذلك الزاويتين</a:t>
            </a:r>
          </a:p>
          <a:p>
            <a:pPr marL="0" indent="0">
              <a:buNone/>
            </a:pPr>
            <a:endParaRPr lang="en-US" sz="2000" dirty="0">
              <a:cs typeface="+mj-cs"/>
            </a:endParaRPr>
          </a:p>
          <a:p>
            <a:pPr marL="0" indent="0">
              <a:buNone/>
            </a:pPr>
            <a:r>
              <a:rPr lang="ar-IQ" sz="2000" dirty="0" smtClean="0"/>
              <a:t>  </a:t>
            </a:r>
            <a:r>
              <a:rPr lang="en-US" sz="2000" dirty="0" smtClean="0"/>
              <a:t>DEB=CEA</a:t>
            </a:r>
            <a:endParaRPr lang="ar-IQ" sz="2000" dirty="0"/>
          </a:p>
          <a:p>
            <a:pPr marL="0" indent="0">
              <a:buNone/>
            </a:pPr>
            <a:r>
              <a:rPr lang="ar-IQ" sz="2000" dirty="0"/>
              <a:t>    </a:t>
            </a:r>
            <a:r>
              <a:rPr lang="ar-IQ" sz="2000" dirty="0" smtClean="0"/>
              <a:t> </a:t>
            </a:r>
          </a:p>
          <a:p>
            <a:pPr marL="0" indent="0">
              <a:buNone/>
            </a:pPr>
            <a:r>
              <a:rPr lang="en-US" sz="2000" dirty="0" smtClean="0"/>
              <a:t>                                                        </a:t>
            </a:r>
            <a:endParaRPr lang="ar-IQ" sz="2000" dirty="0"/>
          </a:p>
          <a:p>
            <a:pPr marL="0" indent="0">
              <a:buNone/>
            </a:pPr>
            <a:r>
              <a:rPr lang="en-US" sz="2000" dirty="0" smtClean="0"/>
              <a:t>                            </a:t>
            </a:r>
            <a:endParaRPr lang="ar-IQ" sz="2000" dirty="0" smtClean="0"/>
          </a:p>
          <a:p>
            <a:pPr marL="0" indent="0">
              <a:buNone/>
            </a:pPr>
            <a:r>
              <a:rPr lang="ar-IQ" dirty="0"/>
              <a:t> </a:t>
            </a:r>
            <a:r>
              <a:rPr lang="ar-IQ" dirty="0" smtClean="0"/>
              <a:t>   </a:t>
            </a:r>
            <a:r>
              <a:rPr lang="en-US" dirty="0" smtClean="0"/>
              <a:t>c                     F                                          </a:t>
            </a:r>
            <a:r>
              <a:rPr lang="ar-IQ" dirty="0" smtClean="0"/>
              <a:t>           </a:t>
            </a:r>
            <a:endParaRPr lang="en-US" dirty="0"/>
          </a:p>
          <a:p>
            <a:r>
              <a:rPr lang="en-US" dirty="0" smtClean="0"/>
              <a:t> D                 </a:t>
            </a:r>
          </a:p>
          <a:p>
            <a:endParaRPr lang="en-US" dirty="0"/>
          </a:p>
          <a:p>
            <a:r>
              <a:rPr lang="en-US" dirty="0" smtClean="0"/>
              <a:t>       </a:t>
            </a:r>
            <a:r>
              <a:rPr lang="ar-IQ" dirty="0" smtClean="0"/>
              <a:t>                         1              2       1(</a:t>
            </a:r>
            <a:endParaRPr lang="en-US" dirty="0" smtClean="0"/>
          </a:p>
          <a:p>
            <a:endParaRPr lang="ar-IQ" dirty="0" smtClean="0"/>
          </a:p>
          <a:p>
            <a:endParaRPr lang="ar-IQ" dirty="0"/>
          </a:p>
          <a:p>
            <a:r>
              <a:rPr lang="ar-IQ" dirty="0" smtClean="0"/>
              <a:t>           </a:t>
            </a:r>
            <a:r>
              <a:rPr lang="en-US" dirty="0" smtClean="0"/>
              <a:t>A                    E                    B         </a:t>
            </a:r>
            <a:r>
              <a:rPr lang="ar-IQ" dirty="0" smtClean="0"/>
              <a:t>   </a:t>
            </a:r>
            <a:r>
              <a:rPr lang="en-US" dirty="0" smtClean="0"/>
              <a:t>  </a:t>
            </a:r>
            <a:r>
              <a:rPr lang="ar-IQ" dirty="0" smtClean="0"/>
              <a:t> </a:t>
            </a:r>
            <a:endParaRPr lang="ar-IQ" dirty="0"/>
          </a:p>
        </p:txBody>
      </p:sp>
      <p:sp>
        <p:nvSpPr>
          <p:cNvPr id="2" name="Rectangle 1"/>
          <p:cNvSpPr/>
          <p:nvPr/>
        </p:nvSpPr>
        <p:spPr>
          <a:xfrm>
            <a:off x="3120008" y="4479641"/>
            <a:ext cx="3816424" cy="1944216"/>
          </a:xfrm>
          <a:prstGeom prst="rect">
            <a:avLst/>
          </a:prstGeom>
          <a:solidFill>
            <a:schemeClr val="tx1"/>
          </a:solidFill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cxnSp>
        <p:nvCxnSpPr>
          <p:cNvPr id="5" name="Straight Connector 4"/>
          <p:cNvCxnSpPr>
            <a:stCxn id="2" idx="2"/>
            <a:endCxn id="2" idx="2"/>
          </p:cNvCxnSpPr>
          <p:nvPr/>
        </p:nvCxnSpPr>
        <p:spPr>
          <a:xfrm>
            <a:off x="5028220" y="6423857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stCxn id="2" idx="0"/>
            <a:endCxn id="2" idx="2"/>
          </p:cNvCxnSpPr>
          <p:nvPr/>
        </p:nvCxnSpPr>
        <p:spPr>
          <a:xfrm>
            <a:off x="5028220" y="4479641"/>
            <a:ext cx="0" cy="19442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2" idx="2"/>
          </p:cNvCxnSpPr>
          <p:nvPr/>
        </p:nvCxnSpPr>
        <p:spPr>
          <a:xfrm flipV="1">
            <a:off x="5028220" y="4479641"/>
            <a:ext cx="1908212" cy="19442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2" idx="2"/>
          </p:cNvCxnSpPr>
          <p:nvPr/>
        </p:nvCxnSpPr>
        <p:spPr>
          <a:xfrm flipH="1" flipV="1">
            <a:off x="3264024" y="4479641"/>
            <a:ext cx="1764196" cy="19442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>
            <a:stCxn id="2" idx="0"/>
            <a:endCxn id="2" idx="2"/>
          </p:cNvCxnSpPr>
          <p:nvPr/>
        </p:nvCxnSpPr>
        <p:spPr>
          <a:xfrm>
            <a:off x="5028220" y="4479641"/>
            <a:ext cx="0" cy="19442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2" idx="0"/>
            <a:endCxn id="2" idx="2"/>
          </p:cNvCxnSpPr>
          <p:nvPr/>
        </p:nvCxnSpPr>
        <p:spPr>
          <a:xfrm>
            <a:off x="5028220" y="4479641"/>
            <a:ext cx="0" cy="194421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087883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7544" y="548680"/>
            <a:ext cx="8208912" cy="6019392"/>
          </a:xfrm>
        </p:spPr>
        <p:txBody>
          <a:bodyPr>
            <a:normAutofit fontScale="25000" lnSpcReduction="20000"/>
          </a:bodyPr>
          <a:lstStyle/>
          <a:p>
            <a:pPr marL="114300" indent="0">
              <a:buNone/>
            </a:pPr>
            <a:endParaRPr lang="ar-IQ" sz="7200" dirty="0" smtClean="0">
              <a:latin typeface="Times New Roman" pitchFamily="18" charset="0"/>
              <a:cs typeface="Times New Roman" pitchFamily="18" charset="0"/>
            </a:endParaRPr>
          </a:p>
          <a:p>
            <a:pPr marL="114300" indent="0">
              <a:buNone/>
            </a:pPr>
            <a:r>
              <a:rPr lang="ar-IQ" sz="7200" dirty="0" smtClean="0">
                <a:latin typeface="Times New Roman" pitchFamily="18" charset="0"/>
                <a:cs typeface="Times New Roman" pitchFamily="18" charset="0"/>
              </a:rPr>
              <a:t>لذا فان المثلثين متطابقين .ومن التطابق ينتج الزاويتين  </a:t>
            </a:r>
            <a:r>
              <a:rPr lang="en-US" sz="7200" dirty="0" smtClean="0">
                <a:latin typeface="Times New Roman" pitchFamily="18" charset="0"/>
                <a:cs typeface="Times New Roman" pitchFamily="18" charset="0"/>
              </a:rPr>
              <a:t>CFE,DFE</a:t>
            </a:r>
            <a:r>
              <a:rPr lang="ar-IQ" sz="7200" dirty="0" smtClean="0">
                <a:latin typeface="Times New Roman" pitchFamily="18" charset="0"/>
                <a:cs typeface="Times New Roman" pitchFamily="18" charset="0"/>
              </a:rPr>
              <a:t> متساويين ولان مجموعهما </a:t>
            </a:r>
          </a:p>
          <a:p>
            <a:pPr marL="68580" indent="0">
              <a:buNone/>
            </a:pPr>
            <a:r>
              <a:rPr lang="ar-IQ" sz="7200" dirty="0" smtClean="0">
                <a:latin typeface="Times New Roman" pitchFamily="18" charset="0"/>
                <a:cs typeface="Times New Roman" pitchFamily="18" charset="0"/>
              </a:rPr>
              <a:t>زاوية مستقيمة فتكون كل منهما قائمة </a:t>
            </a:r>
          </a:p>
          <a:p>
            <a:endParaRPr lang="ar-IQ" sz="7200" dirty="0" smtClean="0">
              <a:latin typeface="Times New Roman" pitchFamily="18" charset="0"/>
              <a:cs typeface="Times New Roman" pitchFamily="18" charset="0"/>
            </a:endParaRPr>
          </a:p>
          <a:p>
            <a:pPr marL="68580" indent="0">
              <a:buNone/>
            </a:pPr>
            <a:endParaRPr lang="ar-IQ" sz="7200" dirty="0" smtClean="0">
              <a:latin typeface="Times New Roman" pitchFamily="18" charset="0"/>
              <a:cs typeface="Times New Roman" pitchFamily="18" charset="0"/>
            </a:endParaRPr>
          </a:p>
          <a:p>
            <a:pPr marL="68580" indent="0">
              <a:buNone/>
            </a:pPr>
            <a:r>
              <a:rPr lang="ar-IQ" sz="7200" dirty="0" smtClean="0">
                <a:latin typeface="Times New Roman" pitchFamily="18" charset="0"/>
                <a:cs typeface="Times New Roman" pitchFamily="18" charset="0"/>
              </a:rPr>
              <a:t> ثم نطابق المثلثين </a:t>
            </a:r>
            <a:r>
              <a:rPr lang="en-US" sz="7200" dirty="0" smtClean="0">
                <a:latin typeface="Times New Roman" pitchFamily="18" charset="0"/>
                <a:cs typeface="Times New Roman" pitchFamily="18" charset="0"/>
              </a:rPr>
              <a:t>CEF,DEF  </a:t>
            </a:r>
            <a:r>
              <a:rPr lang="ar-IQ" sz="7200" dirty="0" smtClean="0">
                <a:latin typeface="Times New Roman" pitchFamily="18" charset="0"/>
                <a:cs typeface="Times New Roman" pitchFamily="18" charset="0"/>
              </a:rPr>
              <a:t>وفيهما </a:t>
            </a:r>
            <a:r>
              <a:rPr lang="en-US" sz="7200" dirty="0" smtClean="0">
                <a:latin typeface="Times New Roman" pitchFamily="18" charset="0"/>
                <a:cs typeface="Times New Roman" pitchFamily="18" charset="0"/>
              </a:rPr>
              <a:t>EC=ED </a:t>
            </a:r>
            <a:r>
              <a:rPr lang="ar-IQ" sz="7200" dirty="0" smtClean="0">
                <a:latin typeface="Times New Roman" pitchFamily="18" charset="0"/>
                <a:cs typeface="Times New Roman" pitchFamily="18" charset="0"/>
              </a:rPr>
              <a:t> معطى والضلع </a:t>
            </a:r>
            <a:r>
              <a:rPr lang="en-US" sz="7200" dirty="0" smtClean="0">
                <a:latin typeface="Times New Roman" pitchFamily="18" charset="0"/>
                <a:cs typeface="Times New Roman" pitchFamily="18" charset="0"/>
              </a:rPr>
              <a:t>EF </a:t>
            </a:r>
            <a:r>
              <a:rPr lang="ar-IQ" sz="7200" dirty="0" smtClean="0">
                <a:latin typeface="Times New Roman" pitchFamily="18" charset="0"/>
                <a:cs typeface="Times New Roman" pitchFamily="18" charset="0"/>
              </a:rPr>
              <a:t>و </a:t>
            </a:r>
            <a:r>
              <a:rPr lang="en-US" sz="7200" dirty="0" smtClean="0">
                <a:latin typeface="Times New Roman" pitchFamily="18" charset="0"/>
                <a:cs typeface="Times New Roman" pitchFamily="18" charset="0"/>
              </a:rPr>
              <a:t>DF=CF </a:t>
            </a:r>
            <a:r>
              <a:rPr lang="ar-IQ" sz="7200" dirty="0" smtClean="0">
                <a:latin typeface="Times New Roman" pitchFamily="18" charset="0"/>
                <a:cs typeface="Times New Roman" pitchFamily="18" charset="0"/>
              </a:rPr>
              <a:t>(بالتنصيف) </a:t>
            </a:r>
          </a:p>
          <a:p>
            <a:pPr marL="68580" indent="0">
              <a:buNone/>
            </a:pPr>
            <a:endParaRPr lang="ar-IQ" sz="7200" dirty="0" smtClean="0">
              <a:latin typeface="Times New Roman" pitchFamily="18" charset="0"/>
              <a:cs typeface="Times New Roman" pitchFamily="18" charset="0"/>
            </a:endParaRPr>
          </a:p>
          <a:p>
            <a:pPr marL="68580" indent="0">
              <a:buNone/>
            </a:pPr>
            <a:endParaRPr lang="ar-IQ" sz="7200" dirty="0" smtClean="0">
              <a:latin typeface="Times New Roman" pitchFamily="18" charset="0"/>
              <a:cs typeface="Times New Roman" pitchFamily="18" charset="0"/>
            </a:endParaRPr>
          </a:p>
          <a:p>
            <a:pPr marL="68580" indent="0">
              <a:buNone/>
            </a:pPr>
            <a:r>
              <a:rPr lang="ar-IQ" sz="7200" dirty="0" smtClean="0">
                <a:latin typeface="Times New Roman" pitchFamily="18" charset="0"/>
                <a:cs typeface="Times New Roman" pitchFamily="18" charset="0"/>
              </a:rPr>
              <a:t>و </a:t>
            </a:r>
            <a:r>
              <a:rPr lang="en-US" sz="7200" dirty="0" smtClean="0">
                <a:latin typeface="Times New Roman" pitchFamily="18" charset="0"/>
                <a:cs typeface="Times New Roman" pitchFamily="18" charset="0"/>
              </a:rPr>
              <a:t>CE=ED</a:t>
            </a:r>
            <a:r>
              <a:rPr lang="ar-IQ" sz="7200" dirty="0" smtClean="0">
                <a:latin typeface="Times New Roman" pitchFamily="18" charset="0"/>
                <a:cs typeface="Times New Roman" pitchFamily="18" charset="0"/>
              </a:rPr>
              <a:t>(بالبرهان)  ومن التطابق  ينتج الزاويتان </a:t>
            </a:r>
            <a:r>
              <a:rPr lang="en-US" sz="7200" dirty="0" smtClean="0">
                <a:latin typeface="Times New Roman" pitchFamily="18" charset="0"/>
                <a:cs typeface="Times New Roman" pitchFamily="18" charset="0"/>
              </a:rPr>
              <a:t>DFE,CFE</a:t>
            </a:r>
            <a:r>
              <a:rPr lang="ar-IQ" sz="7200" dirty="0" smtClean="0">
                <a:latin typeface="Times New Roman" pitchFamily="18" charset="0"/>
                <a:cs typeface="Times New Roman" pitchFamily="18" charset="0"/>
              </a:rPr>
              <a:t> متساويتان وبما انهما زاوية مستقيمة فتكون </a:t>
            </a:r>
          </a:p>
          <a:p>
            <a:pPr marL="68580" indent="0">
              <a:buNone/>
            </a:pPr>
            <a:endParaRPr lang="ar-IQ" sz="7200" dirty="0" smtClean="0">
              <a:latin typeface="Times New Roman" pitchFamily="18" charset="0"/>
              <a:cs typeface="Times New Roman" pitchFamily="18" charset="0"/>
            </a:endParaRPr>
          </a:p>
          <a:p>
            <a:pPr marL="68580" indent="0">
              <a:buNone/>
            </a:pPr>
            <a:r>
              <a:rPr lang="ar-IQ" sz="7200" dirty="0" smtClean="0">
                <a:latin typeface="Times New Roman" pitchFamily="18" charset="0"/>
                <a:cs typeface="Times New Roman" pitchFamily="18" charset="0"/>
              </a:rPr>
              <a:t>كل منها قائمة  اي ان</a:t>
            </a:r>
            <a:r>
              <a:rPr lang="en-US" sz="7200" dirty="0" smtClean="0">
                <a:latin typeface="Times New Roman" pitchFamily="18" charset="0"/>
                <a:cs typeface="Times New Roman" pitchFamily="18" charset="0"/>
              </a:rPr>
              <a:t>EF </a:t>
            </a:r>
            <a:r>
              <a:rPr lang="ar-IQ" sz="7200" dirty="0" smtClean="0">
                <a:latin typeface="Times New Roman" pitchFamily="18" charset="0"/>
                <a:cs typeface="Times New Roman" pitchFamily="18" charset="0"/>
              </a:rPr>
              <a:t> عمودي </a:t>
            </a:r>
            <a:r>
              <a:rPr lang="en-US" sz="7200" dirty="0" smtClean="0">
                <a:latin typeface="Times New Roman" pitchFamily="18" charset="0"/>
                <a:cs typeface="Times New Roman" pitchFamily="18" charset="0"/>
              </a:rPr>
              <a:t>CD</a:t>
            </a:r>
            <a:r>
              <a:rPr lang="ar-IQ" sz="7200" dirty="0" smtClean="0">
                <a:latin typeface="Times New Roman" pitchFamily="18" charset="0"/>
                <a:cs typeface="Times New Roman" pitchFamily="18" charset="0"/>
              </a:rPr>
              <a:t>وكذلك ينتج من التطابق تساوي الزاويتان </a:t>
            </a:r>
            <a:r>
              <a:rPr lang="en-US" sz="7200" dirty="0" smtClean="0">
                <a:latin typeface="Times New Roman" pitchFamily="18" charset="0"/>
                <a:cs typeface="Times New Roman" pitchFamily="18" charset="0"/>
              </a:rPr>
              <a:t>FED,CEF</a:t>
            </a:r>
            <a:endParaRPr lang="ar-IQ" sz="7200" dirty="0" smtClean="0">
              <a:latin typeface="Times New Roman" pitchFamily="18" charset="0"/>
              <a:cs typeface="Times New Roman" pitchFamily="18" charset="0"/>
            </a:endParaRPr>
          </a:p>
          <a:p>
            <a:pPr marL="68580" indent="0">
              <a:buNone/>
            </a:pPr>
            <a:endParaRPr lang="en-US" sz="7200" dirty="0" smtClean="0">
              <a:latin typeface="Times New Roman" pitchFamily="18" charset="0"/>
              <a:cs typeface="Times New Roman" pitchFamily="18" charset="0"/>
            </a:endParaRPr>
          </a:p>
          <a:p>
            <a:pPr marL="68580" indent="0">
              <a:buNone/>
            </a:pPr>
            <a:r>
              <a:rPr lang="en-US" sz="72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ar-IQ" sz="7200" dirty="0" smtClean="0">
                <a:latin typeface="Times New Roman" pitchFamily="18" charset="0"/>
                <a:cs typeface="Times New Roman" pitchFamily="18" charset="0"/>
              </a:rPr>
              <a:t>ولكن تم برهان ان الزاويتان </a:t>
            </a:r>
            <a:r>
              <a:rPr lang="en-US" sz="7200" dirty="0" smtClean="0">
                <a:latin typeface="Times New Roman" pitchFamily="18" charset="0"/>
                <a:cs typeface="Times New Roman" pitchFamily="18" charset="0"/>
              </a:rPr>
              <a:t>BED,AEC</a:t>
            </a:r>
            <a:r>
              <a:rPr lang="ar-IQ" sz="7200" dirty="0" smtClean="0">
                <a:latin typeface="Times New Roman" pitchFamily="18" charset="0"/>
                <a:cs typeface="Times New Roman" pitchFamily="18" charset="0"/>
              </a:rPr>
              <a:t> متساويا وبالجمع مع الزاويتان التي في الاعلى ينتج  تساوي </a:t>
            </a:r>
          </a:p>
          <a:p>
            <a:pPr marL="68580" indent="0">
              <a:buNone/>
            </a:pPr>
            <a:endParaRPr lang="ar-IQ" sz="7200" dirty="0">
              <a:latin typeface="Times New Roman" pitchFamily="18" charset="0"/>
              <a:cs typeface="Times New Roman" pitchFamily="18" charset="0"/>
            </a:endParaRPr>
          </a:p>
          <a:p>
            <a:pPr marL="68580" indent="0">
              <a:buNone/>
            </a:pPr>
            <a:endParaRPr lang="ar-IQ" sz="7200" dirty="0" smtClean="0">
              <a:latin typeface="Times New Roman" pitchFamily="18" charset="0"/>
              <a:cs typeface="Times New Roman" pitchFamily="18" charset="0"/>
            </a:endParaRPr>
          </a:p>
          <a:p>
            <a:pPr marL="68580" indent="0">
              <a:buNone/>
            </a:pPr>
            <a:r>
              <a:rPr lang="ar-IQ" sz="7200" dirty="0" smtClean="0">
                <a:latin typeface="Times New Roman" pitchFamily="18" charset="0"/>
                <a:cs typeface="Times New Roman" pitchFamily="18" charset="0"/>
              </a:rPr>
              <a:t>الزاويتان </a:t>
            </a:r>
            <a:r>
              <a:rPr lang="en-US" sz="7200" dirty="0" smtClean="0">
                <a:latin typeface="Times New Roman" pitchFamily="18" charset="0"/>
                <a:cs typeface="Times New Roman" pitchFamily="18" charset="0"/>
              </a:rPr>
              <a:t>BEF,AEF </a:t>
            </a:r>
            <a:r>
              <a:rPr lang="ar-IQ" sz="7200" dirty="0" smtClean="0">
                <a:latin typeface="Times New Roman" pitchFamily="18" charset="0"/>
                <a:cs typeface="Times New Roman" pitchFamily="18" charset="0"/>
              </a:rPr>
              <a:t> ولكن هاتان زاويتان مستقيمة لذلك كل منهما قائمة اذا </a:t>
            </a:r>
            <a:r>
              <a:rPr lang="en-US" sz="7200" dirty="0" smtClean="0">
                <a:latin typeface="Times New Roman" pitchFamily="18" charset="0"/>
                <a:cs typeface="Times New Roman" pitchFamily="18" charset="0"/>
              </a:rPr>
              <a:t>EF</a:t>
            </a:r>
            <a:r>
              <a:rPr lang="ar-IQ" sz="7200" dirty="0" smtClean="0">
                <a:latin typeface="Times New Roman" pitchFamily="18" charset="0"/>
                <a:cs typeface="Times New Roman" pitchFamily="18" charset="0"/>
              </a:rPr>
              <a:t> عمودي على </a:t>
            </a:r>
            <a:r>
              <a:rPr lang="en-US" sz="7200" dirty="0" smtClean="0">
                <a:latin typeface="Times New Roman" pitchFamily="18" charset="0"/>
                <a:cs typeface="Times New Roman" pitchFamily="18" charset="0"/>
              </a:rPr>
              <a:t>AB </a:t>
            </a:r>
            <a:r>
              <a:rPr lang="ar-IQ" sz="7200" dirty="0" smtClean="0">
                <a:latin typeface="Times New Roman" pitchFamily="18" charset="0"/>
                <a:cs typeface="Times New Roman" pitchFamily="18" charset="0"/>
              </a:rPr>
              <a:t> ايضا وبهذا </a:t>
            </a:r>
          </a:p>
          <a:p>
            <a:pPr marL="68580" indent="0">
              <a:buNone/>
            </a:pPr>
            <a:r>
              <a:rPr lang="ar-IQ" sz="7200" dirty="0" smtClean="0">
                <a:latin typeface="Times New Roman" pitchFamily="18" charset="0"/>
                <a:cs typeface="Times New Roman" pitchFamily="18" charset="0"/>
              </a:rPr>
              <a:t>يتم البرهان</a:t>
            </a:r>
          </a:p>
          <a:p>
            <a:pPr marL="68580" indent="0">
              <a:buNone/>
            </a:pPr>
            <a:r>
              <a:rPr lang="ar-IQ" sz="7200" dirty="0" smtClean="0">
                <a:latin typeface="Times New Roman" pitchFamily="18" charset="0"/>
                <a:cs typeface="Times New Roman" pitchFamily="18" charset="0"/>
              </a:rPr>
              <a:t>         </a:t>
            </a:r>
          </a:p>
          <a:p>
            <a:endParaRPr lang="ar-IQ" sz="7200" dirty="0" smtClean="0">
              <a:latin typeface="Times New Roman" pitchFamily="18" charset="0"/>
              <a:cs typeface="Times New Roman" pitchFamily="18" charset="0"/>
            </a:endParaRPr>
          </a:p>
          <a:p>
            <a:pPr marL="68580" indent="0">
              <a:buNone/>
            </a:pPr>
            <a:r>
              <a:rPr lang="ar-IQ" sz="72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ar-IQ" sz="7200" dirty="0" smtClean="0">
              <a:latin typeface="Times New Roman" pitchFamily="18" charset="0"/>
              <a:cs typeface="Times New Roman" pitchFamily="18" charset="0"/>
            </a:endParaRPr>
          </a:p>
          <a:p>
            <a:pPr marL="68580" indent="0">
              <a:buNone/>
            </a:pPr>
            <a:r>
              <a:rPr lang="ar-IQ" sz="72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ar-IQ" sz="7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ar-IQ" sz="72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ar-IQ" sz="7200" dirty="0" smtClean="0">
              <a:cs typeface="+mj-cs"/>
            </a:endParaRPr>
          </a:p>
          <a:p>
            <a:endParaRPr lang="ar-IQ" sz="7200" dirty="0" smtClean="0"/>
          </a:p>
          <a:p>
            <a:endParaRPr lang="ar-IQ" sz="2000" dirty="0"/>
          </a:p>
          <a:p>
            <a:endParaRPr lang="ar-IQ" sz="2000" dirty="0" smtClean="0"/>
          </a:p>
          <a:p>
            <a:r>
              <a:rPr lang="ar-IQ" sz="2000" dirty="0" smtClean="0"/>
              <a:t> </a:t>
            </a:r>
            <a:endParaRPr lang="ar-IQ" sz="2000" dirty="0"/>
          </a:p>
          <a:p>
            <a:r>
              <a:rPr lang="ar-IQ" sz="2000" dirty="0" smtClean="0"/>
              <a:t> </a:t>
            </a:r>
          </a:p>
          <a:p>
            <a:endParaRPr lang="ar-IQ" sz="2000" dirty="0"/>
          </a:p>
        </p:txBody>
      </p:sp>
    </p:spTree>
    <p:extLst>
      <p:ext uri="{BB962C8B-B14F-4D97-AF65-F5344CB8AC3E}">
        <p14:creationId xmlns:p14="http://schemas.microsoft.com/office/powerpoint/2010/main" val="27657637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67544" y="476672"/>
                <a:ext cx="8229600" cy="6120680"/>
              </a:xfrm>
            </p:spPr>
            <p:txBody>
              <a:bodyPr>
                <a:normAutofit fontScale="92500" lnSpcReduction="10000"/>
              </a:bodyPr>
              <a:lstStyle/>
              <a:p>
                <a:endParaRPr lang="ar-IQ" dirty="0" smtClean="0"/>
              </a:p>
              <a:p>
                <a:r>
                  <a:rPr lang="ar-IQ" dirty="0" smtClean="0">
                    <a:latin typeface="Times New Roman" pitchFamily="18" charset="0"/>
                    <a:cs typeface="Times New Roman" pitchFamily="18" charset="0"/>
                  </a:rPr>
                  <a:t>ومن ثم برهن :في الشكل الرباعي اذا كان ثلاثة زوايا قوائم فالزاوية الرابعة قائمة ايضا </a:t>
                </a:r>
              </a:p>
              <a:p>
                <a:endParaRPr lang="ar-IQ" dirty="0">
                  <a:latin typeface="Times New Roman" pitchFamily="18" charset="0"/>
                  <a:cs typeface="Times New Roman" pitchFamily="18" charset="0"/>
                </a:endParaRPr>
              </a:p>
              <a:p>
                <a:r>
                  <a:rPr lang="ar-IQ" dirty="0">
                    <a:latin typeface="Times New Roman" pitchFamily="18" charset="0"/>
                    <a:cs typeface="Times New Roman" pitchFamily="18" charset="0"/>
                  </a:rPr>
                  <a:t>حسب الرسم السابق وحسب مبرهنة28 </a:t>
                </a:r>
                <a:r>
                  <a:rPr lang="en-US" dirty="0">
                    <a:latin typeface="Times New Roman" pitchFamily="18" charset="0"/>
                    <a:cs typeface="Times New Roman" pitchFamily="18" charset="0"/>
                  </a:rPr>
                  <a:t>CD ,AB  </a:t>
                </a:r>
                <a:r>
                  <a:rPr lang="ar-IQ" dirty="0">
                    <a:latin typeface="Times New Roman" pitchFamily="18" charset="0"/>
                    <a:cs typeface="Times New Roman" pitchFamily="18" charset="0"/>
                  </a:rPr>
                  <a:t>متوازيان اذا في الشكل الرباعي </a:t>
                </a:r>
                <a:endParaRPr lang="ar-IQ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BEFD </a:t>
                </a:r>
                <a:r>
                  <a:rPr lang="ar-IQ" dirty="0">
                    <a:latin typeface="Times New Roman" pitchFamily="18" charset="0"/>
                    <a:cs typeface="Times New Roman" pitchFamily="18" charset="0"/>
                  </a:rPr>
                  <a:t>وفيه الزاويتان </a:t>
                </a:r>
              </a:p>
              <a:p>
                <a:r>
                  <a:rPr lang="en-US" dirty="0">
                    <a:latin typeface="Times New Roman" pitchFamily="18" charset="0"/>
                    <a:cs typeface="Times New Roman" pitchFamily="18" charset="0"/>
                  </a:rPr>
                  <a:t>B,BEF  </a:t>
                </a:r>
                <a:r>
                  <a:rPr lang="ar-IQ" dirty="0">
                    <a:latin typeface="Times New Roman" pitchFamily="18" charset="0"/>
                    <a:cs typeface="Times New Roman" pitchFamily="18" charset="0"/>
                  </a:rPr>
                  <a:t>قوائم و</a:t>
                </a:r>
                <a:r>
                  <a:rPr lang="en-US" dirty="0">
                    <a:latin typeface="Times New Roman" pitchFamily="18" charset="0"/>
                    <a:cs typeface="Times New Roman" pitchFamily="18" charset="0"/>
                  </a:rPr>
                  <a:t>EF=BD </a:t>
                </a:r>
                <a:r>
                  <a:rPr lang="ar-IQ" dirty="0">
                    <a:latin typeface="Times New Roman" pitchFamily="18" charset="0"/>
                    <a:cs typeface="Times New Roman" pitchFamily="18" charset="0"/>
                  </a:rPr>
                  <a:t>المسافة العمودية بين مستقيمبن متوازيين تبقى ثابته لذا الزاويتين  </a:t>
                </a:r>
                <a:r>
                  <a:rPr lang="en-US" dirty="0">
                    <a:latin typeface="Times New Roman" pitchFamily="18" charset="0"/>
                    <a:cs typeface="Times New Roman" pitchFamily="18" charset="0"/>
                  </a:rPr>
                  <a:t>BDF,EFD </a:t>
                </a:r>
                <a:r>
                  <a:rPr lang="ar-IQ" dirty="0" smtClean="0">
                    <a:latin typeface="Times New Roman" pitchFamily="18" charset="0"/>
                    <a:cs typeface="Times New Roman" pitchFamily="18" charset="0"/>
                  </a:rPr>
                  <a:t>متساويتين لان الشكل </a:t>
                </a:r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EBDF</a:t>
                </a:r>
                <a:r>
                  <a:rPr lang="ar-IQ" dirty="0" smtClean="0">
                    <a:latin typeface="Times New Roman" pitchFamily="18" charset="0"/>
                    <a:cs typeface="Times New Roman" pitchFamily="18" charset="0"/>
                  </a:rPr>
                  <a:t> حقق شروط رباعي الخيام</a:t>
                </a:r>
                <a:endParaRPr lang="ar-IQ" dirty="0">
                  <a:latin typeface="Times New Roman" pitchFamily="18" charset="0"/>
                  <a:cs typeface="Times New Roman" pitchFamily="18" charset="0"/>
                </a:endParaRPr>
              </a:p>
              <a:p>
                <a:r>
                  <a:rPr lang="ar-IQ" dirty="0">
                    <a:latin typeface="Times New Roman" pitchFamily="18" charset="0"/>
                    <a:cs typeface="Times New Roman" pitchFamily="18" charset="0"/>
                  </a:rPr>
                  <a:t> </a:t>
                </a:r>
                <a:r>
                  <a:rPr lang="ar-IQ" dirty="0" smtClean="0">
                    <a:latin typeface="Times New Roman" pitchFamily="18" charset="0"/>
                    <a:cs typeface="Times New Roman" pitchFamily="18" charset="0"/>
                  </a:rPr>
                  <a:t>                                                          </a:t>
                </a:r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D</a:t>
                </a:r>
                <a:r>
                  <a:rPr lang="ar-IQ" dirty="0" smtClean="0">
                    <a:latin typeface="Times New Roman" pitchFamily="18" charset="0"/>
                    <a:cs typeface="Times New Roman" pitchFamily="18" charset="0"/>
                  </a:rPr>
                  <a:t>              </a:t>
                </a:r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F</a:t>
                </a:r>
                <a:endParaRPr lang="ar-IQ" dirty="0">
                  <a:latin typeface="Times New Roman" pitchFamily="18" charset="0"/>
                  <a:cs typeface="Times New Roman" pitchFamily="18" charset="0"/>
                </a:endParaRPr>
              </a:p>
              <a:p>
                <a:r>
                  <a:rPr lang="ar-IQ" dirty="0">
                    <a:latin typeface="Times New Roman" pitchFamily="18" charset="0"/>
                    <a:cs typeface="Times New Roman" pitchFamily="18" charset="0"/>
                  </a:rPr>
                  <a:t>وهما زوايا السمت </a:t>
                </a:r>
                <a:r>
                  <a:rPr lang="ar-IQ" dirty="0" smtClean="0">
                    <a:latin typeface="Times New Roman" pitchFamily="18" charset="0"/>
                    <a:cs typeface="Times New Roman" pitchFamily="18" charset="0"/>
                  </a:rPr>
                  <a:t>لهذا الرباعي  وبهذا تم البرهان                                        </a:t>
                </a:r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C</a:t>
                </a:r>
                <a:endParaRPr lang="en-US" dirty="0">
                  <a:latin typeface="Times New Roman" pitchFamily="18" charset="0"/>
                  <a:cs typeface="Times New Roman" pitchFamily="18" charset="0"/>
                </a:endParaRPr>
              </a:p>
              <a:p>
                <a:r>
                  <a:rPr lang="ar-IQ" dirty="0" smtClean="0">
                    <a:latin typeface="Times New Roman" pitchFamily="18" charset="0"/>
                    <a:cs typeface="Times New Roman" pitchFamily="18" charset="0"/>
                  </a:rPr>
                  <a:t>لان </a:t>
                </a:r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DFE=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  <a:ea typeface="Cambria Math"/>
                        <a:cs typeface="Times New Roman" pitchFamily="18" charset="0"/>
                      </a:rPr>
                      <m:t> ∡</m:t>
                    </m:r>
                    <m:r>
                      <a:rPr lang="en-US" b="0" i="1" smtClean="0">
                        <a:latin typeface="Cambria Math"/>
                        <a:ea typeface="Cambria Math"/>
                        <a:cs typeface="Times New Roman" pitchFamily="18" charset="0"/>
                      </a:rPr>
                      <m:t>𝐹𝐷𝐵</m:t>
                    </m:r>
                    <m:r>
                      <a:rPr lang="en-US" b="0" i="1" smtClean="0">
                        <a:latin typeface="Cambria Math"/>
                        <a:ea typeface="Cambria Math"/>
                        <a:cs typeface="Times New Roman" pitchFamily="18" charset="0"/>
                      </a:rPr>
                      <m:t>=</m:t>
                    </m:r>
                    <m:r>
                      <a:rPr lang="en-US" b="0" i="1" smtClean="0">
                        <a:latin typeface="Cambria Math"/>
                        <a:ea typeface="Cambria Math"/>
                        <a:cs typeface="Times New Roman" pitchFamily="18" charset="0"/>
                      </a:rPr>
                      <m:t>90</m:t>
                    </m:r>
                  </m:oMath>
                </a14:m>
                <a:endParaRPr lang="ar-IQ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ar-IQ" i="1" smtClean="0">
                        <a:latin typeface="Cambria Math"/>
                        <a:ea typeface="Cambria Math"/>
                        <a:cs typeface="Times New Roman" pitchFamily="18" charset="0"/>
                      </a:rPr>
                      <m:t>∡</m:t>
                    </m:r>
                    <m:r>
                      <a:rPr lang="en-US" b="0" i="1" smtClean="0">
                        <a:latin typeface="Cambria Math"/>
                        <a:ea typeface="Cambria Math"/>
                        <a:cs typeface="Times New Roman" pitchFamily="18" charset="0"/>
                      </a:rPr>
                      <m:t>𝐷</m:t>
                    </m:r>
                    <m:r>
                      <a:rPr lang="en-US" b="0" i="1" smtClean="0">
                        <a:latin typeface="Cambria Math"/>
                        <a:ea typeface="Cambria Math"/>
                        <a:cs typeface="Times New Roman" pitchFamily="18" charset="0"/>
                      </a:rPr>
                      <m:t>=∡</m:t>
                    </m:r>
                    <m:r>
                      <a:rPr lang="en-US" b="0" i="1" smtClean="0">
                        <a:latin typeface="Cambria Math"/>
                        <a:ea typeface="Cambria Math"/>
                        <a:cs typeface="Times New Roman" pitchFamily="18" charset="0"/>
                      </a:rPr>
                      <m:t>𝐶</m:t>
                    </m:r>
                  </m:oMath>
                </a14:m>
                <a:r>
                  <a:rPr lang="ar-IQ" dirty="0" smtClean="0">
                    <a:latin typeface="Times New Roman" pitchFamily="18" charset="0"/>
                    <a:cs typeface="Times New Roman" pitchFamily="18" charset="0"/>
                  </a:rPr>
                  <a:t>خواص الرباعي</a:t>
                </a:r>
                <a:endParaRPr lang="ar-IQ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14:m>
                  <m:oMath xmlns:m="http://schemas.openxmlformats.org/officeDocument/2006/math">
                    <m:r>
                      <a:rPr lang="ar-IQ" i="1" smtClean="0">
                        <a:latin typeface="Cambria Math"/>
                        <a:ea typeface="Cambria Math"/>
                        <a:cs typeface="Times New Roman" pitchFamily="18" charset="0"/>
                      </a:rPr>
                      <m:t>∡</m:t>
                    </m:r>
                    <m:r>
                      <a:rPr lang="en-US" b="0" i="1" smtClean="0">
                        <a:latin typeface="Cambria Math"/>
                        <a:ea typeface="Cambria Math"/>
                        <a:cs typeface="Times New Roman" pitchFamily="18" charset="0"/>
                      </a:rPr>
                      <m:t>𝐶</m:t>
                    </m:r>
                    <m:r>
                      <a:rPr lang="en-US" b="0" i="1" smtClean="0">
                        <a:latin typeface="Cambria Math"/>
                        <a:ea typeface="Cambria Math"/>
                        <a:cs typeface="Times New Roman" pitchFamily="18" charset="0"/>
                      </a:rPr>
                      <m:t>=</m:t>
                    </m:r>
                    <m:r>
                      <a:rPr lang="en-US" b="0" i="1" smtClean="0">
                        <a:latin typeface="Cambria Math"/>
                        <a:ea typeface="Cambria Math"/>
                        <a:cs typeface="Times New Roman" pitchFamily="18" charset="0"/>
                      </a:rPr>
                      <m:t>90</m:t>
                    </m:r>
                  </m:oMath>
                </a14:m>
                <a:endParaRPr lang="ar-IQ" dirty="0" smtClean="0">
                  <a:latin typeface="Times New Roman" pitchFamily="18" charset="0"/>
                  <a:cs typeface="Times New Roman" pitchFamily="18" charset="0"/>
                </a:endParaRPr>
              </a:p>
              <a:p>
                <a:endParaRPr lang="ar-IQ" dirty="0">
                  <a:latin typeface="Times New Roman" pitchFamily="18" charset="0"/>
                  <a:cs typeface="Times New Roman" pitchFamily="18" charset="0"/>
                </a:endParaRPr>
              </a:p>
              <a:p>
                <a:r>
                  <a:rPr lang="ar-IQ" dirty="0" smtClean="0">
                    <a:latin typeface="Times New Roman" pitchFamily="18" charset="0"/>
                    <a:cs typeface="Times New Roman" pitchFamily="18" charset="0"/>
                  </a:rPr>
                  <a:t>الخلل </a:t>
                </a:r>
                <a:r>
                  <a:rPr lang="ar-IQ" dirty="0">
                    <a:latin typeface="Times New Roman" pitchFamily="18" charset="0"/>
                    <a:cs typeface="Times New Roman" pitchFamily="18" charset="0"/>
                  </a:rPr>
                  <a:t>في البرهان</a:t>
                </a:r>
                <a:r>
                  <a:rPr lang="ar-IQ" dirty="0" smtClean="0">
                    <a:latin typeface="Times New Roman" pitchFamily="18" charset="0"/>
                    <a:cs typeface="Times New Roman" pitchFamily="18" charset="0"/>
                  </a:rPr>
                  <a:t>:                                      </a:t>
                </a:r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B</a:t>
                </a:r>
                <a:r>
                  <a:rPr lang="ar-IQ" dirty="0" smtClean="0">
                    <a:latin typeface="Times New Roman" pitchFamily="18" charset="0"/>
                    <a:cs typeface="Times New Roman" pitchFamily="18" charset="0"/>
                  </a:rPr>
                  <a:t>                   </a:t>
                </a:r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E</a:t>
                </a:r>
                <a:r>
                  <a:rPr lang="ar-IQ" dirty="0" smtClean="0">
                    <a:latin typeface="Times New Roman" pitchFamily="18" charset="0"/>
                    <a:cs typeface="Times New Roman" pitchFamily="18" charset="0"/>
                  </a:rPr>
                  <a:t>                 </a:t>
                </a:r>
                <a:r>
                  <a:rPr lang="en-US" dirty="0" smtClean="0">
                    <a:latin typeface="Times New Roman" pitchFamily="18" charset="0"/>
                    <a:cs typeface="Times New Roman" pitchFamily="18" charset="0"/>
                  </a:rPr>
                  <a:t>A</a:t>
                </a:r>
                <a:endParaRPr lang="ar-IQ" dirty="0">
                  <a:latin typeface="Times New Roman" pitchFamily="18" charset="0"/>
                  <a:cs typeface="Times New Roman" pitchFamily="18" charset="0"/>
                </a:endParaRPr>
              </a:p>
              <a:p>
                <a:r>
                  <a:rPr lang="ar-IQ" dirty="0">
                    <a:latin typeface="Times New Roman" pitchFamily="18" charset="0"/>
                    <a:cs typeface="Times New Roman" pitchFamily="18" charset="0"/>
                  </a:rPr>
                  <a:t>اعتمد على ان المسافة العموديه بين المستقيمين المتوازيين ثابته  وهي مكافئه للبديهيه الخامسه</a:t>
                </a:r>
              </a:p>
              <a:p>
                <a:endParaRPr lang="ar-IQ" dirty="0">
                  <a:latin typeface="Times New Roman" pitchFamily="18" charset="0"/>
                  <a:cs typeface="Times New Roman" pitchFamily="18" charset="0"/>
                </a:endParaRP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67544" y="476672"/>
                <a:ext cx="8229600" cy="6120680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Rectangle 1"/>
          <p:cNvSpPr/>
          <p:nvPr/>
        </p:nvSpPr>
        <p:spPr>
          <a:xfrm>
            <a:off x="1259632" y="3429000"/>
            <a:ext cx="2664296" cy="1872208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IQ">
              <a:solidFill>
                <a:schemeClr val="accent5">
                  <a:lumMod val="20000"/>
                  <a:lumOff val="80000"/>
                </a:schemeClr>
              </a:solidFill>
            </a:endParaRPr>
          </a:p>
        </p:txBody>
      </p:sp>
      <p:cxnSp>
        <p:nvCxnSpPr>
          <p:cNvPr id="5" name="Straight Connector 4"/>
          <p:cNvCxnSpPr>
            <a:stCxn id="2" idx="0"/>
          </p:cNvCxnSpPr>
          <p:nvPr/>
        </p:nvCxnSpPr>
        <p:spPr>
          <a:xfrm>
            <a:off x="2591780" y="3429000"/>
            <a:ext cx="0" cy="18722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>
            <a:endCxn id="2" idx="2"/>
          </p:cNvCxnSpPr>
          <p:nvPr/>
        </p:nvCxnSpPr>
        <p:spPr>
          <a:xfrm>
            <a:off x="1259632" y="3429000"/>
            <a:ext cx="1332148" cy="18722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endCxn id="2" idx="2"/>
          </p:cNvCxnSpPr>
          <p:nvPr/>
        </p:nvCxnSpPr>
        <p:spPr>
          <a:xfrm flipH="1">
            <a:off x="2591780" y="3429000"/>
            <a:ext cx="1332148" cy="18722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331705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508</TotalTime>
  <Words>365</Words>
  <Application>Microsoft Office PowerPoint</Application>
  <PresentationFormat>On-screen Show (4:3)</PresentationFormat>
  <Paragraphs>79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Austin</vt:lpstr>
      <vt:lpstr>PowerPoint Presentation</vt:lpstr>
      <vt:lpstr>PowerPoint Presentation</vt:lpstr>
      <vt:lpstr>PowerPoint Presentation</vt:lpstr>
      <vt:lpstr>PowerPoint Presentation</vt:lpstr>
    </vt:vector>
  </TitlesOfParts>
  <Company>Enjoy My Fine Releases.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محاظرات هندسة   اعداد ا .م منتهى عبد الرزاق حسن</dc:title>
  <dc:creator>LAITH</dc:creator>
  <cp:lastModifiedBy>LAITH</cp:lastModifiedBy>
  <cp:revision>72</cp:revision>
  <dcterms:created xsi:type="dcterms:W3CDTF">2019-01-16T14:23:37Z</dcterms:created>
  <dcterms:modified xsi:type="dcterms:W3CDTF">2021-05-31T11:22:14Z</dcterms:modified>
</cp:coreProperties>
</file>