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4" r:id="rId1"/>
  </p:sldMasterIdLst>
  <p:sldIdLst>
    <p:sldId id="275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dirty="0"/>
              <a:t>محاولة  عمر الخيام </a:t>
            </a:r>
          </a:p>
          <a:p>
            <a:pPr marL="0" indent="0">
              <a:buNone/>
            </a:pPr>
            <a:r>
              <a:rPr lang="ar-IQ" dirty="0"/>
              <a:t>حاول اثبات اذا وجد ثلاث زوايا في شكل رباعي  قوائم فالزاويه الرابعة تكون قائمه ايضا</a:t>
            </a:r>
          </a:p>
          <a:p>
            <a:pPr marL="0" indent="0">
              <a:buNone/>
            </a:pPr>
            <a:r>
              <a:rPr lang="ar-IQ" dirty="0"/>
              <a:t>وهي مكافئه للبديهيه الخامسه</a:t>
            </a:r>
          </a:p>
          <a:p>
            <a:pPr marL="0" indent="0">
              <a:buNone/>
            </a:pPr>
            <a:r>
              <a:rPr lang="ar-IQ" dirty="0"/>
              <a:t>تعريف رباعي الخيام: هو شكل رباعي  تكون زاويتا القاعده قوائم ويكون العمودان متساويان</a:t>
            </a:r>
          </a:p>
          <a:p>
            <a:pPr marL="0" indent="0">
              <a:buNone/>
            </a:pPr>
            <a:r>
              <a:rPr lang="ar-IQ" dirty="0"/>
              <a:t>وتسمى القاعدة العليا بالسمت</a:t>
            </a:r>
          </a:p>
          <a:p>
            <a:pPr marL="0" indent="0">
              <a:buNone/>
            </a:pPr>
            <a:r>
              <a:rPr lang="en-US" dirty="0" smtClean="0"/>
              <a:t>C                                      D                                   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smtClean="0"/>
              <a:t>A                               B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ar-IQ" dirty="0" smtClean="0"/>
              <a:t>في البداية حاول ان يبرهن زوايا الراس متساوية في رباعي الخيام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ar-IQ" dirty="0"/>
              <a:t>في المثلثان  </a:t>
            </a:r>
            <a:r>
              <a:rPr lang="en-US" dirty="0"/>
              <a:t>ABC </a:t>
            </a:r>
            <a:r>
              <a:rPr lang="ar-IQ" dirty="0"/>
              <a:t>و </a:t>
            </a:r>
            <a:r>
              <a:rPr lang="en-US" dirty="0"/>
              <a:t>ABD</a:t>
            </a:r>
          </a:p>
          <a:p>
            <a:pPr marL="0" indent="0">
              <a:buNone/>
            </a:pPr>
            <a:r>
              <a:rPr lang="en-US" dirty="0"/>
              <a:t>BD = AC  </a:t>
            </a:r>
            <a:r>
              <a:rPr lang="ar-IQ" dirty="0"/>
              <a:t>و</a:t>
            </a:r>
            <a:r>
              <a:rPr lang="en-US" dirty="0"/>
              <a:t>AB   </a:t>
            </a:r>
            <a:r>
              <a:rPr lang="ar-IQ" dirty="0"/>
              <a:t>مشترك والزاويتان </a:t>
            </a:r>
            <a:r>
              <a:rPr lang="en-US" dirty="0"/>
              <a:t>A,B  </a:t>
            </a:r>
            <a:r>
              <a:rPr lang="ar-IQ" dirty="0"/>
              <a:t>قائمتان لذلك المثلثان متساويان</a:t>
            </a:r>
          </a:p>
          <a:p>
            <a:pPr marL="0" indent="0">
              <a:buNone/>
            </a:pPr>
            <a:r>
              <a:rPr lang="ar-IQ" dirty="0"/>
              <a:t>ومن التساوي ينتج  </a:t>
            </a:r>
            <a:r>
              <a:rPr lang="en-US" dirty="0"/>
              <a:t>AD=BC </a:t>
            </a:r>
          </a:p>
          <a:p>
            <a:pPr marL="0" indent="0">
              <a:buNone/>
            </a:pPr>
            <a:r>
              <a:rPr lang="ar-IQ" dirty="0"/>
              <a:t>وفي المثلثين  </a:t>
            </a:r>
            <a:r>
              <a:rPr lang="en-US" dirty="0"/>
              <a:t>ADC,CBD  </a:t>
            </a:r>
            <a:r>
              <a:rPr lang="ar-IQ" dirty="0"/>
              <a:t>وفيهما </a:t>
            </a:r>
          </a:p>
          <a:p>
            <a:pPr marL="0" indent="0">
              <a:buNone/>
            </a:pPr>
            <a:r>
              <a:rPr lang="en-US" dirty="0"/>
              <a:t>AC=BD </a:t>
            </a:r>
            <a:r>
              <a:rPr lang="ar-IQ" dirty="0"/>
              <a:t>و </a:t>
            </a:r>
            <a:r>
              <a:rPr lang="en-US" dirty="0"/>
              <a:t>CD </a:t>
            </a:r>
            <a:r>
              <a:rPr lang="ar-IQ" dirty="0"/>
              <a:t>مشترك و</a:t>
            </a:r>
            <a:r>
              <a:rPr lang="en-US" dirty="0"/>
              <a:t>BC=DA </a:t>
            </a:r>
            <a:r>
              <a:rPr lang="ar-IQ" dirty="0"/>
              <a:t>لذلك المثلثان متساويان ومن التساوي ينتج الزاويتان  </a:t>
            </a:r>
            <a:r>
              <a:rPr lang="en-US" smtClean="0"/>
              <a:t>DC </a:t>
            </a:r>
            <a:r>
              <a:rPr lang="ar-IQ" dirty="0"/>
              <a:t>متساويان</a:t>
            </a:r>
          </a:p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273675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7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27526" cy="6858000"/>
          </a:xfrm>
        </p:spPr>
        <p:txBody>
          <a:bodyPr>
            <a:normAutofit lnSpcReduction="10000"/>
          </a:bodyPr>
          <a:lstStyle/>
          <a:p>
            <a:r>
              <a:rPr lang="ar-IQ" sz="2000" dirty="0"/>
              <a:t>وبعد ذلك برهن ان (المتقيم الواصل بين منتصفي القاعدة والسمت يكون عموديا عليهما</a:t>
            </a:r>
          </a:p>
          <a:p>
            <a:pPr marL="0" indent="0">
              <a:buNone/>
            </a:pPr>
            <a:r>
              <a:rPr lang="ar-IQ" sz="2000" dirty="0"/>
              <a:t>ليكن  </a:t>
            </a:r>
            <a:r>
              <a:rPr lang="en-US" sz="2000" dirty="0"/>
              <a:t>EF  </a:t>
            </a:r>
            <a:r>
              <a:rPr lang="ar-IQ" sz="2000" dirty="0"/>
              <a:t>منصف القاعدة والسمت في  </a:t>
            </a:r>
            <a:r>
              <a:rPr lang="en-US" sz="2000" dirty="0"/>
              <a:t>E </a:t>
            </a:r>
            <a:r>
              <a:rPr lang="ar-IQ" sz="2000" dirty="0"/>
              <a:t>و</a:t>
            </a:r>
            <a:r>
              <a:rPr lang="en-US" sz="2000" dirty="0"/>
              <a:t>F </a:t>
            </a:r>
            <a:r>
              <a:rPr lang="ar-IQ" sz="2000" dirty="0"/>
              <a:t>على التوالي نصل</a:t>
            </a:r>
            <a:r>
              <a:rPr lang="en-US" sz="2000" dirty="0" smtClean="0"/>
              <a:t>EC, </a:t>
            </a:r>
            <a:r>
              <a:rPr lang="en-US" sz="2000" dirty="0"/>
              <a:t>ED, </a:t>
            </a:r>
            <a:r>
              <a:rPr lang="ar-IQ" sz="2000" dirty="0"/>
              <a:t>ثم نطابق المثلثين </a:t>
            </a:r>
          </a:p>
          <a:p>
            <a:pPr marL="0" indent="0">
              <a:buNone/>
            </a:pPr>
            <a:r>
              <a:rPr lang="en-US" sz="2000" dirty="0"/>
              <a:t>ACE,BDE     </a:t>
            </a:r>
            <a:r>
              <a:rPr lang="ar-IQ" sz="2000" dirty="0"/>
              <a:t>وفيهما </a:t>
            </a:r>
          </a:p>
          <a:p>
            <a:pPr marL="0" indent="0">
              <a:buNone/>
            </a:pPr>
            <a:r>
              <a:rPr lang="en-US" sz="2000" dirty="0"/>
              <a:t>AC=BD </a:t>
            </a:r>
            <a:r>
              <a:rPr lang="ar-IQ" sz="2000" dirty="0" smtClean="0"/>
              <a:t>  وان الزاويية </a:t>
            </a:r>
            <a:r>
              <a:rPr lang="en-US" sz="2000" dirty="0" smtClean="0"/>
              <a:t>  A </a:t>
            </a:r>
            <a:r>
              <a:rPr lang="ar-IQ" sz="2000" dirty="0" smtClean="0"/>
              <a:t>تساوي </a:t>
            </a:r>
            <a:r>
              <a:rPr lang="ar-IQ" sz="2000" dirty="0" smtClean="0">
                <a:cs typeface="+mj-cs"/>
              </a:rPr>
              <a:t>الزاوية</a:t>
            </a:r>
            <a:r>
              <a:rPr lang="en-US" sz="2000" dirty="0" smtClean="0"/>
              <a:t>B  </a:t>
            </a:r>
            <a:r>
              <a:rPr lang="ar-IQ" sz="2000" dirty="0" smtClean="0"/>
              <a:t>(معطى )و,</a:t>
            </a:r>
            <a:r>
              <a:rPr lang="en-US" sz="2000" dirty="0" smtClean="0"/>
              <a:t>AE=BE  )</a:t>
            </a:r>
            <a:r>
              <a:rPr lang="ar-IQ" sz="2000" dirty="0" smtClean="0"/>
              <a:t>بالتنصيف</a:t>
            </a:r>
            <a:r>
              <a:rPr lang="ar-IQ" sz="2000" dirty="0"/>
              <a:t>)</a:t>
            </a:r>
          </a:p>
          <a:p>
            <a:pPr marL="0" indent="0">
              <a:buNone/>
            </a:pPr>
            <a:r>
              <a:rPr lang="ar-IQ" sz="2000" dirty="0"/>
              <a:t>لذا يتطابق المثلثين </a:t>
            </a:r>
            <a:r>
              <a:rPr lang="en-US" sz="2000" dirty="0"/>
              <a:t>ACE,BDE   </a:t>
            </a:r>
            <a:r>
              <a:rPr lang="ar-IQ" sz="2000" dirty="0"/>
              <a:t>وينتج من التطابق  </a:t>
            </a:r>
            <a:r>
              <a:rPr lang="en-US" sz="2000" dirty="0"/>
              <a:t>EC=DE </a:t>
            </a:r>
            <a:r>
              <a:rPr lang="ar-IQ" sz="2000" dirty="0" smtClean="0">
                <a:cs typeface="+mj-cs"/>
              </a:rPr>
              <a:t>وكذلك الزاويتين</a:t>
            </a:r>
          </a:p>
          <a:p>
            <a:pPr marL="0" indent="0">
              <a:buNone/>
            </a:pPr>
            <a:endParaRPr lang="en-US" sz="2000" dirty="0">
              <a:cs typeface="+mj-cs"/>
            </a:endParaRPr>
          </a:p>
          <a:p>
            <a:pPr marL="0" indent="0">
              <a:buNone/>
            </a:pPr>
            <a:r>
              <a:rPr lang="ar-IQ" sz="2000" dirty="0" smtClean="0"/>
              <a:t>  </a:t>
            </a:r>
            <a:r>
              <a:rPr lang="en-US" sz="2000" dirty="0" smtClean="0"/>
              <a:t>DEB=CEA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    </a:t>
            </a:r>
            <a:r>
              <a:rPr lang="ar-IQ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endParaRPr lang="ar-IQ" sz="2000" dirty="0" smtClean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</a:t>
            </a:r>
            <a:r>
              <a:rPr lang="en-US" dirty="0" smtClean="0"/>
              <a:t>c                     F                                          </a:t>
            </a:r>
            <a:r>
              <a:rPr lang="ar-IQ" dirty="0" smtClean="0"/>
              <a:t>           </a:t>
            </a:r>
            <a:endParaRPr lang="en-US" dirty="0"/>
          </a:p>
          <a:p>
            <a:r>
              <a:rPr lang="en-US" dirty="0" smtClean="0"/>
              <a:t> D                 </a:t>
            </a:r>
          </a:p>
          <a:p>
            <a:endParaRPr lang="en-US" dirty="0"/>
          </a:p>
          <a:p>
            <a:r>
              <a:rPr lang="en-US" dirty="0" smtClean="0"/>
              <a:t>       </a:t>
            </a:r>
            <a:r>
              <a:rPr lang="ar-IQ" dirty="0" smtClean="0"/>
              <a:t>                         1              2       1(</a:t>
            </a:r>
            <a:endParaRPr lang="en-US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</a:t>
            </a:r>
            <a:r>
              <a:rPr lang="en-US" dirty="0" smtClean="0"/>
              <a:t>A                    E                    B         </a:t>
            </a:r>
            <a:r>
              <a:rPr lang="ar-IQ" dirty="0" smtClean="0"/>
              <a:t>  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3120008" y="4365104"/>
            <a:ext cx="3816424" cy="194421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>
            <a:stCxn id="2" idx="2"/>
            <a:endCxn id="2" idx="2"/>
          </p:cNvCxnSpPr>
          <p:nvPr/>
        </p:nvCxnSpPr>
        <p:spPr>
          <a:xfrm>
            <a:off x="5028220" y="63093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0"/>
            <a:endCxn id="2" idx="2"/>
          </p:cNvCxnSpPr>
          <p:nvPr/>
        </p:nvCxnSpPr>
        <p:spPr>
          <a:xfrm>
            <a:off x="5028220" y="43651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2"/>
          </p:cNvCxnSpPr>
          <p:nvPr/>
        </p:nvCxnSpPr>
        <p:spPr>
          <a:xfrm flipV="1">
            <a:off x="5028220" y="4365104"/>
            <a:ext cx="190821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2"/>
          </p:cNvCxnSpPr>
          <p:nvPr/>
        </p:nvCxnSpPr>
        <p:spPr>
          <a:xfrm flipH="1" flipV="1">
            <a:off x="3264024" y="4365104"/>
            <a:ext cx="176419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0"/>
            <a:endCxn id="2" idx="2"/>
          </p:cNvCxnSpPr>
          <p:nvPr/>
        </p:nvCxnSpPr>
        <p:spPr>
          <a:xfrm>
            <a:off x="5028220" y="43651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0"/>
            <a:endCxn id="2" idx="2"/>
          </p:cNvCxnSpPr>
          <p:nvPr/>
        </p:nvCxnSpPr>
        <p:spPr>
          <a:xfrm>
            <a:off x="5028220" y="43651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8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6019392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لذا فان المثلثين متطابقين .ومن التطابق ينتج الزاويتين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CFE,DFE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متساويين ولان مجموعهما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زاوية مستقيمة فتكون كل منهما قائمة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ثم نطابق المثلثين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CEF,DEF 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وفيهما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EC=ED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معطى والضلع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DF=CF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(بالتنصيف)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CE=ED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(بالبرهان)  ومن التطابق  ينتج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DFE,CFE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متساويتان وبما انهما زاوية مستقيمة فتكون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كل منها قائمة  اي ان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وكذلك ينتج من التطابق تساوي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FED,CEF</a:t>
            </a: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ولكن تم برهان ان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BED,AEC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متساويا وبالجمع مع الزاويتان التي في الاعلى ينتج  تساوي </a:t>
            </a:r>
          </a:p>
          <a:p>
            <a:pPr marL="68580" indent="0">
              <a:buNone/>
            </a:pPr>
            <a:endParaRPr lang="ar-IQ" sz="7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BEF,AEF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ولكن هاتان زاويتان مستقيمة لذلك كل منهما قائمة اذا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على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ايضا وبهذا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يتم البرهان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7200" dirty="0" smtClean="0">
              <a:cs typeface="+mj-cs"/>
            </a:endParaRPr>
          </a:p>
          <a:p>
            <a:endParaRPr lang="ar-IQ" sz="7200" dirty="0" smtClean="0"/>
          </a:p>
          <a:p>
            <a:endParaRPr lang="ar-IQ" sz="2000" dirty="0"/>
          </a:p>
          <a:p>
            <a:endParaRPr lang="ar-IQ" sz="2000" dirty="0" smtClean="0"/>
          </a:p>
          <a:p>
            <a:r>
              <a:rPr lang="ar-IQ" sz="2000" dirty="0" smtClean="0"/>
              <a:t> </a:t>
            </a:r>
            <a:endParaRPr lang="ar-IQ" sz="2000" dirty="0"/>
          </a:p>
          <a:p>
            <a:r>
              <a:rPr lang="ar-IQ" sz="2000" dirty="0" smtClean="0"/>
              <a:t>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276576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20680"/>
          </a:xfrm>
        </p:spPr>
        <p:txBody>
          <a:bodyPr>
            <a:normAutofit fontScale="92500" lnSpcReduction="10000"/>
          </a:bodyPr>
          <a:lstStyle/>
          <a:p>
            <a:endParaRPr lang="ar-IQ" dirty="0"/>
          </a:p>
          <a:p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ومن ثم برهن :في الشكل الرباعي اذا كان ثلاثة زوايا قوائم فالزاوية الرابعة قائمة ايضا </a:t>
            </a: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حسب الرسم السابق وحسب مبرهنة28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CD ,AB 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متوازيان اذا في الشكل الرباعي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BEFD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وفيه الزاويتان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B,BEF 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قوائم 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EF=BD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المسافة العمودية بين مستقيمبن متوازيين تبقى ثابته لذا الزاويتين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BDF,EFD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متساويتين لان الشكل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EBDF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حقق شروط رباعي الخيام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وهما زوايا السمت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لهذا الرباعي  وبهذا تم البرهان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الخلل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البرهان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: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اعتمد على ان المسافة العموديه بين المستقيمين المتوازيين ثابته  وهي مكافئه للبديهيه الخامسه</a:t>
            </a: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9632" y="3429000"/>
            <a:ext cx="2664296" cy="187220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stCxn id="2" idx="0"/>
          </p:cNvCxnSpPr>
          <p:nvPr/>
        </p:nvCxnSpPr>
        <p:spPr>
          <a:xfrm>
            <a:off x="2591780" y="3429000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1259632" y="3429000"/>
            <a:ext cx="133214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2" idx="2"/>
          </p:cNvCxnSpPr>
          <p:nvPr/>
        </p:nvCxnSpPr>
        <p:spPr>
          <a:xfrm flipH="1">
            <a:off x="2591780" y="3429000"/>
            <a:ext cx="133214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17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320</TotalTime>
  <Words>328</Words>
  <Application>Microsoft Office PowerPoint</Application>
  <PresentationFormat>On-screen Show (4:3)</PresentationFormat>
  <Paragraphs>76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65</cp:revision>
  <dcterms:created xsi:type="dcterms:W3CDTF">2019-01-16T14:23:37Z</dcterms:created>
  <dcterms:modified xsi:type="dcterms:W3CDTF">2021-05-30T12:22:46Z</dcterms:modified>
</cp:coreProperties>
</file>