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0"/>
  </p:notesMasterIdLst>
  <p:sldIdLst>
    <p:sldId id="283" r:id="rId2"/>
    <p:sldId id="271" r:id="rId3"/>
    <p:sldId id="284" r:id="rId4"/>
    <p:sldId id="285" r:id="rId5"/>
    <p:sldId id="286" r:id="rId6"/>
    <p:sldId id="287" r:id="rId7"/>
    <p:sldId id="288" r:id="rId8"/>
    <p:sldId id="289" r:id="rId9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CCF0B9D9-2263-4025-91CB-969F536306AD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BDD863C-FBDB-4E7C-8AEF-CBB84CEC65C4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55654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DD863C-FBDB-4E7C-8AEF-CBB84CEC65C4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336524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08/10/1442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r>
              <a:rPr lang="ar-IQ" smtClean="0"/>
              <a:t>بعض مبرهنات اقليدس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13181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072"/>
            <a:ext cx="9170332" cy="6669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4" name="Straight Connector 3"/>
          <p:cNvCxnSpPr/>
          <p:nvPr/>
        </p:nvCxnSpPr>
        <p:spPr>
          <a:xfrm flipH="1">
            <a:off x="6228184" y="3933056"/>
            <a:ext cx="20882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>
            <a:off x="6228184" y="2852936"/>
            <a:ext cx="86409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7092280" y="2852936"/>
            <a:ext cx="1224136" cy="10801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84548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08912" cy="1296144"/>
          </a:xfrm>
        </p:spPr>
        <p:txBody>
          <a:bodyPr>
            <a:normAutofit/>
          </a:bodyPr>
          <a:lstStyle/>
          <a:p>
            <a:r>
              <a:rPr lang="ar-IQ" dirty="0" smtClean="0"/>
              <a:t>مبرهنه 4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896544"/>
          </a:xfrm>
        </p:spPr>
        <p:txBody>
          <a:bodyPr>
            <a:normAutofit/>
          </a:bodyPr>
          <a:lstStyle/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اذا ساوى ضلعان والزاويه المحصورة بينهما في مثلث ضلعان والزاويه المحصورة بينهما في مثلث اخر على التناظر يتساوى المثلثان وتتساوى الزوايا الباقية والضلع من احدهما مع نظيره من الاخر</a:t>
            </a:r>
          </a:p>
          <a:p>
            <a:pPr marL="68580" indent="0">
              <a:buNone/>
            </a:pPr>
            <a:r>
              <a:rPr lang="ar-IQ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المعطيات:مثلث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                 </a:t>
            </a:r>
          </a:p>
          <a:p>
            <a:pPr marL="68580" indent="0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AB=DE,DF=AC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والزاويتان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A,D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متساويتان              </a:t>
            </a: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المطلوب اثباته يتساوى المثلثان                            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البرهان:نقوم برفع المثلث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ونضعه على المثلث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ABC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بحيث الزاويه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نضعها على الزاويه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والضلع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 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على 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AB</a:t>
            </a:r>
            <a:endParaRPr lang="ar-IQ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والضلع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DF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على 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(معطى)اذن الضلع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EF=BC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وبذلك</a:t>
            </a:r>
          </a:p>
          <a:p>
            <a:pPr marL="68580" indent="0">
              <a:buNone/>
            </a:pP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الزاويتان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F,C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متساويتان وكذلك الزاويتان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E,B</a:t>
            </a:r>
            <a:r>
              <a:rPr lang="ar-IQ" sz="2000" dirty="0" smtClean="0">
                <a:latin typeface="Times New Roman" pitchFamily="18" charset="0"/>
                <a:cs typeface="Times New Roman" pitchFamily="18" charset="0"/>
              </a:rPr>
              <a:t> متساويتان</a:t>
            </a:r>
            <a:endParaRPr lang="ar-IQ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1531570" y="2591995"/>
            <a:ext cx="576064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  <p:sp>
        <p:nvSpPr>
          <p:cNvPr id="5" name="Isosceles Triangle 4"/>
          <p:cNvSpPr/>
          <p:nvPr/>
        </p:nvSpPr>
        <p:spPr>
          <a:xfrm>
            <a:off x="2759674" y="2526117"/>
            <a:ext cx="720080" cy="936104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6761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332656"/>
            <a:ext cx="7024744" cy="1143000"/>
          </a:xfrm>
        </p:spPr>
        <p:txBody>
          <a:bodyPr/>
          <a:lstStyle/>
          <a:p>
            <a:r>
              <a:rPr lang="ar-IQ" dirty="0" smtClean="0"/>
              <a:t>الخلل في البرهان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340768"/>
            <a:ext cx="8064896" cy="5256584"/>
          </a:xfrm>
        </p:spPr>
        <p:txBody>
          <a:bodyPr/>
          <a:lstStyle/>
          <a:p>
            <a:r>
              <a:rPr lang="ar-IQ" dirty="0" smtClean="0"/>
              <a:t>استعمل اقليدس طريقة نقل الاشكال كطريقة للبرهان وهذا غير صحيح فيزيلئيا اذ لايمكن بقاء الاشكال على حالها بدون تغيير عند نقل الاشكال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47079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6952736" cy="1287016"/>
          </a:xfrm>
        </p:spPr>
        <p:txBody>
          <a:bodyPr/>
          <a:lstStyle/>
          <a:p>
            <a:r>
              <a:rPr lang="ar-IQ" dirty="0" smtClean="0"/>
              <a:t>مبرهنه 9: كيفية تنصيف زاويه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08912" cy="5112568"/>
          </a:xfrm>
        </p:spPr>
        <p:txBody>
          <a:bodyPr/>
          <a:lstStyle/>
          <a:p>
            <a:pPr marL="68580" indent="0">
              <a:buNone/>
            </a:pPr>
            <a:r>
              <a:rPr lang="ar-IQ" dirty="0" smtClean="0"/>
              <a:t>المعطيات :الزاويه </a:t>
            </a:r>
            <a:r>
              <a:rPr lang="en-US" dirty="0" smtClean="0"/>
              <a:t>BAC</a:t>
            </a:r>
            <a:r>
              <a:rPr lang="ar-IQ" dirty="0" smtClean="0"/>
              <a:t>                   </a:t>
            </a:r>
            <a:r>
              <a:rPr lang="en-US" dirty="0" smtClean="0"/>
              <a:t>B</a:t>
            </a:r>
            <a:r>
              <a:rPr lang="ar-IQ" dirty="0" smtClean="0"/>
              <a:t>         </a:t>
            </a:r>
            <a:r>
              <a:rPr lang="en-US" dirty="0" smtClean="0"/>
              <a:t>D</a:t>
            </a:r>
          </a:p>
          <a:p>
            <a:pPr marL="68580" indent="0">
              <a:buNone/>
            </a:pPr>
            <a:r>
              <a:rPr lang="en-US" dirty="0" smtClean="0"/>
              <a:t>  </a:t>
            </a:r>
            <a:r>
              <a:rPr lang="ar-IQ" dirty="0" smtClean="0"/>
              <a:t>المطلوب اثباته:تنصيف الزاويه  </a:t>
            </a:r>
          </a:p>
          <a:p>
            <a:pPr marL="68580" indent="0">
              <a:buNone/>
            </a:pPr>
            <a:r>
              <a:rPr lang="ar-IQ" dirty="0" smtClean="0"/>
              <a:t>البرهان:                                  </a:t>
            </a:r>
            <a:r>
              <a:rPr lang="en-US" dirty="0" smtClean="0"/>
              <a:t>F  </a:t>
            </a:r>
            <a:r>
              <a:rPr lang="ar-IQ" dirty="0" smtClean="0"/>
              <a:t>                  </a:t>
            </a:r>
            <a:r>
              <a:rPr lang="en-US" dirty="0" smtClean="0"/>
              <a:t>2</a:t>
            </a:r>
            <a:r>
              <a:rPr lang="ar-IQ" dirty="0" smtClean="0"/>
              <a:t>    </a:t>
            </a:r>
            <a:r>
              <a:rPr lang="en-US" dirty="0" smtClean="0"/>
              <a:t>A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لتكن نقطة </a:t>
            </a:r>
            <a:r>
              <a:rPr lang="en-US" dirty="0" smtClean="0"/>
              <a:t>D</a:t>
            </a:r>
            <a:r>
              <a:rPr lang="ar-IQ" dirty="0" smtClean="0"/>
              <a:t>تقع على </a:t>
            </a:r>
            <a:r>
              <a:rPr lang="en-US" dirty="0" smtClean="0"/>
              <a:t>AB</a:t>
            </a:r>
            <a:r>
              <a:rPr lang="ar-IQ" dirty="0" smtClean="0"/>
              <a:t>                   </a:t>
            </a:r>
            <a:r>
              <a:rPr lang="ar-IQ" dirty="0" smtClean="0"/>
              <a:t>          1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E</a:t>
            </a:r>
            <a:r>
              <a:rPr lang="ar-IQ" dirty="0" smtClean="0"/>
              <a:t> نقطة تقع على </a:t>
            </a:r>
            <a:r>
              <a:rPr lang="en-US" dirty="0" smtClean="0"/>
              <a:t>Ac</a:t>
            </a:r>
            <a:r>
              <a:rPr lang="ar-IQ" dirty="0" smtClean="0"/>
              <a:t>بحيث ان    </a:t>
            </a:r>
            <a:r>
              <a:rPr lang="en-US" dirty="0" smtClean="0"/>
              <a:t>C</a:t>
            </a:r>
            <a:r>
              <a:rPr lang="ar-IQ" dirty="0" smtClean="0"/>
              <a:t>              </a:t>
            </a:r>
            <a:r>
              <a:rPr lang="en-US" dirty="0" smtClean="0"/>
              <a:t>E</a:t>
            </a:r>
          </a:p>
          <a:p>
            <a:pPr marL="68580" indent="0">
              <a:buNone/>
            </a:pPr>
            <a:r>
              <a:rPr lang="ar-IQ" dirty="0" smtClean="0"/>
              <a:t> </a:t>
            </a:r>
            <a:r>
              <a:rPr lang="en-US" dirty="0" smtClean="0"/>
              <a:t>AE=AD</a:t>
            </a:r>
            <a:endParaRPr lang="ar-IQ" dirty="0" smtClean="0"/>
          </a:p>
          <a:p>
            <a:pPr marL="68580" indent="0" algn="r">
              <a:buNone/>
            </a:pPr>
            <a:r>
              <a:rPr lang="ar-IQ" dirty="0" smtClean="0"/>
              <a:t>وحسب بديهيه 1 يوجد المستقيم </a:t>
            </a:r>
            <a:r>
              <a:rPr lang="en-US" dirty="0" smtClean="0"/>
              <a:t>DE</a:t>
            </a:r>
            <a:r>
              <a:rPr lang="ar-IQ" dirty="0" smtClean="0"/>
              <a:t> اذن يوجد المثلث المتساويالاضلاع على </a:t>
            </a:r>
            <a:r>
              <a:rPr lang="en-US" dirty="0" smtClean="0"/>
              <a:t>DE</a:t>
            </a:r>
            <a:r>
              <a:rPr lang="ar-IQ" dirty="0" smtClean="0"/>
              <a:t>(حسب مبرهنه1)وليكن المثلث</a:t>
            </a:r>
            <a:r>
              <a:rPr lang="en-US" dirty="0" smtClean="0"/>
              <a:t>DEF</a:t>
            </a:r>
            <a:r>
              <a:rPr lang="ar-IQ" dirty="0" smtClean="0"/>
              <a:t>نصل </a:t>
            </a:r>
            <a:r>
              <a:rPr lang="en-US" dirty="0" err="1" smtClean="0"/>
              <a:t>Af</a:t>
            </a:r>
            <a:r>
              <a:rPr lang="ar-IQ" dirty="0" smtClean="0"/>
              <a:t>هو المستقيم المطلوب لانه حسب مبرهنه 8 يتساوى المثلثان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r>
              <a:rPr lang="en-US" dirty="0" smtClean="0"/>
              <a:t>         </a:t>
            </a:r>
            <a:r>
              <a:rPr lang="ar-IQ" dirty="0" smtClean="0"/>
              <a:t> </a:t>
            </a:r>
            <a:r>
              <a:rPr lang="en-US" dirty="0" smtClean="0"/>
              <a:t>ADF,AEF</a:t>
            </a:r>
            <a:endParaRPr lang="ar-IQ" dirty="0" smtClean="0"/>
          </a:p>
          <a:p>
            <a:pPr marL="68580" indent="0" algn="r">
              <a:buNone/>
            </a:pPr>
            <a:r>
              <a:rPr lang="ar-IQ" dirty="0" smtClean="0"/>
              <a:t>لان</a:t>
            </a:r>
            <a:r>
              <a:rPr lang="en-US" dirty="0" smtClean="0"/>
              <a:t>AF=AF,AE=AD,EF=DF</a:t>
            </a:r>
            <a:r>
              <a:rPr lang="ar-IQ" dirty="0" smtClean="0"/>
              <a:t> اذا يتساوى المثلثان ومن التساوي ينتج الزاويتان 1و2 متساويتان اي ان المنصف هو </a:t>
            </a:r>
            <a:r>
              <a:rPr lang="en-US" dirty="0" smtClean="0"/>
              <a:t>AF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619672" y="1544277"/>
            <a:ext cx="1944216" cy="9361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619672" y="2492896"/>
            <a:ext cx="2664296" cy="792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1619672" y="2266228"/>
            <a:ext cx="2759270" cy="2266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800400" y="1893508"/>
            <a:ext cx="0" cy="9721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800400" y="1893508"/>
            <a:ext cx="1339552" cy="3727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2800400" y="2266228"/>
            <a:ext cx="1339552" cy="5993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43508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عيوب مبرهنه 9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r>
              <a:rPr lang="ar-IQ" dirty="0" smtClean="0"/>
              <a:t>يعتمد اقليدس على الرسم حيث كيف برهن ان </a:t>
            </a:r>
            <a:r>
              <a:rPr lang="en-US" dirty="0" smtClean="0"/>
              <a:t>AF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يقع داخل الزاويه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0451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مبرهنه 10:كيفية تنصيف قطعة مستقيم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145469" cy="4320480"/>
          </a:xfrm>
        </p:spPr>
        <p:txBody>
          <a:bodyPr>
            <a:normAutofit lnSpcReduction="10000"/>
          </a:bodyPr>
          <a:lstStyle/>
          <a:p>
            <a:pPr marL="68580" indent="0">
              <a:buNone/>
            </a:pPr>
            <a:r>
              <a:rPr lang="ar-IQ" dirty="0" smtClean="0"/>
              <a:t>المعطى </a:t>
            </a:r>
            <a:r>
              <a:rPr lang="en-US" dirty="0" smtClean="0"/>
              <a:t>AB</a:t>
            </a:r>
            <a:r>
              <a:rPr lang="ar-IQ" dirty="0" smtClean="0"/>
              <a:t>قطعة مستقيم                    </a:t>
            </a:r>
            <a:r>
              <a:rPr lang="en-US" dirty="0" smtClean="0"/>
              <a:t>C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المطلوب اثباته:تنصيف قطعة المستقيم    12</a:t>
            </a:r>
          </a:p>
          <a:p>
            <a:pPr marL="68580" indent="0">
              <a:buNone/>
            </a:pPr>
            <a:r>
              <a:rPr lang="ar-IQ" dirty="0" smtClean="0"/>
              <a:t>البرهان:حسب مبرهنه 1 يوجد المثلث </a:t>
            </a:r>
          </a:p>
          <a:p>
            <a:pPr marL="68580" indent="0">
              <a:buNone/>
            </a:pPr>
            <a:r>
              <a:rPr lang="ar-IQ" dirty="0" smtClean="0"/>
              <a:t>المتساوي الاضلاع على </a:t>
            </a:r>
            <a:endParaRPr lang="en-US" dirty="0" smtClean="0"/>
          </a:p>
          <a:p>
            <a:pPr marL="68580" indent="0">
              <a:buNone/>
            </a:pPr>
            <a:r>
              <a:rPr lang="en-US" dirty="0" smtClean="0"/>
              <a:t> </a:t>
            </a:r>
            <a:r>
              <a:rPr lang="ar-IQ" dirty="0" smtClean="0"/>
              <a:t>وليكن </a:t>
            </a:r>
            <a:r>
              <a:rPr lang="en-US" dirty="0" smtClean="0"/>
              <a:t>ABC </a:t>
            </a:r>
            <a:r>
              <a:rPr lang="ar-IQ" dirty="0" smtClean="0"/>
              <a:t>وحسب مبرهنه 9           </a:t>
            </a:r>
            <a:r>
              <a:rPr lang="en-US" dirty="0" smtClean="0"/>
              <a:t>B</a:t>
            </a:r>
            <a:r>
              <a:rPr lang="ar-IQ" dirty="0" smtClean="0"/>
              <a:t>       </a:t>
            </a:r>
            <a:r>
              <a:rPr lang="en-US" dirty="0" smtClean="0"/>
              <a:t>D</a:t>
            </a:r>
            <a:r>
              <a:rPr lang="ar-IQ" dirty="0" smtClean="0"/>
              <a:t>       </a:t>
            </a:r>
            <a:r>
              <a:rPr lang="en-US" dirty="0" smtClean="0"/>
              <a:t>A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ننصف الزاويه </a:t>
            </a:r>
            <a:r>
              <a:rPr lang="en-US" dirty="0" smtClean="0"/>
              <a:t>ACB</a:t>
            </a:r>
            <a:r>
              <a:rPr lang="ar-IQ" dirty="0" smtClean="0"/>
              <a:t> ب </a:t>
            </a:r>
            <a:r>
              <a:rPr lang="en-US" dirty="0" smtClean="0"/>
              <a:t>CD</a:t>
            </a:r>
            <a:r>
              <a:rPr lang="ar-IQ" dirty="0" smtClean="0"/>
              <a:t>الذي يقطع </a:t>
            </a:r>
            <a:r>
              <a:rPr lang="en-US" dirty="0" smtClean="0"/>
              <a:t>AB</a:t>
            </a:r>
            <a:r>
              <a:rPr lang="ar-IQ" dirty="0" smtClean="0"/>
              <a:t> بالنقطة </a:t>
            </a:r>
            <a:r>
              <a:rPr lang="en-US" dirty="0" smtClean="0"/>
              <a:t>D</a:t>
            </a:r>
            <a:endParaRPr lang="ar-IQ" dirty="0" smtClean="0"/>
          </a:p>
          <a:p>
            <a:pPr marL="68580" indent="0">
              <a:buNone/>
            </a:pPr>
            <a:r>
              <a:rPr lang="ar-IQ" dirty="0" smtClean="0"/>
              <a:t>وحسب مبرهنه   يتساوى المثلثان </a:t>
            </a:r>
            <a:r>
              <a:rPr lang="en-US" dirty="0" smtClean="0"/>
              <a:t>ACD,CDB</a:t>
            </a:r>
            <a:r>
              <a:rPr lang="ar-IQ" dirty="0" smtClean="0"/>
              <a:t> لان</a:t>
            </a:r>
          </a:p>
          <a:p>
            <a:pPr marL="68580" indent="0">
              <a:buNone/>
            </a:pPr>
            <a:r>
              <a:rPr lang="en-US" dirty="0" smtClean="0"/>
              <a:t>AC=CB,CD=CD</a:t>
            </a:r>
            <a:r>
              <a:rPr lang="ar-IQ" dirty="0" smtClean="0"/>
              <a:t> والزاويتان او2 متساويتان</a:t>
            </a:r>
          </a:p>
          <a:p>
            <a:pPr marL="68580" indent="0">
              <a:buNone/>
            </a:pPr>
            <a:r>
              <a:rPr lang="ar-IQ" dirty="0" smtClean="0"/>
              <a:t>اذا يتساوى المثلثان لتساوي ضلعان وزاوية محصورة في احدهما مع نظيره في المثلث الاخر</a:t>
            </a:r>
            <a:endParaRPr lang="ar-IQ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1842028" y="2471440"/>
            <a:ext cx="1368152" cy="12961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3210180" y="2399432"/>
            <a:ext cx="360040" cy="14401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1842028" y="3933056"/>
            <a:ext cx="17281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2520582" y="2399432"/>
            <a:ext cx="684076" cy="16270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359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IQ" dirty="0" smtClean="0"/>
              <a:t>الخلل في البرهان</a:t>
            </a:r>
            <a:br>
              <a:rPr lang="ar-IQ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556792"/>
            <a:ext cx="8136904" cy="4896544"/>
          </a:xfrm>
        </p:spPr>
        <p:txBody>
          <a:bodyPr/>
          <a:lstStyle/>
          <a:p>
            <a:pPr marL="68580" indent="0">
              <a:buNone/>
            </a:pPr>
            <a:r>
              <a:rPr lang="ar-IQ" dirty="0" smtClean="0"/>
              <a:t>يعتمد اقليدس في برهانه على الرسم اذ كيف برهن ان </a:t>
            </a:r>
            <a:r>
              <a:rPr lang="en-US" dirty="0" smtClean="0"/>
              <a:t>CD</a:t>
            </a:r>
            <a:r>
              <a:rPr lang="ar-IQ" dirty="0" smtClean="0"/>
              <a:t> يقع داخل الزاويه </a:t>
            </a:r>
            <a:r>
              <a:rPr lang="en-US" dirty="0" smtClean="0"/>
              <a:t>ACB</a:t>
            </a:r>
            <a:r>
              <a:rPr lang="ar-IQ" dirty="0" smtClean="0"/>
              <a:t>(اي ان </a:t>
            </a:r>
            <a:r>
              <a:rPr lang="en-US" dirty="0" smtClean="0"/>
              <a:t>D</a:t>
            </a:r>
            <a:r>
              <a:rPr lang="ar-IQ" dirty="0" smtClean="0"/>
              <a:t> يقع بين </a:t>
            </a:r>
            <a:r>
              <a:rPr lang="en-US" dirty="0" smtClean="0"/>
              <a:t>A,B</a:t>
            </a:r>
            <a:r>
              <a:rPr lang="ar-IQ" smtClean="0"/>
              <a:t>) اي استخدم مفهوم البينيه بدون ان يتطرق اليه وكذلك فرض ان منصف الزاوية يقطع الضلع المقابل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90285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633</TotalTime>
  <Words>320</Words>
  <Application>Microsoft Office PowerPoint</Application>
  <PresentationFormat>On-screen Show (4:3)</PresentationFormat>
  <Paragraphs>38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Austin</vt:lpstr>
      <vt:lpstr> بعض مبرهنات اقليدس</vt:lpstr>
      <vt:lpstr>PowerPoint Presentation</vt:lpstr>
      <vt:lpstr>مبرهنه 4</vt:lpstr>
      <vt:lpstr>الخلل في البرهان</vt:lpstr>
      <vt:lpstr>مبرهنه 9: كيفية تنصيف زاويه </vt:lpstr>
      <vt:lpstr>عيوب مبرهنه 9</vt:lpstr>
      <vt:lpstr>مبرهنه 10:كيفية تنصيف قطعة مستقيم</vt:lpstr>
      <vt:lpstr>الخلل في البرهان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45</cp:revision>
  <dcterms:created xsi:type="dcterms:W3CDTF">2019-01-16T14:23:37Z</dcterms:created>
  <dcterms:modified xsi:type="dcterms:W3CDTF">2021-05-19T12:31:53Z</dcterms:modified>
</cp:coreProperties>
</file>