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83" r:id="rId2"/>
    <p:sldId id="271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smtClean="0"/>
              <a:t>بعض مبرهنات اقليدس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318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8136904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54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296144"/>
          </a:xfrm>
        </p:spPr>
        <p:txBody>
          <a:bodyPr>
            <a:normAutofit/>
          </a:bodyPr>
          <a:lstStyle/>
          <a:p>
            <a:r>
              <a:rPr lang="ar-IQ" dirty="0" smtClean="0"/>
              <a:t>مبرهنه 4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9654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اذا ساوى ضلعان والزاويه المحصورة بينهما في مثلث ضلعان والزاويه المحصورة بينهما في مثلث اخر على التناظر يتساوى المثلثان وتتساوى الزوايا الباقية والضلع من احدهما مع نظيره من الاخر</a:t>
            </a:r>
          </a:p>
          <a:p>
            <a:pPr marL="68580" indent="0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المعطيات:مثلث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marL="6858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AB=DE,DF=AC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A,D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              </a:t>
            </a: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المطلوب اثباته يتساوى المثلثان     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البرهان:نقوم برفع المثلث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ونضعه على المثلث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بحيث الزاويه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نضعها على الزاويه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على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على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(معطى)اذن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EF=BC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وبذلك</a:t>
            </a: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F,C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 وكذلك 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E,B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1531570" y="2591995"/>
            <a:ext cx="576064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Isosceles Triangle 4"/>
          <p:cNvSpPr/>
          <p:nvPr/>
        </p:nvSpPr>
        <p:spPr>
          <a:xfrm>
            <a:off x="2759674" y="2526117"/>
            <a:ext cx="720080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76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024744" cy="1143000"/>
          </a:xfrm>
        </p:spPr>
        <p:txBody>
          <a:bodyPr/>
          <a:lstStyle/>
          <a:p>
            <a:r>
              <a:rPr lang="ar-IQ" dirty="0" smtClean="0"/>
              <a:t>الخلل في البرهان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8064896" cy="5256584"/>
          </a:xfrm>
        </p:spPr>
        <p:txBody>
          <a:bodyPr/>
          <a:lstStyle/>
          <a:p>
            <a:r>
              <a:rPr lang="ar-IQ" dirty="0" smtClean="0"/>
              <a:t>استعمل اقليدس طريقة نقل الاشكال كطريقة للبرهان وهذا غير صحيح فيزيلئيا اذ لايمكن بقاء الاشكال على حالها بدون تغيير عند نقل الاشكال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707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952736" cy="1287016"/>
          </a:xfrm>
        </p:spPr>
        <p:txBody>
          <a:bodyPr/>
          <a:lstStyle/>
          <a:p>
            <a:r>
              <a:rPr lang="ar-IQ" dirty="0" smtClean="0"/>
              <a:t>مبرهنه 9: كيفية تنصيف زاويه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12568"/>
          </a:xfrm>
        </p:spPr>
        <p:txBody>
          <a:bodyPr/>
          <a:lstStyle/>
          <a:p>
            <a:pPr marL="68580" indent="0">
              <a:buNone/>
            </a:pPr>
            <a:r>
              <a:rPr lang="ar-IQ" dirty="0" smtClean="0"/>
              <a:t>المعطيات :الزاويه </a:t>
            </a:r>
            <a:r>
              <a:rPr lang="en-US" dirty="0" smtClean="0"/>
              <a:t>BAC</a:t>
            </a:r>
            <a:r>
              <a:rPr lang="ar-IQ" dirty="0" smtClean="0"/>
              <a:t>                   </a:t>
            </a:r>
            <a:r>
              <a:rPr lang="en-US" dirty="0" smtClean="0"/>
              <a:t>B</a:t>
            </a:r>
            <a:r>
              <a:rPr lang="ar-IQ" dirty="0" smtClean="0"/>
              <a:t>         </a:t>
            </a:r>
            <a:r>
              <a:rPr lang="en-US" dirty="0" smtClean="0"/>
              <a:t>D</a:t>
            </a:r>
          </a:p>
          <a:p>
            <a:pPr marL="68580" indent="0">
              <a:buNone/>
            </a:pPr>
            <a:r>
              <a:rPr lang="en-US" dirty="0" smtClean="0"/>
              <a:t>  </a:t>
            </a:r>
            <a:r>
              <a:rPr lang="ar-IQ" dirty="0" smtClean="0"/>
              <a:t>المطلوب اثباته:تنصيف الزاويه  </a:t>
            </a:r>
          </a:p>
          <a:p>
            <a:pPr marL="68580" indent="0">
              <a:buNone/>
            </a:pPr>
            <a:r>
              <a:rPr lang="ar-IQ" dirty="0" smtClean="0"/>
              <a:t>البرهان:                                  </a:t>
            </a:r>
            <a:r>
              <a:rPr lang="en-US" dirty="0" smtClean="0"/>
              <a:t>F  </a:t>
            </a:r>
            <a:r>
              <a:rPr lang="ar-IQ" dirty="0" smtClean="0"/>
              <a:t>                  </a:t>
            </a:r>
            <a:r>
              <a:rPr lang="en-US" dirty="0" smtClean="0"/>
              <a:t>2</a:t>
            </a:r>
            <a:r>
              <a:rPr lang="ar-IQ" dirty="0" smtClean="0"/>
              <a:t>    </a:t>
            </a:r>
            <a:r>
              <a:rPr lang="en-US" dirty="0" smtClean="0"/>
              <a:t>A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لتكن نقطة </a:t>
            </a:r>
            <a:r>
              <a:rPr lang="en-US" dirty="0" smtClean="0"/>
              <a:t>D</a:t>
            </a:r>
            <a:r>
              <a:rPr lang="ar-IQ" dirty="0" smtClean="0"/>
              <a:t>تقع على </a:t>
            </a:r>
            <a:r>
              <a:rPr lang="en-US" dirty="0" smtClean="0"/>
              <a:t>AB</a:t>
            </a:r>
            <a:r>
              <a:rPr lang="ar-IQ" dirty="0" smtClean="0"/>
              <a:t>                  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E</a:t>
            </a:r>
            <a:r>
              <a:rPr lang="ar-IQ" dirty="0" smtClean="0"/>
              <a:t> نقطة تقع على </a:t>
            </a:r>
            <a:r>
              <a:rPr lang="en-US" dirty="0" smtClean="0"/>
              <a:t>Ac</a:t>
            </a:r>
            <a:r>
              <a:rPr lang="ar-IQ" dirty="0" smtClean="0"/>
              <a:t>بحيث ان    </a:t>
            </a:r>
            <a:r>
              <a:rPr lang="en-US" dirty="0" smtClean="0"/>
              <a:t>C</a:t>
            </a:r>
            <a:r>
              <a:rPr lang="ar-IQ" dirty="0" smtClean="0"/>
              <a:t>              </a:t>
            </a:r>
            <a:r>
              <a:rPr lang="en-US" dirty="0" smtClean="0"/>
              <a:t>E</a:t>
            </a:r>
          </a:p>
          <a:p>
            <a:pPr marL="6858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AE=AD</a:t>
            </a:r>
            <a:endParaRPr lang="ar-IQ" dirty="0" smtClean="0"/>
          </a:p>
          <a:p>
            <a:pPr marL="68580" indent="0" algn="r">
              <a:buNone/>
            </a:pPr>
            <a:r>
              <a:rPr lang="ar-IQ" dirty="0" smtClean="0"/>
              <a:t>وحسب بديهيه 1 يوجد المستقيم </a:t>
            </a:r>
            <a:r>
              <a:rPr lang="en-US" dirty="0" smtClean="0"/>
              <a:t>DE</a:t>
            </a:r>
            <a:r>
              <a:rPr lang="ar-IQ" dirty="0" smtClean="0"/>
              <a:t> اذن يوجد المثلث المتساويالاضلاع على </a:t>
            </a:r>
            <a:r>
              <a:rPr lang="en-US" dirty="0" smtClean="0"/>
              <a:t>DE</a:t>
            </a:r>
            <a:r>
              <a:rPr lang="ar-IQ" dirty="0" smtClean="0"/>
              <a:t>(حسب مبرهنه1)وليكن المثلث</a:t>
            </a:r>
            <a:r>
              <a:rPr lang="en-US" dirty="0" smtClean="0"/>
              <a:t>DEF</a:t>
            </a:r>
            <a:r>
              <a:rPr lang="ar-IQ" dirty="0" smtClean="0"/>
              <a:t>نصل </a:t>
            </a:r>
            <a:r>
              <a:rPr lang="en-US" dirty="0" err="1" smtClean="0"/>
              <a:t>Af</a:t>
            </a:r>
            <a:r>
              <a:rPr lang="ar-IQ" dirty="0" smtClean="0"/>
              <a:t>هو المستقيم المطلوب لانه حسب مبرهنه 8 يتساوى المثلثان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       </a:t>
            </a:r>
            <a:r>
              <a:rPr lang="ar-IQ" dirty="0" smtClean="0"/>
              <a:t> </a:t>
            </a:r>
            <a:r>
              <a:rPr lang="en-US" dirty="0" smtClean="0"/>
              <a:t>ADF,AEF</a:t>
            </a:r>
            <a:endParaRPr lang="ar-IQ" dirty="0" smtClean="0"/>
          </a:p>
          <a:p>
            <a:pPr marL="68580" indent="0" algn="r">
              <a:buNone/>
            </a:pPr>
            <a:r>
              <a:rPr lang="ar-IQ" dirty="0" smtClean="0"/>
              <a:t>لان</a:t>
            </a:r>
            <a:r>
              <a:rPr lang="en-US" dirty="0" smtClean="0"/>
              <a:t>AF=AF,AE=AD,EF=DF</a:t>
            </a:r>
            <a:r>
              <a:rPr lang="ar-IQ" dirty="0" smtClean="0"/>
              <a:t> اذا يتساوى المثلثان ومن التساوي ينتج الزاويتان 1و2 متساويتان اي ان المنصف هو </a:t>
            </a:r>
            <a:r>
              <a:rPr lang="en-US" dirty="0" smtClean="0"/>
              <a:t>AF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19672" y="1544277"/>
            <a:ext cx="194421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19672" y="2492896"/>
            <a:ext cx="266429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19672" y="2266228"/>
            <a:ext cx="2759270" cy="226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00400" y="1893508"/>
            <a:ext cx="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00400" y="1893508"/>
            <a:ext cx="1339552" cy="372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800400" y="2266228"/>
            <a:ext cx="1339552" cy="599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35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عيوب مبرهنه 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يعتمد اقليدس على الرسم حيث كيف برهن ان </a:t>
            </a:r>
            <a:r>
              <a:rPr lang="en-US" dirty="0" smtClean="0"/>
              <a:t>AF</a:t>
            </a:r>
          </a:p>
          <a:p>
            <a:pPr marL="6858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يقع داخل الزاويه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451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مبرهنه 10:كيفية تنصيف قطعة مستقيم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45469" cy="432048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IQ" dirty="0" smtClean="0"/>
              <a:t>المعطى </a:t>
            </a:r>
            <a:r>
              <a:rPr lang="en-US" dirty="0" smtClean="0"/>
              <a:t>AB</a:t>
            </a:r>
            <a:r>
              <a:rPr lang="ar-IQ" dirty="0" smtClean="0"/>
              <a:t>قطعة مستقيم                    </a:t>
            </a:r>
            <a:r>
              <a:rPr lang="en-US" dirty="0" smtClean="0"/>
              <a:t>C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المطلوب اثباته:تنصيف قطعة المستقيم</a:t>
            </a:r>
          </a:p>
          <a:p>
            <a:pPr marL="68580" indent="0">
              <a:buNone/>
            </a:pPr>
            <a:r>
              <a:rPr lang="ar-IQ" dirty="0" smtClean="0"/>
              <a:t>البرهان:حسب مبرهنه 1 يوجد المثلث </a:t>
            </a:r>
          </a:p>
          <a:p>
            <a:pPr marL="68580" indent="0">
              <a:buNone/>
            </a:pPr>
            <a:r>
              <a:rPr lang="ar-IQ" dirty="0" smtClean="0"/>
              <a:t>المتساوي الاضلاع على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وليكن </a:t>
            </a:r>
            <a:r>
              <a:rPr lang="en-US" dirty="0" smtClean="0"/>
              <a:t>ABC </a:t>
            </a:r>
            <a:r>
              <a:rPr lang="ar-IQ" dirty="0" smtClean="0"/>
              <a:t>وحسب مبرهنه 9           </a:t>
            </a:r>
            <a:r>
              <a:rPr lang="en-US" dirty="0" smtClean="0"/>
              <a:t>B</a:t>
            </a:r>
            <a:r>
              <a:rPr lang="ar-IQ" dirty="0" smtClean="0"/>
              <a:t>       </a:t>
            </a:r>
            <a:r>
              <a:rPr lang="en-US" dirty="0" smtClean="0"/>
              <a:t>D</a:t>
            </a:r>
            <a:r>
              <a:rPr lang="ar-IQ" dirty="0" smtClean="0"/>
              <a:t>       </a:t>
            </a:r>
            <a:r>
              <a:rPr lang="en-US" dirty="0" smtClean="0"/>
              <a:t>A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ننصف الزاويه </a:t>
            </a:r>
            <a:r>
              <a:rPr lang="en-US" dirty="0" smtClean="0"/>
              <a:t>ACB</a:t>
            </a:r>
            <a:r>
              <a:rPr lang="ar-IQ" dirty="0" smtClean="0"/>
              <a:t> ب </a:t>
            </a:r>
            <a:r>
              <a:rPr lang="en-US" dirty="0" smtClean="0"/>
              <a:t>CD</a:t>
            </a:r>
            <a:r>
              <a:rPr lang="ar-IQ" dirty="0" smtClean="0"/>
              <a:t>الذي يقطع </a:t>
            </a:r>
            <a:r>
              <a:rPr lang="en-US" dirty="0" smtClean="0"/>
              <a:t>AB</a:t>
            </a:r>
            <a:r>
              <a:rPr lang="ar-IQ" dirty="0" smtClean="0"/>
              <a:t> بالنقطة </a:t>
            </a:r>
            <a:r>
              <a:rPr lang="en-US" dirty="0" smtClean="0"/>
              <a:t>D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وحسب مبرهنه   يتساوى المثلثان </a:t>
            </a:r>
            <a:r>
              <a:rPr lang="en-US" dirty="0" smtClean="0"/>
              <a:t>ACD,CDB</a:t>
            </a:r>
            <a:r>
              <a:rPr lang="ar-IQ" dirty="0" smtClean="0"/>
              <a:t> لان</a:t>
            </a:r>
          </a:p>
          <a:p>
            <a:pPr marL="68580" indent="0">
              <a:buNone/>
            </a:pPr>
            <a:r>
              <a:rPr lang="en-US" dirty="0" smtClean="0"/>
              <a:t>AC=CB,CD=CD</a:t>
            </a:r>
            <a:r>
              <a:rPr lang="ar-IQ" dirty="0" smtClean="0"/>
              <a:t> والزاويتان او2 متساويتان</a:t>
            </a:r>
          </a:p>
          <a:p>
            <a:pPr marL="68580" indent="0">
              <a:buNone/>
            </a:pPr>
            <a:r>
              <a:rPr lang="ar-IQ" dirty="0" smtClean="0"/>
              <a:t>اذا يتساوى المثلثان لتساوي ضلعان وزاوية محصورة في احدهما مع نظيره في المثلث الاخر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42028" y="2471440"/>
            <a:ext cx="136815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10180" y="2399432"/>
            <a:ext cx="36004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842028" y="383959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706124" y="2471440"/>
            <a:ext cx="504056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59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الخلل في البرهان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96544"/>
          </a:xfrm>
        </p:spPr>
        <p:txBody>
          <a:bodyPr/>
          <a:lstStyle/>
          <a:p>
            <a:pPr marL="68580" indent="0">
              <a:buNone/>
            </a:pPr>
            <a:r>
              <a:rPr lang="ar-IQ" dirty="0" smtClean="0"/>
              <a:t>يعتمد اقليدس في برهانه على الرسم اذ كيف برهن ان </a:t>
            </a:r>
            <a:r>
              <a:rPr lang="en-US" dirty="0" smtClean="0"/>
              <a:t>CD</a:t>
            </a:r>
            <a:r>
              <a:rPr lang="ar-IQ" dirty="0" smtClean="0"/>
              <a:t> يقع داخل الزاويه </a:t>
            </a:r>
            <a:r>
              <a:rPr lang="en-US" dirty="0" smtClean="0"/>
              <a:t>ACB</a:t>
            </a:r>
            <a:r>
              <a:rPr lang="ar-IQ" dirty="0" smtClean="0"/>
              <a:t>(اي ان </a:t>
            </a:r>
            <a:r>
              <a:rPr lang="en-US" dirty="0" smtClean="0"/>
              <a:t>D</a:t>
            </a:r>
            <a:r>
              <a:rPr lang="ar-IQ" dirty="0" smtClean="0"/>
              <a:t> يقع بين </a:t>
            </a:r>
            <a:r>
              <a:rPr lang="en-US" dirty="0" smtClean="0"/>
              <a:t>A,B</a:t>
            </a:r>
            <a:r>
              <a:rPr lang="ar-IQ" smtClean="0"/>
              <a:t>) اي استخدم مفهوم البينيه بدون ان يتطرق اليه وكذلك فرض ان منصف الزاوية يقطع الضلع المقابل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9028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245</TotalTime>
  <Words>317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 بعض مبرهنات اقليدس</vt:lpstr>
      <vt:lpstr>PowerPoint Presentation</vt:lpstr>
      <vt:lpstr>مبرهنه 4</vt:lpstr>
      <vt:lpstr>الخلل في البرهان</vt:lpstr>
      <vt:lpstr>مبرهنه 9: كيفية تنصيف زاويه </vt:lpstr>
      <vt:lpstr>عيوب مبرهنه 9</vt:lpstr>
      <vt:lpstr>مبرهنه 10:كيفية تنصيف قطعة مستقيم</vt:lpstr>
      <vt:lpstr>الخلل في البرهان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37</cp:revision>
  <dcterms:created xsi:type="dcterms:W3CDTF">2019-01-16T14:23:37Z</dcterms:created>
  <dcterms:modified xsi:type="dcterms:W3CDTF">2021-05-09T12:09:36Z</dcterms:modified>
</cp:coreProperties>
</file>