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84" r:id="rId1"/>
  </p:sldMasterIdLst>
  <p:sldIdLst>
    <p:sldId id="264" r:id="rId2"/>
    <p:sldId id="265" r:id="rId3"/>
    <p:sldId id="267" r:id="rId4"/>
    <p:sldId id="266" r:id="rId5"/>
    <p:sldId id="268" r:id="rId6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F1C5E-E0C0-4FC9-A999-2B70522E9C69}" type="datetimeFigureOut">
              <a:rPr lang="ar-IQ" smtClean="0"/>
              <a:t>29/09/1442</a:t>
            </a:fld>
            <a:endParaRPr lang="ar-IQ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6C5F0EB-8767-46BC-9631-EC1B2F185138}" type="slidenum">
              <a:rPr lang="ar-IQ" smtClean="0"/>
              <a:t>‹#›</a:t>
            </a:fld>
            <a:endParaRPr lang="ar-IQ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F1C5E-E0C0-4FC9-A999-2B70522E9C69}" type="datetimeFigureOut">
              <a:rPr lang="ar-IQ" smtClean="0"/>
              <a:t>29/09/1442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5F0EB-8767-46BC-9631-EC1B2F185138}" type="slidenum">
              <a:rPr lang="ar-IQ" smtClean="0"/>
              <a:t>‹#›</a:t>
            </a:fld>
            <a:endParaRPr lang="ar-IQ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36C5F0EB-8767-46BC-9631-EC1B2F185138}" type="slidenum">
              <a:rPr lang="ar-IQ" smtClean="0"/>
              <a:t>‹#›</a:t>
            </a:fld>
            <a:endParaRPr lang="ar-IQ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F1C5E-E0C0-4FC9-A999-2B70522E9C69}" type="datetimeFigureOut">
              <a:rPr lang="ar-IQ" smtClean="0"/>
              <a:t>29/09/1442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F1C5E-E0C0-4FC9-A999-2B70522E9C69}" type="datetimeFigureOut">
              <a:rPr lang="ar-IQ" smtClean="0"/>
              <a:t>29/09/1442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36C5F0EB-8767-46BC-9631-EC1B2F185138}" type="slidenum">
              <a:rPr lang="ar-IQ" smtClean="0"/>
              <a:t>‹#›</a:t>
            </a:fld>
            <a:endParaRPr lang="ar-IQ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F1C5E-E0C0-4FC9-A999-2B70522E9C69}" type="datetimeFigureOut">
              <a:rPr lang="ar-IQ" smtClean="0"/>
              <a:t>29/09/1442</a:t>
            </a:fld>
            <a:endParaRPr lang="ar-IQ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6C5F0EB-8767-46BC-9631-EC1B2F185138}" type="slidenum">
              <a:rPr lang="ar-IQ" smtClean="0"/>
              <a:t>‹#›</a:t>
            </a:fld>
            <a:endParaRPr lang="ar-IQ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46AF1C5E-E0C0-4FC9-A999-2B70522E9C69}" type="datetimeFigureOut">
              <a:rPr lang="ar-IQ" smtClean="0"/>
              <a:t>29/09/1442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5F0EB-8767-46BC-9631-EC1B2F185138}" type="slidenum">
              <a:rPr lang="ar-IQ" smtClean="0"/>
              <a:t>‹#›</a:t>
            </a:fld>
            <a:endParaRPr lang="ar-IQ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F1C5E-E0C0-4FC9-A999-2B70522E9C69}" type="datetimeFigureOut">
              <a:rPr lang="ar-IQ" smtClean="0"/>
              <a:t>29/09/1442</a:t>
            </a:fld>
            <a:endParaRPr lang="ar-IQ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ar-IQ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36C5F0EB-8767-46BC-9631-EC1B2F185138}" type="slidenum">
              <a:rPr lang="ar-IQ" smtClean="0"/>
              <a:t>‹#›</a:t>
            </a:fld>
            <a:endParaRPr lang="ar-IQ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F1C5E-E0C0-4FC9-A999-2B70522E9C69}" type="datetimeFigureOut">
              <a:rPr lang="ar-IQ" smtClean="0"/>
              <a:t>29/09/1442</a:t>
            </a:fld>
            <a:endParaRPr lang="ar-IQ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36C5F0EB-8767-46BC-9631-EC1B2F185138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F1C5E-E0C0-4FC9-A999-2B70522E9C69}" type="datetimeFigureOut">
              <a:rPr lang="ar-IQ" smtClean="0"/>
              <a:t>29/09/1442</a:t>
            </a:fld>
            <a:endParaRPr lang="ar-IQ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6C5F0EB-8767-46BC-9631-EC1B2F185138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6C5F0EB-8767-46BC-9631-EC1B2F185138}" type="slidenum">
              <a:rPr lang="ar-IQ" smtClean="0"/>
              <a:t>‹#›</a:t>
            </a:fld>
            <a:endParaRPr lang="ar-IQ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F1C5E-E0C0-4FC9-A999-2B70522E9C69}" type="datetimeFigureOut">
              <a:rPr lang="ar-IQ" smtClean="0"/>
              <a:t>29/09/1442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ar-IQ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36C5F0EB-8767-46BC-9631-EC1B2F185138}" type="slidenum">
              <a:rPr lang="ar-IQ" smtClean="0"/>
              <a:t>‹#›</a:t>
            </a:fld>
            <a:endParaRPr lang="ar-IQ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46AF1C5E-E0C0-4FC9-A999-2B70522E9C69}" type="datetimeFigureOut">
              <a:rPr lang="ar-IQ" smtClean="0"/>
              <a:t>29/09/1442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ar-IQ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46AF1C5E-E0C0-4FC9-A999-2B70522E9C69}" type="datetimeFigureOut">
              <a:rPr lang="ar-IQ" smtClean="0"/>
              <a:t>29/09/1442</a:t>
            </a:fld>
            <a:endParaRPr lang="ar-IQ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ar-IQ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6C5F0EB-8767-46BC-9631-EC1B2F185138}" type="slidenum">
              <a:rPr lang="ar-IQ" smtClean="0"/>
              <a:t>‹#›</a:t>
            </a:fld>
            <a:endParaRPr lang="ar-IQ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1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r" rtl="1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r" rtl="1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r" rtl="1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r" rtl="1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88640"/>
            <a:ext cx="8913168" cy="64807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IQ" dirty="0"/>
              <a:t>مبرهنة 6 :- الخطان الموازيان لخط واحد متوازيان في المستوي التألفي </a:t>
            </a:r>
            <a:endParaRPr lang="ar-IQ" dirty="0" smtClean="0"/>
          </a:p>
          <a:p>
            <a:pPr marL="0" indent="0">
              <a:buNone/>
            </a:pPr>
            <a:r>
              <a:rPr lang="ar-IQ" dirty="0" smtClean="0"/>
              <a:t>المعطيات :المستقيمان </a:t>
            </a:r>
            <a:r>
              <a:rPr lang="en-US" dirty="0" err="1" smtClean="0"/>
              <a:t>k,l</a:t>
            </a:r>
            <a:r>
              <a:rPr lang="en-US" dirty="0" smtClean="0"/>
              <a:t>,</a:t>
            </a:r>
            <a:r>
              <a:rPr lang="ar-IQ" dirty="0" smtClean="0"/>
              <a:t>.متوازيان وكذلك </a:t>
            </a:r>
            <a:r>
              <a:rPr lang="en-US" dirty="0" err="1" smtClean="0"/>
              <a:t>l,m</a:t>
            </a:r>
            <a:r>
              <a:rPr lang="ar-IQ" dirty="0" smtClean="0"/>
              <a:t> متوازيان             </a:t>
            </a:r>
            <a:r>
              <a:rPr lang="en-US" dirty="0" smtClean="0"/>
              <a:t>m</a:t>
            </a:r>
            <a:endParaRPr lang="ar-IQ" dirty="0" smtClean="0"/>
          </a:p>
          <a:p>
            <a:pPr marL="0" indent="0">
              <a:buNone/>
            </a:pPr>
            <a:r>
              <a:rPr lang="ar-IQ" dirty="0" smtClean="0"/>
              <a:t>المطلوب اثباته:</a:t>
            </a:r>
            <a:r>
              <a:rPr lang="en-US" dirty="0" err="1" smtClean="0"/>
              <a:t>m,k</a:t>
            </a:r>
            <a:r>
              <a:rPr lang="ar-IQ" dirty="0" smtClean="0"/>
              <a:t> متوازيان                                </a:t>
            </a:r>
            <a:r>
              <a:rPr lang="en-US" dirty="0" smtClean="0"/>
              <a:t>k</a:t>
            </a:r>
            <a:endParaRPr lang="ar-IQ" dirty="0"/>
          </a:p>
          <a:p>
            <a:pPr marL="0" indent="0">
              <a:buNone/>
            </a:pPr>
            <a:r>
              <a:rPr lang="ar-IQ" dirty="0"/>
              <a:t>البرهان :-  </a:t>
            </a:r>
            <a:r>
              <a:rPr lang="ar-IQ" dirty="0" smtClean="0"/>
              <a:t>                                                         </a:t>
            </a:r>
            <a:r>
              <a:rPr lang="en-US" dirty="0" smtClean="0"/>
              <a:t>l</a:t>
            </a:r>
            <a:r>
              <a:rPr lang="ar-IQ" dirty="0" smtClean="0"/>
              <a:t>    </a:t>
            </a:r>
            <a:endParaRPr lang="ar-IQ" dirty="0"/>
          </a:p>
          <a:p>
            <a:pPr marL="0" indent="0">
              <a:buNone/>
            </a:pPr>
            <a:r>
              <a:rPr lang="ar-IQ" dirty="0" smtClean="0"/>
              <a:t>من المعطى </a:t>
            </a:r>
            <a:r>
              <a:rPr lang="en-US" dirty="0"/>
              <a:t>L∩K=∅ </a:t>
            </a:r>
            <a:r>
              <a:rPr lang="ar-IQ" dirty="0"/>
              <a:t>وليكن </a:t>
            </a:r>
            <a:r>
              <a:rPr lang="en-US" dirty="0" smtClean="0"/>
              <a:t>  </a:t>
            </a:r>
            <a:r>
              <a:rPr lang="ar-IQ" dirty="0" smtClean="0"/>
              <a:t> </a:t>
            </a:r>
            <a:r>
              <a:rPr lang="en-US" dirty="0" smtClean="0"/>
              <a:t>  </a:t>
            </a:r>
            <a:r>
              <a:rPr lang="en-US" dirty="0" err="1" smtClean="0"/>
              <a:t>m∩l</a:t>
            </a:r>
            <a:r>
              <a:rPr lang="en-US" dirty="0" smtClean="0"/>
              <a:t>=</a:t>
            </a:r>
            <a:r>
              <a:rPr lang="en-US" dirty="0"/>
              <a:t>∅ </a:t>
            </a:r>
            <a:r>
              <a:rPr lang="ar-IQ" dirty="0"/>
              <a:t>يجب أن نبرهن أن </a:t>
            </a:r>
            <a:r>
              <a:rPr lang="en-US" dirty="0" err="1"/>
              <a:t>m</a:t>
            </a:r>
            <a:r>
              <a:rPr lang="en-US" dirty="0" err="1" smtClean="0"/>
              <a:t>∩k</a:t>
            </a:r>
            <a:r>
              <a:rPr lang="en-US" dirty="0" smtClean="0"/>
              <a:t>=</a:t>
            </a:r>
            <a:r>
              <a:rPr lang="en-US" dirty="0"/>
              <a:t>∅ </a:t>
            </a:r>
          </a:p>
          <a:p>
            <a:pPr marL="0" indent="0">
              <a:buNone/>
            </a:pPr>
            <a:r>
              <a:rPr lang="ar-IQ" dirty="0"/>
              <a:t>نفرض أن العبارة الأخيرة خاطئة , </a:t>
            </a:r>
            <a:r>
              <a:rPr lang="en-US" dirty="0" err="1" smtClean="0"/>
              <a:t>k∩</a:t>
            </a:r>
            <a:r>
              <a:rPr lang="en-US" dirty="0" err="1"/>
              <a:t>m</a:t>
            </a:r>
            <a:r>
              <a:rPr lang="en-US" dirty="0"/>
              <a:t>≠∅← </a:t>
            </a:r>
            <a:r>
              <a:rPr lang="ar-IQ" dirty="0" smtClean="0"/>
              <a:t>                        </a:t>
            </a:r>
            <a:r>
              <a:rPr lang="en-US" dirty="0" smtClean="0"/>
              <a:t> </a:t>
            </a:r>
            <a:endParaRPr lang="en-US" dirty="0"/>
          </a:p>
          <a:p>
            <a:pPr marL="0" indent="0">
              <a:buNone/>
            </a:pPr>
            <a:r>
              <a:rPr lang="ar-IQ" dirty="0"/>
              <a:t>حسب مبرهنة 5 </a:t>
            </a:r>
            <a:r>
              <a:rPr lang="en-US" dirty="0" smtClean="0"/>
              <a:t>   </a:t>
            </a:r>
            <a:r>
              <a:rPr lang="ar-IQ" dirty="0" smtClean="0"/>
              <a:t>يجب ان يتقاطعان </a:t>
            </a:r>
            <a:r>
              <a:rPr lang="en-US" dirty="0" smtClean="0"/>
              <a:t> k</a:t>
            </a:r>
            <a:r>
              <a:rPr lang="ar-IQ" dirty="0" smtClean="0"/>
              <a:t>و</a:t>
            </a:r>
            <a:r>
              <a:rPr lang="en-US" dirty="0" smtClean="0"/>
              <a:t>l</a:t>
            </a:r>
            <a:r>
              <a:rPr lang="ar-IQ" dirty="0" smtClean="0"/>
              <a:t> وهذا </a:t>
            </a:r>
            <a:r>
              <a:rPr lang="ar-IQ" dirty="0"/>
              <a:t>يناقض الفرض .</a:t>
            </a:r>
          </a:p>
          <a:p>
            <a:pPr marL="0" indent="0">
              <a:buNone/>
            </a:pPr>
            <a:r>
              <a:rPr lang="ar-IQ" dirty="0"/>
              <a:t>أذاً الخطان الموازيان لخط واحد متوازيين في المستوي التألفي . </a:t>
            </a:r>
            <a:r>
              <a:rPr lang="en-US" dirty="0" smtClean="0"/>
              <a:t>m</a:t>
            </a:r>
            <a:r>
              <a:rPr lang="ar-IQ" dirty="0" smtClean="0"/>
              <a:t>     </a:t>
            </a:r>
            <a:r>
              <a:rPr lang="en-US" dirty="0" smtClean="0"/>
              <a:t>P</a:t>
            </a:r>
            <a:r>
              <a:rPr lang="ar-IQ" dirty="0" smtClean="0"/>
              <a:t>  </a:t>
            </a:r>
            <a:r>
              <a:rPr lang="en-US" dirty="0" smtClean="0"/>
              <a:t>k</a:t>
            </a:r>
            <a:endParaRPr lang="ar-IQ" dirty="0"/>
          </a:p>
          <a:p>
            <a:pPr marL="0" indent="0">
              <a:buNone/>
            </a:pPr>
            <a:r>
              <a:rPr lang="ar-IQ" dirty="0"/>
              <a:t>وبهذا يتم البرهان </a:t>
            </a:r>
            <a:r>
              <a:rPr lang="ar-IQ" dirty="0" smtClean="0"/>
              <a:t>.                                                                                                   </a:t>
            </a:r>
          </a:p>
          <a:p>
            <a:pPr marL="0" indent="0">
              <a:buNone/>
            </a:pPr>
            <a:r>
              <a:rPr lang="ar-IQ" dirty="0"/>
              <a:t> </a:t>
            </a:r>
            <a:r>
              <a:rPr lang="ar-IQ" dirty="0" smtClean="0"/>
              <a:t>                                      </a:t>
            </a:r>
            <a:endParaRPr lang="ar-IQ" dirty="0"/>
          </a:p>
          <a:p>
            <a:pPr marL="0" indent="0">
              <a:buNone/>
            </a:pPr>
            <a:r>
              <a:rPr lang="ar-IQ" dirty="0"/>
              <a:t>مستويات تألفية منهية </a:t>
            </a:r>
            <a:r>
              <a:rPr lang="ar-IQ" dirty="0" smtClean="0"/>
              <a:t>                                            </a:t>
            </a:r>
            <a:r>
              <a:rPr lang="en-US" dirty="0" smtClean="0"/>
              <a:t>l</a:t>
            </a:r>
            <a:endParaRPr lang="ar-IQ" dirty="0"/>
          </a:p>
          <a:p>
            <a:pPr marL="0" indent="0">
              <a:buNone/>
            </a:pPr>
            <a:r>
              <a:rPr lang="ar-IQ" dirty="0"/>
              <a:t>هي مجموعات منهية تحقق البديهيات الاربعة للمستوي التالفي . </a:t>
            </a:r>
          </a:p>
          <a:p>
            <a:endParaRPr lang="ar-IQ" dirty="0"/>
          </a:p>
        </p:txBody>
      </p:sp>
      <p:cxnSp>
        <p:nvCxnSpPr>
          <p:cNvPr id="4" name="Straight Connector 3"/>
          <p:cNvCxnSpPr/>
          <p:nvPr/>
        </p:nvCxnSpPr>
        <p:spPr>
          <a:xfrm flipH="1">
            <a:off x="1043608" y="1484784"/>
            <a:ext cx="11521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H="1">
            <a:off x="1043608" y="1844824"/>
            <a:ext cx="11521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>
            <a:off x="611560" y="1052736"/>
            <a:ext cx="158417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611560" y="4005064"/>
            <a:ext cx="1224136" cy="504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043608" y="4005064"/>
            <a:ext cx="792088" cy="6480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611560" y="5301208"/>
            <a:ext cx="19442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78012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6632"/>
            <a:ext cx="8229600" cy="65527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ar-IQ" sz="2000" dirty="0"/>
              <a:t>مبرهنة7 :- أذا وجد  حط </a:t>
            </a:r>
            <a:r>
              <a:rPr lang="en-US" sz="2000" dirty="0" smtClean="0"/>
              <a:t>k</a:t>
            </a:r>
            <a:r>
              <a:rPr lang="ar-IQ" sz="2000" dirty="0" smtClean="0"/>
              <a:t>في </a:t>
            </a:r>
            <a:r>
              <a:rPr lang="ar-IQ" sz="2000" dirty="0"/>
              <a:t>مستوي نألفي منته يحتوي بالضبط </a:t>
            </a:r>
            <a:r>
              <a:rPr lang="en-US" sz="2000" dirty="0"/>
              <a:t>n </a:t>
            </a:r>
            <a:r>
              <a:rPr lang="ar-IQ" sz="2000" dirty="0"/>
              <a:t>من النقاط فأن أي خط أخر يوازي </a:t>
            </a:r>
            <a:r>
              <a:rPr lang="en-US" sz="2000" dirty="0" smtClean="0"/>
              <a:t>k  </a:t>
            </a:r>
            <a:r>
              <a:rPr lang="ar-IQ" sz="2000" dirty="0"/>
              <a:t>يحتوي بالضبط على  </a:t>
            </a:r>
            <a:r>
              <a:rPr lang="en-US" sz="2000" dirty="0"/>
              <a:t>n  </a:t>
            </a:r>
            <a:r>
              <a:rPr lang="ar-IQ" sz="2000" dirty="0"/>
              <a:t>من النقاط . </a:t>
            </a:r>
            <a:r>
              <a:rPr lang="ar-IQ" sz="2000" dirty="0" smtClean="0"/>
              <a:t> </a:t>
            </a:r>
          </a:p>
          <a:p>
            <a:pPr marL="0" indent="0">
              <a:buNone/>
            </a:pPr>
            <a:r>
              <a:rPr lang="ar-IQ" sz="2000" dirty="0" smtClean="0"/>
              <a:t>المعطيات :يوجد الخط </a:t>
            </a:r>
            <a:r>
              <a:rPr lang="en-US" sz="2000" dirty="0" smtClean="0"/>
              <a:t>k</a:t>
            </a:r>
            <a:r>
              <a:rPr lang="ar-IQ" sz="2000" dirty="0" smtClean="0"/>
              <a:t> يحتوي بالضبط </a:t>
            </a:r>
            <a:r>
              <a:rPr lang="en-US" sz="2000" dirty="0" smtClean="0"/>
              <a:t>n </a:t>
            </a:r>
            <a:r>
              <a:rPr lang="ar-IQ" sz="2000" dirty="0" smtClean="0"/>
              <a:t>من البقاط</a:t>
            </a:r>
          </a:p>
          <a:p>
            <a:pPr marL="0" indent="0">
              <a:buNone/>
            </a:pPr>
            <a:r>
              <a:rPr lang="ar-IQ" sz="2000" dirty="0" smtClean="0"/>
              <a:t>م ث اي خط اخر موازي الى </a:t>
            </a:r>
            <a:r>
              <a:rPr lang="en-US" sz="2000" dirty="0" smtClean="0"/>
              <a:t>k</a:t>
            </a:r>
            <a:r>
              <a:rPr lang="ar-IQ" sz="2000" dirty="0" smtClean="0"/>
              <a:t>يحتوي بالضبط </a:t>
            </a:r>
            <a:r>
              <a:rPr lang="en-US" sz="2000" dirty="0" smtClean="0"/>
              <a:t>n</a:t>
            </a:r>
            <a:r>
              <a:rPr lang="ar-IQ" sz="2000" dirty="0" smtClean="0"/>
              <a:t>من النقاط</a:t>
            </a:r>
          </a:p>
          <a:p>
            <a:pPr marL="0" indent="0">
              <a:buNone/>
            </a:pPr>
            <a:r>
              <a:rPr lang="ar-IQ" sz="2000" dirty="0" smtClean="0"/>
              <a:t>البرهان </a:t>
            </a:r>
            <a:r>
              <a:rPr lang="ar-IQ" sz="2000" dirty="0"/>
              <a:t>:- </a:t>
            </a:r>
            <a:r>
              <a:rPr lang="ar-IQ" sz="2000" dirty="0" smtClean="0"/>
              <a:t>حسب بديهيه 4 وبديهيه 3 يوجد الخط </a:t>
            </a:r>
            <a:r>
              <a:rPr lang="en-US" sz="2000" dirty="0" smtClean="0"/>
              <a:t>m</a:t>
            </a:r>
            <a:endParaRPr lang="ar-IQ" sz="2000" dirty="0"/>
          </a:p>
          <a:p>
            <a:pPr marL="0" indent="0">
              <a:buNone/>
            </a:pPr>
            <a:r>
              <a:rPr lang="ar-IQ" sz="2000" dirty="0"/>
              <a:t>ليكن </a:t>
            </a:r>
            <a:r>
              <a:rPr lang="en-US" sz="2000" dirty="0" smtClean="0"/>
              <a:t>k</a:t>
            </a:r>
            <a:r>
              <a:rPr lang="ar-IQ" sz="2000" dirty="0" smtClean="0"/>
              <a:t>خط </a:t>
            </a:r>
            <a:r>
              <a:rPr lang="ar-IQ" sz="2000" dirty="0"/>
              <a:t>وليكن </a:t>
            </a:r>
            <a:r>
              <a:rPr lang="en-US" sz="2000" dirty="0"/>
              <a:t>P1,P2,P3…,</a:t>
            </a:r>
            <a:r>
              <a:rPr lang="en-US" sz="2000" dirty="0" err="1"/>
              <a:t>Pn∈l</a:t>
            </a:r>
            <a:r>
              <a:rPr lang="ar-IQ" sz="2000" dirty="0"/>
              <a:t>وليكن </a:t>
            </a:r>
            <a:r>
              <a:rPr lang="en-US" sz="2000" dirty="0"/>
              <a:t>m  </a:t>
            </a:r>
            <a:r>
              <a:rPr lang="ar-IQ" sz="2000" dirty="0"/>
              <a:t>خط أخر يوازي </a:t>
            </a:r>
            <a:r>
              <a:rPr lang="en-US" sz="2000" dirty="0"/>
              <a:t>l  . </a:t>
            </a:r>
          </a:p>
          <a:p>
            <a:pPr marL="0" indent="0">
              <a:buNone/>
            </a:pPr>
            <a:r>
              <a:rPr lang="ar-IQ" sz="2000" dirty="0"/>
              <a:t>يجب ان نبرهن أن </a:t>
            </a:r>
            <a:r>
              <a:rPr lang="en-US" sz="2000" dirty="0"/>
              <a:t>m  </a:t>
            </a:r>
            <a:r>
              <a:rPr lang="ar-IQ" sz="2000" dirty="0"/>
              <a:t>يحتوي بالضبط على  </a:t>
            </a:r>
            <a:r>
              <a:rPr lang="en-US" sz="2000" dirty="0"/>
              <a:t>n  </a:t>
            </a:r>
            <a:r>
              <a:rPr lang="ar-IQ" sz="2000" dirty="0"/>
              <a:t>من النقاط </a:t>
            </a:r>
          </a:p>
          <a:p>
            <a:pPr marL="0" indent="0">
              <a:buNone/>
            </a:pPr>
            <a:r>
              <a:rPr lang="ar-IQ" sz="2000" dirty="0"/>
              <a:t>من </a:t>
            </a:r>
            <a:r>
              <a:rPr lang="en-US" sz="2000" dirty="0" smtClean="0"/>
              <a:t>p2  </a:t>
            </a:r>
            <a:r>
              <a:rPr lang="ar-IQ" sz="2000" dirty="0"/>
              <a:t>توجد النقطة </a:t>
            </a:r>
            <a:r>
              <a:rPr lang="en-US" sz="2000" dirty="0"/>
              <a:t>Q1 </a:t>
            </a:r>
            <a:r>
              <a:rPr lang="ar-IQ" sz="2000" dirty="0"/>
              <a:t>على  </a:t>
            </a:r>
            <a:r>
              <a:rPr lang="en-US" sz="2000" dirty="0"/>
              <a:t>m </a:t>
            </a:r>
            <a:r>
              <a:rPr lang="ar-IQ" sz="2000" dirty="0"/>
              <a:t>ومن </a:t>
            </a:r>
            <a:r>
              <a:rPr lang="en-US" sz="2000" dirty="0" smtClean="0"/>
              <a:t>P1  </a:t>
            </a:r>
            <a:r>
              <a:rPr lang="ar-IQ" sz="2000" dirty="0"/>
              <a:t>يوجد خط </a:t>
            </a:r>
            <a:r>
              <a:rPr lang="en-US" sz="2000" dirty="0"/>
              <a:t>P1Q2 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ar-IQ" sz="2000" dirty="0"/>
              <a:t>من </a:t>
            </a:r>
            <a:r>
              <a:rPr lang="en-US" sz="2000" dirty="0" smtClean="0"/>
              <a:t>p4 </a:t>
            </a:r>
            <a:r>
              <a:rPr lang="ar-IQ" sz="2000" dirty="0"/>
              <a:t>توجد </a:t>
            </a:r>
            <a:r>
              <a:rPr lang="en-US" sz="2000" dirty="0"/>
              <a:t>n-1  </a:t>
            </a:r>
            <a:r>
              <a:rPr lang="ar-IQ" sz="2000" dirty="0"/>
              <a:t>من الخطوط الموازيه الى </a:t>
            </a:r>
            <a:r>
              <a:rPr lang="en-US" sz="2000" dirty="0"/>
              <a:t>P1Q1 </a:t>
            </a:r>
            <a:r>
              <a:rPr lang="ar-IQ" sz="2000" dirty="0"/>
              <a:t>تمر بالنقاط </a:t>
            </a:r>
            <a:r>
              <a:rPr lang="en-US" sz="2000" dirty="0"/>
              <a:t>P1,P2,P3…, </a:t>
            </a:r>
            <a:r>
              <a:rPr lang="en-US" sz="2000" dirty="0" err="1"/>
              <a:t>Pn</a:t>
            </a:r>
            <a:r>
              <a:rPr lang="en-US" sz="2000" dirty="0"/>
              <a:t> </a:t>
            </a:r>
          </a:p>
          <a:p>
            <a:pPr marL="0" indent="0">
              <a:buNone/>
            </a:pPr>
            <a:r>
              <a:rPr lang="ar-IQ" sz="2000" dirty="0"/>
              <a:t>وهذه الخطوط حسب مبرهنة 6 تكون متوازية . و أستناد الى مبرهنتين 4و5 تقطع هذه الخط  </a:t>
            </a:r>
            <a:r>
              <a:rPr lang="en-US" sz="2000" dirty="0"/>
              <a:t>m  </a:t>
            </a:r>
            <a:r>
              <a:rPr lang="ar-IQ" sz="2000" dirty="0"/>
              <a:t>في </a:t>
            </a:r>
            <a:r>
              <a:rPr lang="en-US" sz="2000" dirty="0"/>
              <a:t>n-1  </a:t>
            </a:r>
            <a:r>
              <a:rPr lang="ar-IQ" sz="2000" dirty="0"/>
              <a:t>من النقاط المختلفة , ولتكن </a:t>
            </a:r>
            <a:r>
              <a:rPr lang="en-US" sz="2000" dirty="0"/>
              <a:t>Q1,Q2,Q3…</a:t>
            </a:r>
            <a:r>
              <a:rPr lang="en-US" sz="2000" dirty="0" err="1"/>
              <a:t>Qn</a:t>
            </a:r>
            <a:r>
              <a:rPr lang="en-US" sz="2000" dirty="0"/>
              <a:t> </a:t>
            </a:r>
            <a:r>
              <a:rPr lang="ar-IQ" sz="2000" dirty="0"/>
              <a:t>والتي تختلف عن </a:t>
            </a:r>
            <a:r>
              <a:rPr lang="en-US" sz="2000" dirty="0"/>
              <a:t>Q1 </a:t>
            </a:r>
          </a:p>
          <a:p>
            <a:pPr marL="0" indent="0">
              <a:buNone/>
            </a:pPr>
            <a:r>
              <a:rPr lang="ar-IQ" sz="2000" dirty="0"/>
              <a:t>حسب تعريف التوازي . </a:t>
            </a:r>
          </a:p>
          <a:p>
            <a:pPr marL="0" indent="0">
              <a:buNone/>
            </a:pPr>
            <a:r>
              <a:rPr lang="ar-IQ" sz="2000" dirty="0"/>
              <a:t>توجد </a:t>
            </a:r>
            <a:r>
              <a:rPr lang="en-US" sz="2000" dirty="0"/>
              <a:t>n </a:t>
            </a:r>
            <a:r>
              <a:rPr lang="ar-IQ" sz="2000" dirty="0"/>
              <a:t>من النقاط على الخط </a:t>
            </a:r>
            <a:r>
              <a:rPr lang="en-US" sz="2000" dirty="0"/>
              <a:t>m </a:t>
            </a:r>
            <a:r>
              <a:rPr lang="ar-IQ" sz="2000" dirty="0"/>
              <a:t>الأقل . </a:t>
            </a:r>
          </a:p>
          <a:p>
            <a:pPr marL="0" indent="0">
              <a:buNone/>
            </a:pPr>
            <a:r>
              <a:rPr lang="ar-IQ" sz="2000" dirty="0"/>
              <a:t>نفرض وجود نقطة أخرى </a:t>
            </a:r>
            <a:r>
              <a:rPr lang="en-US" sz="2000" dirty="0"/>
              <a:t>Qn+1 ∈m </a:t>
            </a:r>
            <a:r>
              <a:rPr lang="ar-IQ" sz="2000" dirty="0"/>
              <a:t>من </a:t>
            </a:r>
            <a:r>
              <a:rPr lang="en-US" sz="2000" dirty="0" smtClean="0"/>
              <a:t>P4  </a:t>
            </a:r>
            <a:r>
              <a:rPr lang="ar-IQ" sz="2000" dirty="0"/>
              <a:t>يوجد خط </a:t>
            </a:r>
            <a:r>
              <a:rPr lang="en-US" sz="2000" dirty="0"/>
              <a:t>k </a:t>
            </a:r>
            <a:r>
              <a:rPr lang="ar-IQ" sz="2000" dirty="0"/>
              <a:t>يمر بالنقطة </a:t>
            </a:r>
          </a:p>
          <a:p>
            <a:pPr marL="0" indent="0">
              <a:buNone/>
            </a:pPr>
            <a:r>
              <a:rPr lang="en-US" sz="2000" dirty="0"/>
              <a:t>Qn+1∈m </a:t>
            </a:r>
            <a:r>
              <a:rPr lang="ar-IQ" sz="2000" dirty="0"/>
              <a:t>يوازي </a:t>
            </a:r>
            <a:r>
              <a:rPr lang="en-US" sz="2000" dirty="0"/>
              <a:t>P1Q1 . </a:t>
            </a:r>
            <a:r>
              <a:rPr lang="ar-IQ" sz="2000" dirty="0"/>
              <a:t>وأستنادا للمبرهنتين 4 و 5 يقطع هذه الخط </a:t>
            </a:r>
            <a:r>
              <a:rPr lang="en-US" sz="2000" dirty="0"/>
              <a:t>k </a:t>
            </a:r>
            <a:r>
              <a:rPr lang="ar-IQ" sz="2000" dirty="0"/>
              <a:t>الخط </a:t>
            </a:r>
            <a:r>
              <a:rPr lang="en-US" sz="2000" dirty="0"/>
              <a:t>l </a:t>
            </a:r>
            <a:r>
              <a:rPr lang="ar-IQ" sz="2000" dirty="0"/>
              <a:t>في نقطة مختلفة عن النقاط  ,</a:t>
            </a:r>
            <a:r>
              <a:rPr lang="en-US" sz="2000" dirty="0"/>
              <a:t>P2,P3,..Pn </a:t>
            </a:r>
            <a:r>
              <a:rPr lang="ar-IQ" sz="2000" dirty="0"/>
              <a:t>وهذا يخالف الفرض لأن </a:t>
            </a:r>
            <a:r>
              <a:rPr lang="en-US" sz="2000" dirty="0"/>
              <a:t>l </a:t>
            </a:r>
            <a:r>
              <a:rPr lang="ar-IQ" sz="2000" dirty="0"/>
              <a:t>يحتوي بالضبط على </a:t>
            </a:r>
            <a:r>
              <a:rPr lang="en-US" sz="2000" dirty="0"/>
              <a:t>n  </a:t>
            </a:r>
            <a:r>
              <a:rPr lang="ar-IQ" sz="2000" dirty="0"/>
              <a:t>من النقاط . </a:t>
            </a:r>
            <a:r>
              <a:rPr lang="en-US" sz="2000" dirty="0"/>
              <a:t>m </a:t>
            </a:r>
            <a:r>
              <a:rPr lang="ar-IQ" sz="2000" dirty="0"/>
              <a:t>يحتوي بالضبط  </a:t>
            </a:r>
            <a:r>
              <a:rPr lang="en-US" sz="2000" dirty="0"/>
              <a:t>n </a:t>
            </a:r>
            <a:r>
              <a:rPr lang="ar-IQ" sz="2000" dirty="0"/>
              <a:t>من النقاط</a:t>
            </a:r>
          </a:p>
          <a:p>
            <a:endParaRPr lang="ar-IQ" sz="2000" dirty="0"/>
          </a:p>
        </p:txBody>
      </p:sp>
    </p:spTree>
    <p:extLst>
      <p:ext uri="{BB962C8B-B14F-4D97-AF65-F5344CB8AC3E}">
        <p14:creationId xmlns:p14="http://schemas.microsoft.com/office/powerpoint/2010/main" val="3584670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dirty="0" smtClean="0"/>
              <a:t>الرسم للمبرهنة 7</a:t>
            </a: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ar-IQ" dirty="0" smtClean="0"/>
          </a:p>
          <a:p>
            <a:pPr marL="0" indent="0" algn="ctr">
              <a:buNone/>
            </a:pPr>
            <a:r>
              <a:rPr lang="ar-IQ" dirty="0" smtClean="0"/>
              <a:t>                             </a:t>
            </a:r>
            <a:r>
              <a:rPr lang="en-US" dirty="0" smtClean="0"/>
              <a:t>m                             </a:t>
            </a:r>
            <a:endParaRPr lang="ar-IQ" dirty="0" smtClean="0"/>
          </a:p>
          <a:p>
            <a:pPr marL="0" indent="0" algn="ctr">
              <a:buNone/>
            </a:pPr>
            <a:r>
              <a:rPr lang="ar-IQ" dirty="0" smtClean="0"/>
              <a:t> </a:t>
            </a:r>
            <a:r>
              <a:rPr lang="en-US" dirty="0" smtClean="0"/>
              <a:t>Q1    Q2     Q3               </a:t>
            </a:r>
            <a:r>
              <a:rPr lang="en-US" dirty="0" err="1" smtClean="0"/>
              <a:t>Qn</a:t>
            </a:r>
            <a:r>
              <a:rPr lang="en-US" dirty="0" smtClean="0"/>
              <a:t>        Qn+1      </a:t>
            </a:r>
            <a:endParaRPr lang="ar-IQ" dirty="0" smtClean="0"/>
          </a:p>
          <a:p>
            <a:pPr marL="0" indent="0" algn="ctr">
              <a:buNone/>
            </a:pPr>
            <a:endParaRPr lang="ar-IQ" dirty="0"/>
          </a:p>
          <a:p>
            <a:pPr marL="0" indent="0" algn="ctr">
              <a:buNone/>
            </a:pPr>
            <a:r>
              <a:rPr lang="ar-IQ" dirty="0" smtClean="0"/>
              <a:t>                            </a:t>
            </a:r>
            <a:r>
              <a:rPr lang="en-US" dirty="0" smtClean="0"/>
              <a:t>k</a:t>
            </a:r>
            <a:endParaRPr lang="ar-IQ" dirty="0" smtClean="0"/>
          </a:p>
          <a:p>
            <a:pPr marL="0" indent="0" algn="ctr">
              <a:buNone/>
            </a:pPr>
            <a:r>
              <a:rPr lang="en-US" dirty="0" smtClean="0"/>
              <a:t>P1     P2   P3         </a:t>
            </a:r>
            <a:r>
              <a:rPr lang="en-US" dirty="0" err="1" smtClean="0"/>
              <a:t>Pn</a:t>
            </a:r>
            <a:r>
              <a:rPr lang="en-US" dirty="0" smtClean="0"/>
              <a:t>    </a:t>
            </a:r>
            <a:r>
              <a:rPr lang="en-US" dirty="0" smtClean="0"/>
              <a:t>pn+1            </a:t>
            </a:r>
            <a:endParaRPr lang="ar-IQ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2051720" y="2636912"/>
            <a:ext cx="3744416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339752" y="2636912"/>
            <a:ext cx="0" cy="12961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3059832" y="2636912"/>
            <a:ext cx="0" cy="12961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923928" y="2636912"/>
            <a:ext cx="0" cy="12961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436096" y="2636912"/>
            <a:ext cx="0" cy="12961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2051720" y="3933056"/>
            <a:ext cx="3960440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5796136" y="2636912"/>
            <a:ext cx="64807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6012160" y="3933056"/>
            <a:ext cx="108012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6120172" y="2636912"/>
            <a:ext cx="0" cy="12961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5632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16632"/>
            <a:ext cx="8697144" cy="65527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IQ" sz="2000" dirty="0"/>
              <a:t>مبرهنة 8 :اذا  وجد خط </a:t>
            </a:r>
            <a:r>
              <a:rPr lang="en-US" sz="2000" dirty="0"/>
              <a:t>l </a:t>
            </a:r>
            <a:r>
              <a:rPr lang="ar-IQ" sz="2000" dirty="0"/>
              <a:t>في مستوي تالفي منتهي يحتوي بالضبط </a:t>
            </a:r>
            <a:r>
              <a:rPr lang="en-US" sz="2000" dirty="0"/>
              <a:t>n </a:t>
            </a:r>
            <a:r>
              <a:rPr lang="ar-IQ" sz="2000" dirty="0"/>
              <a:t>من النقاط فانه توجد بالضبط </a:t>
            </a:r>
            <a:r>
              <a:rPr lang="en-US" sz="2000" dirty="0"/>
              <a:t>n-1 </a:t>
            </a:r>
            <a:r>
              <a:rPr lang="ar-IQ" sz="2000" dirty="0"/>
              <a:t>من الخطوط الموازية الى </a:t>
            </a:r>
            <a:r>
              <a:rPr lang="en-US" sz="2000" dirty="0" smtClean="0"/>
              <a:t>l</a:t>
            </a:r>
            <a:endParaRPr lang="ar-IQ" sz="2000" dirty="0" smtClean="0"/>
          </a:p>
          <a:p>
            <a:pPr marL="0" indent="0">
              <a:buNone/>
            </a:pPr>
            <a:r>
              <a:rPr lang="ar-IQ" sz="2000" dirty="0" smtClean="0"/>
              <a:t>المعطيات:يوجد الخط </a:t>
            </a:r>
            <a:r>
              <a:rPr lang="en-US" sz="2000" dirty="0" smtClean="0"/>
              <a:t>l </a:t>
            </a:r>
            <a:r>
              <a:rPr lang="ar-IQ" sz="2000" dirty="0" smtClean="0"/>
              <a:t>في المستوي التالفي يحتوي بالضبط </a:t>
            </a:r>
            <a:r>
              <a:rPr lang="en-US" sz="2000" dirty="0" smtClean="0"/>
              <a:t>n</a:t>
            </a:r>
            <a:r>
              <a:rPr lang="ar-IQ" sz="2000" dirty="0" smtClean="0"/>
              <a:t>من النقاط</a:t>
            </a:r>
          </a:p>
          <a:p>
            <a:pPr marL="0" indent="0">
              <a:buNone/>
            </a:pPr>
            <a:r>
              <a:rPr lang="ar-IQ" sz="2000" dirty="0" smtClean="0"/>
              <a:t>م ث:يوجد بالضبط </a:t>
            </a:r>
            <a:r>
              <a:rPr lang="en-US" sz="2000" dirty="0" smtClean="0"/>
              <a:t> n-1’,‘</a:t>
            </a:r>
            <a:r>
              <a:rPr lang="ar-IQ" sz="2000" dirty="0" smtClean="0"/>
              <a:t>من الخطوط الموازية </a:t>
            </a:r>
            <a:r>
              <a:rPr lang="en-US" sz="2000" dirty="0" smtClean="0"/>
              <a:t>l</a:t>
            </a:r>
            <a:endParaRPr lang="en-US" sz="2000" dirty="0"/>
          </a:p>
          <a:p>
            <a:pPr marL="0" indent="0">
              <a:buNone/>
            </a:pPr>
            <a:r>
              <a:rPr lang="ar-IQ" sz="2000" dirty="0"/>
              <a:t>البرهان :- </a:t>
            </a:r>
          </a:p>
          <a:p>
            <a:pPr marL="0" indent="0">
              <a:buNone/>
            </a:pPr>
            <a:r>
              <a:rPr lang="ar-IQ" sz="2000" dirty="0"/>
              <a:t>ليكن </a:t>
            </a:r>
            <a:r>
              <a:rPr lang="en-US" sz="2000" dirty="0"/>
              <a:t>l </a:t>
            </a:r>
            <a:r>
              <a:rPr lang="ar-IQ" sz="2000" dirty="0"/>
              <a:t>خط وليكن </a:t>
            </a:r>
            <a:r>
              <a:rPr lang="en-US" sz="2000" dirty="0"/>
              <a:t>P1 ,P2 , P3,….</a:t>
            </a:r>
            <a:r>
              <a:rPr lang="en-US" sz="2000" dirty="0" err="1"/>
              <a:t>Pn</a:t>
            </a:r>
            <a:r>
              <a:rPr lang="en-US" sz="2000" dirty="0"/>
              <a:t> ∈l </a:t>
            </a:r>
            <a:r>
              <a:rPr lang="ar-IQ" sz="2000" dirty="0"/>
              <a:t>ولتكن </a:t>
            </a:r>
            <a:r>
              <a:rPr lang="en-US" sz="2000" dirty="0"/>
              <a:t>p  </a:t>
            </a:r>
            <a:r>
              <a:rPr lang="ar-IQ" sz="2000" dirty="0"/>
              <a:t>نقطة (</a:t>
            </a:r>
            <a:r>
              <a:rPr lang="en-US" sz="2000" dirty="0"/>
              <a:t>A3) </a:t>
            </a:r>
            <a:r>
              <a:rPr lang="en-US" sz="2000" dirty="0" err="1"/>
              <a:t>P</a:t>
            </a:r>
            <a:r>
              <a:rPr lang="en-US" sz="2000" dirty="0" err="1" smtClean="0"/>
              <a:t>∉l</a:t>
            </a:r>
            <a:r>
              <a:rPr lang="ar-IQ" sz="2000" dirty="0" smtClean="0"/>
              <a:t>)</a:t>
            </a:r>
            <a:endParaRPr lang="en-US" sz="2000" dirty="0"/>
          </a:p>
          <a:p>
            <a:pPr marL="0" indent="0">
              <a:buNone/>
            </a:pPr>
            <a:r>
              <a:rPr lang="ar-IQ" sz="2000" dirty="0"/>
              <a:t>من </a:t>
            </a:r>
            <a:r>
              <a:rPr lang="en-US" sz="2000" dirty="0"/>
              <a:t>A1  </a:t>
            </a:r>
            <a:r>
              <a:rPr lang="ar-IQ" sz="2000" dirty="0"/>
              <a:t>يوجد خطين هما </a:t>
            </a:r>
            <a:r>
              <a:rPr lang="en-US" sz="2000" dirty="0"/>
              <a:t>PP1,PPK </a:t>
            </a:r>
            <a:r>
              <a:rPr lang="ar-IQ" sz="2000" dirty="0"/>
              <a:t>حيث أن </a:t>
            </a:r>
            <a:r>
              <a:rPr lang="en-US" sz="2000" dirty="0"/>
              <a:t>PPK </a:t>
            </a:r>
            <a:r>
              <a:rPr lang="ar-IQ" sz="2000" dirty="0"/>
              <a:t>هي اي </a:t>
            </a:r>
            <a:r>
              <a:rPr lang="ar-IQ" sz="2000" dirty="0" smtClean="0"/>
              <a:t>خط </a:t>
            </a:r>
            <a:r>
              <a:rPr lang="ar-IQ" sz="2000" dirty="0"/>
              <a:t>من النقاط </a:t>
            </a:r>
            <a:r>
              <a:rPr lang="en-US" sz="2000" dirty="0"/>
              <a:t>P1,P2,P3…,PN </a:t>
            </a:r>
          </a:p>
          <a:p>
            <a:pPr marL="0" indent="0">
              <a:buNone/>
            </a:pPr>
            <a:r>
              <a:rPr lang="ar-IQ" sz="2000" dirty="0" smtClean="0"/>
              <a:t>وبالتأكيد </a:t>
            </a:r>
            <a:r>
              <a:rPr lang="ar-IQ" sz="2000" dirty="0"/>
              <a:t>فأن أحدهم يمر بالنقطة </a:t>
            </a:r>
            <a:r>
              <a:rPr lang="en-US" sz="2000" dirty="0" err="1"/>
              <a:t>pk</a:t>
            </a:r>
            <a:r>
              <a:rPr lang="en-US" sz="2000" dirty="0"/>
              <a:t>   </a:t>
            </a:r>
            <a:r>
              <a:rPr lang="ar-IQ" sz="2000" dirty="0" smtClean="0"/>
              <a:t>وحسب بديهية 4 يوجد بالضبط (</a:t>
            </a:r>
            <a:r>
              <a:rPr lang="en-US" sz="2000" dirty="0" smtClean="0"/>
              <a:t>n-1</a:t>
            </a:r>
            <a:r>
              <a:rPr lang="ar-IQ" sz="2000" dirty="0" smtClean="0"/>
              <a:t>)من الخطوط الموازية </a:t>
            </a:r>
            <a:r>
              <a:rPr lang="en-US" sz="2000" dirty="0" smtClean="0"/>
              <a:t>pp1</a:t>
            </a:r>
            <a:r>
              <a:rPr lang="ar-IQ" sz="2000" dirty="0" smtClean="0"/>
              <a:t> والتي تمر من النقاط</a:t>
            </a:r>
            <a:r>
              <a:rPr lang="en-US" sz="2000" dirty="0" smtClean="0"/>
              <a:t>p2,p3,…,</a:t>
            </a:r>
            <a:r>
              <a:rPr lang="en-US" sz="2000" dirty="0" err="1" smtClean="0"/>
              <a:t>pn</a:t>
            </a:r>
            <a:r>
              <a:rPr lang="ar-IQ" sz="2000" dirty="0" smtClean="0"/>
              <a:t>.</a:t>
            </a:r>
            <a:endParaRPr lang="en-US" sz="2000" dirty="0"/>
          </a:p>
          <a:p>
            <a:pPr marL="0" indent="0">
              <a:buNone/>
            </a:pPr>
            <a:r>
              <a:rPr lang="ar-IQ" sz="2000" dirty="0"/>
              <a:t>من المبرهنة 4 </a:t>
            </a:r>
            <a:r>
              <a:rPr lang="ar-IQ" sz="2000" dirty="0" smtClean="0"/>
              <a:t>مبرهنة 5هذه الخطوط تكون متوازية وتقطع   </a:t>
            </a:r>
            <a:r>
              <a:rPr lang="en-US" sz="2000" dirty="0" err="1" smtClean="0"/>
              <a:t>ppk</a:t>
            </a:r>
            <a:r>
              <a:rPr lang="en-US" sz="2000" dirty="0" smtClean="0"/>
              <a:t> </a:t>
            </a:r>
            <a:r>
              <a:rPr lang="ar-IQ" sz="2000" dirty="0"/>
              <a:t>في </a:t>
            </a:r>
            <a:r>
              <a:rPr lang="ar-IQ" sz="2000" dirty="0" smtClean="0"/>
              <a:t> </a:t>
            </a:r>
            <a:r>
              <a:rPr lang="en-US" sz="2000" dirty="0" smtClean="0"/>
              <a:t>n</a:t>
            </a:r>
            <a:r>
              <a:rPr lang="ar-IQ" sz="2000" dirty="0" smtClean="0"/>
              <a:t> من النقاط </a:t>
            </a:r>
            <a:r>
              <a:rPr lang="ar-IQ" sz="2000" dirty="0"/>
              <a:t>مختلفة </a:t>
            </a:r>
            <a:r>
              <a:rPr lang="ar-IQ" sz="2000" dirty="0" smtClean="0"/>
              <a:t>وحسب بديهية 4 ومبرهنة 4 يوجد بالضبط (</a:t>
            </a:r>
            <a:r>
              <a:rPr lang="en-US" sz="2000" dirty="0" smtClean="0"/>
              <a:t>n-1  </a:t>
            </a:r>
            <a:r>
              <a:rPr lang="ar-IQ" sz="2000" dirty="0" smtClean="0"/>
              <a:t>) من الخطوط   الموازية الى </a:t>
            </a:r>
            <a:r>
              <a:rPr lang="en-US" sz="2000" dirty="0" smtClean="0"/>
              <a:t>l</a:t>
            </a:r>
            <a:r>
              <a:rPr lang="ar-IQ" sz="2000" dirty="0" smtClean="0"/>
              <a:t> من  النقاط على </a:t>
            </a:r>
            <a:r>
              <a:rPr lang="en-US" sz="2000" dirty="0" err="1" smtClean="0"/>
              <a:t>ppk</a:t>
            </a:r>
            <a:r>
              <a:rPr lang="ar-IQ" sz="2000" dirty="0" smtClean="0"/>
              <a:t>  ما عدا النقطة </a:t>
            </a:r>
            <a:r>
              <a:rPr lang="en-US" sz="2000" dirty="0" err="1" smtClean="0"/>
              <a:t>pk</a:t>
            </a:r>
            <a:r>
              <a:rPr lang="ar-IQ" sz="2000" dirty="0" smtClean="0"/>
              <a:t> التي تقع على </a:t>
            </a:r>
            <a:r>
              <a:rPr lang="en-US" sz="2000" dirty="0" smtClean="0"/>
              <a:t>l</a:t>
            </a:r>
            <a:endParaRPr lang="ar-IQ" sz="2000" dirty="0" smtClean="0"/>
          </a:p>
          <a:p>
            <a:pPr marL="0" indent="0">
              <a:buNone/>
            </a:pPr>
            <a:r>
              <a:rPr lang="ar-IQ" sz="2000" dirty="0" smtClean="0"/>
              <a:t>ولكي نبرهن على الاكثر نفرض يوجد موازي اخر الى </a:t>
            </a:r>
            <a:r>
              <a:rPr lang="en-US" sz="2000" dirty="0" smtClean="0"/>
              <a:t>l</a:t>
            </a:r>
            <a:r>
              <a:rPr lang="ar-IQ" sz="2000" dirty="0" smtClean="0"/>
              <a:t> وحسب مبرهنتي 4و5 هذا الخط يقطع </a:t>
            </a:r>
            <a:r>
              <a:rPr lang="en-US" sz="2000" dirty="0" err="1" smtClean="0"/>
              <a:t>ppk</a:t>
            </a:r>
            <a:r>
              <a:rPr lang="ar-IQ" sz="2000" dirty="0" smtClean="0"/>
              <a:t> في </a:t>
            </a:r>
            <a:r>
              <a:rPr lang="en-US" sz="2000" dirty="0" smtClean="0"/>
              <a:t>R</a:t>
            </a:r>
            <a:r>
              <a:rPr lang="ar-IQ" sz="2000" dirty="0" smtClean="0"/>
              <a:t>  </a:t>
            </a:r>
            <a:r>
              <a:rPr lang="en-US" sz="2000" dirty="0" smtClean="0"/>
              <a:t>,  </a:t>
            </a:r>
            <a:r>
              <a:rPr lang="ar-IQ" sz="2000" dirty="0" smtClean="0"/>
              <a:t>والتي تختلف  عن نقاط التقاطع  مع </a:t>
            </a:r>
            <a:r>
              <a:rPr lang="en-US" sz="2000" dirty="0" smtClean="0"/>
              <a:t>PP1</a:t>
            </a:r>
            <a:r>
              <a:rPr lang="ar-IQ" sz="2000" dirty="0" smtClean="0"/>
              <a:t> والخطوط الموازية له وحسب مبرهنة 4 يوجد موازي </a:t>
            </a:r>
            <a:r>
              <a:rPr lang="en-US" sz="2000" dirty="0" smtClean="0"/>
              <a:t>PP1</a:t>
            </a:r>
            <a:r>
              <a:rPr lang="ar-IQ" sz="2000" dirty="0" smtClean="0"/>
              <a:t> من النقطة </a:t>
            </a:r>
            <a:r>
              <a:rPr lang="en-US" sz="2000" dirty="0" smtClean="0"/>
              <a:t>R</a:t>
            </a:r>
            <a:r>
              <a:rPr lang="ar-IQ" sz="2000" dirty="0" smtClean="0"/>
              <a:t> وحسب المبرهنتين 4و5 سيقطع هذا الموازي </a:t>
            </a:r>
            <a:r>
              <a:rPr lang="en-US" sz="2000" dirty="0" smtClean="0"/>
              <a:t>l</a:t>
            </a:r>
            <a:r>
              <a:rPr lang="ar-IQ" sz="2000" dirty="0" smtClean="0"/>
              <a:t>  في </a:t>
            </a:r>
            <a:r>
              <a:rPr lang="en-US" sz="2000" dirty="0" smtClean="0"/>
              <a:t>pn+1</a:t>
            </a:r>
            <a:r>
              <a:rPr lang="ar-IQ" sz="2000" dirty="0" smtClean="0"/>
              <a:t> وهذا تناقض مع المعطى .لذلك يوجد بالضبط (</a:t>
            </a:r>
            <a:r>
              <a:rPr lang="en-US" sz="2000" dirty="0" smtClean="0"/>
              <a:t>n-1</a:t>
            </a:r>
            <a:r>
              <a:rPr lang="ar-IQ" sz="2000" dirty="0" smtClean="0"/>
              <a:t>) من الخطوط الموازية  </a:t>
            </a:r>
            <a:r>
              <a:rPr lang="en-US" sz="2000" dirty="0" smtClean="0"/>
              <a:t>l</a:t>
            </a:r>
            <a:endParaRPr lang="en-US" sz="2000" dirty="0"/>
          </a:p>
          <a:p>
            <a:pPr marL="0" indent="0">
              <a:buNone/>
            </a:pPr>
            <a:r>
              <a:rPr lang="ar-IQ" sz="2000" dirty="0" smtClean="0"/>
              <a:t> </a:t>
            </a:r>
            <a:r>
              <a:rPr lang="en-US" sz="2000" dirty="0" smtClean="0"/>
              <a:t>  </a:t>
            </a:r>
            <a:r>
              <a:rPr lang="ar-IQ" sz="2000" dirty="0" smtClean="0"/>
              <a:t> </a:t>
            </a:r>
            <a:endParaRPr lang="en-US" sz="2000" dirty="0"/>
          </a:p>
          <a:p>
            <a:pPr marL="0" indent="0">
              <a:buNone/>
            </a:pPr>
            <a:r>
              <a:rPr lang="ar-IQ" sz="1600" dirty="0" smtClean="0"/>
              <a:t>   </a:t>
            </a:r>
            <a:endParaRPr lang="ar-IQ" sz="1600" dirty="0"/>
          </a:p>
          <a:p>
            <a:endParaRPr lang="ar-IQ" dirty="0"/>
          </a:p>
          <a:p>
            <a:endParaRPr lang="ar-IQ" dirty="0"/>
          </a:p>
          <a:p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4871106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dirty="0" smtClean="0"/>
              <a:t>رسم مبرهنة 8</a:t>
            </a: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ar-IQ" dirty="0" smtClean="0"/>
              <a:t>    </a:t>
            </a:r>
            <a:r>
              <a:rPr lang="en-US" dirty="0" smtClean="0"/>
              <a:t>P</a:t>
            </a:r>
            <a:endParaRPr lang="ar-IQ" dirty="0" smtClean="0"/>
          </a:p>
          <a:p>
            <a:pPr marL="0" indent="0" algn="ctr">
              <a:buNone/>
            </a:pPr>
            <a:endParaRPr lang="ar-IQ" dirty="0"/>
          </a:p>
          <a:p>
            <a:pPr marL="0" indent="0" algn="ctr">
              <a:buNone/>
            </a:pPr>
            <a:endParaRPr lang="ar-IQ" dirty="0" smtClean="0"/>
          </a:p>
          <a:p>
            <a:pPr marL="0" indent="0" algn="ctr">
              <a:buNone/>
            </a:pPr>
            <a:endParaRPr lang="ar-IQ" dirty="0"/>
          </a:p>
          <a:p>
            <a:pPr marL="0" indent="0" algn="ctr">
              <a:buNone/>
            </a:pPr>
            <a:r>
              <a:rPr lang="ar-IQ" dirty="0" smtClean="0"/>
              <a:t> </a:t>
            </a:r>
            <a:r>
              <a:rPr lang="ar-IQ" dirty="0" smtClean="0"/>
              <a:t>  </a:t>
            </a:r>
            <a:r>
              <a:rPr lang="en-US" dirty="0" smtClean="0"/>
              <a:t>l</a:t>
            </a:r>
            <a:r>
              <a:rPr lang="ar-IQ" dirty="0" smtClean="0"/>
              <a:t>     </a:t>
            </a:r>
            <a:r>
              <a:rPr lang="en-US" dirty="0" smtClean="0"/>
              <a:t>Pn+1 </a:t>
            </a:r>
            <a:r>
              <a:rPr lang="ar-IQ" dirty="0" smtClean="0"/>
              <a:t>    </a:t>
            </a:r>
            <a:r>
              <a:rPr lang="en-US" dirty="0" smtClean="0"/>
              <a:t>  </a:t>
            </a:r>
            <a:r>
              <a:rPr lang="ar-IQ" dirty="0" smtClean="0"/>
              <a:t> </a:t>
            </a:r>
            <a:r>
              <a:rPr lang="en-US" dirty="0" err="1" smtClean="0"/>
              <a:t>Pn</a:t>
            </a:r>
            <a:r>
              <a:rPr lang="ar-IQ" dirty="0" smtClean="0"/>
              <a:t>      </a:t>
            </a:r>
            <a:r>
              <a:rPr lang="en-US" dirty="0" smtClean="0"/>
              <a:t>P1      </a:t>
            </a:r>
            <a:r>
              <a:rPr lang="en-US" dirty="0" smtClean="0"/>
              <a:t>P2  P3                 </a:t>
            </a:r>
            <a:r>
              <a:rPr lang="en-US" dirty="0" err="1" smtClean="0"/>
              <a:t>Pk</a:t>
            </a:r>
            <a:endParaRPr lang="ar-IQ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1727684" y="3807042"/>
            <a:ext cx="4248472" cy="0"/>
          </a:xfrm>
          <a:prstGeom prst="straightConnector1">
            <a:avLst/>
          </a:prstGeom>
          <a:ln>
            <a:solidFill>
              <a:srgbClr val="C0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H="1">
            <a:off x="-1188640" y="2204864"/>
            <a:ext cx="288032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2051720" y="1844824"/>
            <a:ext cx="33123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>
            <a:off x="1691680" y="1844824"/>
            <a:ext cx="2615604" cy="18722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4355976" y="1844824"/>
            <a:ext cx="432048" cy="39604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4355976" y="1844824"/>
            <a:ext cx="1296144" cy="19802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1691680" y="2060848"/>
            <a:ext cx="3096344" cy="2304256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2051720" y="2060848"/>
            <a:ext cx="3312368" cy="2592288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2483768" y="2204864"/>
            <a:ext cx="3168352" cy="2592288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2699792" y="2348880"/>
            <a:ext cx="3240360" cy="2736304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2843808" y="2564904"/>
            <a:ext cx="3096344" cy="288032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3491880" y="2996952"/>
            <a:ext cx="2808312" cy="2664296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H="1">
            <a:off x="2051720" y="2348880"/>
            <a:ext cx="3600400" cy="0"/>
          </a:xfrm>
          <a:prstGeom prst="line">
            <a:avLst/>
          </a:prstGeom>
          <a:ln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H="1">
            <a:off x="2195736" y="2816932"/>
            <a:ext cx="3744416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H="1">
            <a:off x="2195736" y="3212976"/>
            <a:ext cx="3744416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H="1">
            <a:off x="2195736" y="3501008"/>
            <a:ext cx="3744416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H="1" flipV="1">
            <a:off x="2051720" y="4509120"/>
            <a:ext cx="4248472" cy="72008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H="1">
            <a:off x="1115616" y="5445224"/>
            <a:ext cx="5688632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V="1">
            <a:off x="4788024" y="3501008"/>
            <a:ext cx="2304256" cy="1944216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5785431" y="3825855"/>
            <a:ext cx="1296144" cy="360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flipH="1">
            <a:off x="1547664" y="3807042"/>
            <a:ext cx="180020" cy="180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89622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463</TotalTime>
  <Words>571</Words>
  <Application>Microsoft Office PowerPoint</Application>
  <PresentationFormat>On-screen Show (4:3)</PresentationFormat>
  <Paragraphs>51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Civic</vt:lpstr>
      <vt:lpstr>PowerPoint Presentation</vt:lpstr>
      <vt:lpstr>PowerPoint Presentation</vt:lpstr>
      <vt:lpstr>الرسم للمبرهنة 7</vt:lpstr>
      <vt:lpstr>PowerPoint Presentation</vt:lpstr>
      <vt:lpstr>رسم مبرهنة 8</vt:lpstr>
    </vt:vector>
  </TitlesOfParts>
  <Company>Enjoy My Fine Releases.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محاظرات هندسة   اعداد ا .م منتهى عبد الرزاق حسن</dc:title>
  <dc:creator>LAITH</dc:creator>
  <cp:lastModifiedBy>LAITH</cp:lastModifiedBy>
  <cp:revision>61</cp:revision>
  <dcterms:created xsi:type="dcterms:W3CDTF">2019-01-16T14:23:37Z</dcterms:created>
  <dcterms:modified xsi:type="dcterms:W3CDTF">2021-05-10T11:04:05Z</dcterms:modified>
</cp:coreProperties>
</file>