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1" r:id="rId2"/>
    <p:sldId id="265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24/09/1442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مبرهنة 3: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اذا </a:t>
                </a:r>
                <a:r>
                  <a:rPr lang="ar-IQ" dirty="0"/>
                  <a:t>وجد خط في مستوي اسقاطي </a:t>
                </a:r>
                <a:r>
                  <a:rPr lang="ar-IQ" dirty="0" smtClean="0"/>
                  <a:t>منتهي </a:t>
                </a:r>
                <a:r>
                  <a:rPr lang="ar-IQ" dirty="0"/>
                  <a:t>يحتوي بالضبط على </a:t>
                </a:r>
                <a:r>
                  <a:rPr lang="en-US" dirty="0"/>
                  <a:t>n   </a:t>
                </a:r>
                <a:r>
                  <a:rPr lang="ar-IQ" dirty="0"/>
                  <a:t>من النقاط فان المستوي يحتوي بالضبط  </a:t>
                </a:r>
                <a:r>
                  <a:rPr lang="en-US" dirty="0"/>
                  <a:t>n2-n+1  </a:t>
                </a:r>
                <a:r>
                  <a:rPr lang="ar-IQ" dirty="0"/>
                  <a:t>من النقاط  </a:t>
                </a:r>
                <a:r>
                  <a:rPr lang="ar-IQ" dirty="0" smtClean="0"/>
                  <a:t>.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المعطيات:الخط </a:t>
                </a:r>
                <a:r>
                  <a:rPr lang="en-US" dirty="0" smtClean="0"/>
                  <a:t>k</a:t>
                </a:r>
                <a:r>
                  <a:rPr lang="ar-IQ" dirty="0" smtClean="0"/>
                  <a:t> يحتوي بالضبط </a:t>
                </a:r>
                <a:r>
                  <a:rPr lang="en-US" dirty="0" smtClean="0"/>
                  <a:t>n</a:t>
                </a:r>
                <a:r>
                  <a:rPr lang="ar-IQ" dirty="0" smtClean="0"/>
                  <a:t>من النقاط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المطلوب اثباته:المستوي يحتوي بالضبط </a:t>
                </a:r>
                <a:r>
                  <a:rPr lang="en-US" dirty="0" smtClean="0"/>
                  <a:t>n^2-n+1</a:t>
                </a:r>
                <a:r>
                  <a:rPr lang="ar-IQ" dirty="0" smtClean="0"/>
                  <a:t> من النقاط</a:t>
                </a:r>
                <a:endParaRPr lang="ar-IQ" dirty="0"/>
              </a:p>
              <a:p>
                <a:pPr marL="0" indent="0">
                  <a:buNone/>
                </a:pPr>
                <a:endParaRPr lang="ar-IQ" dirty="0"/>
              </a:p>
              <a:p>
                <a:pPr marL="0" indent="0">
                  <a:buNone/>
                </a:pPr>
                <a:r>
                  <a:rPr lang="ar-IQ" dirty="0"/>
                  <a:t>البرهان:</a:t>
                </a:r>
              </a:p>
              <a:p>
                <a:pPr marL="0" indent="0">
                  <a:buNone/>
                </a:pPr>
                <a:r>
                  <a:rPr lang="ar-IQ" dirty="0"/>
                  <a:t>ليكن </a:t>
                </a:r>
                <a:r>
                  <a:rPr lang="en-US" dirty="0" smtClean="0"/>
                  <a:t>L</a:t>
                </a:r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US" dirty="0" smtClean="0"/>
                  <a:t>         </a:t>
                </a:r>
                <a:r>
                  <a:rPr lang="en-US" dirty="0"/>
                  <a:t>,L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∋</m:t>
                    </m:r>
                  </m:oMath>
                </a14:m>
                <a:r>
                  <a:rPr lang="en-US" dirty="0"/>
                  <a:t>  p1,p2,…,</a:t>
                </a:r>
                <a:r>
                  <a:rPr lang="en-US" dirty="0" err="1"/>
                  <a:t>pn</a:t>
                </a:r>
                <a:r>
                  <a:rPr lang="en-US" dirty="0"/>
                  <a:t>  </a:t>
                </a:r>
                <a:r>
                  <a:rPr lang="en-US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من  </a:t>
                </a:r>
                <a:r>
                  <a:rPr lang="en-US" dirty="0"/>
                  <a:t>A3    </a:t>
                </a:r>
                <a:r>
                  <a:rPr lang="ar-IQ" dirty="0"/>
                  <a:t>يوجد خط  </a:t>
                </a:r>
                <a:r>
                  <a:rPr lang="en-US" dirty="0"/>
                  <a:t>l     </a:t>
                </a:r>
                <a:r>
                  <a:rPr lang="ar-IQ" dirty="0"/>
                  <a:t>بحيث ان </a:t>
                </a:r>
                <a:r>
                  <a:rPr lang="ar-IQ" dirty="0" smtClean="0"/>
                  <a:t>         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err="1" smtClean="0"/>
                  <a:t>p∉l</a:t>
                </a:r>
                <a:endParaRPr lang="en-US" dirty="0"/>
              </a:p>
              <a:p>
                <a:pPr marL="0" indent="0" algn="l">
                  <a:buNone/>
                </a:pPr>
                <a:r>
                  <a:rPr lang="ar-IQ" dirty="0"/>
                  <a:t>من     </a:t>
                </a:r>
                <a:r>
                  <a:rPr lang="en-US" dirty="0"/>
                  <a:t>A1  </a:t>
                </a:r>
                <a:r>
                  <a:rPr lang="ar-IQ" dirty="0"/>
                  <a:t>توجد  </a:t>
                </a:r>
                <a:r>
                  <a:rPr lang="en-US" dirty="0"/>
                  <a:t>n   </a:t>
                </a:r>
                <a:r>
                  <a:rPr lang="ar-IQ" dirty="0"/>
                  <a:t>من الخطوط هي            </a:t>
                </a:r>
                <a:r>
                  <a:rPr lang="en-US" dirty="0" smtClean="0"/>
                  <a:t> ,</a:t>
                </a:r>
                <a:r>
                  <a:rPr lang="en-US" dirty="0" err="1" smtClean="0"/>
                  <a:t>ppn</a:t>
                </a:r>
                <a:r>
                  <a:rPr lang="en-US" dirty="0" smtClean="0"/>
                  <a:t>,….,pp2, p1p</a:t>
                </a:r>
                <a:endParaRPr lang="en-US" dirty="0"/>
              </a:p>
              <a:p>
                <a:pPr marL="0" indent="0">
                  <a:buNone/>
                </a:pPr>
                <a:r>
                  <a:rPr lang="ar-IQ" dirty="0"/>
                  <a:t>ومن  </a:t>
                </a:r>
                <a:r>
                  <a:rPr lang="en-US" dirty="0"/>
                  <a:t>A2 </a:t>
                </a:r>
                <a:r>
                  <a:rPr lang="ar-IQ" dirty="0"/>
                  <a:t>توجد نقطة ثالثه على كل خط من الخطوط المذكورة ولتكن </a:t>
                </a:r>
              </a:p>
              <a:p>
                <a:pPr marL="0" indent="0">
                  <a:buNone/>
                </a:pPr>
                <a:r>
                  <a:rPr lang="en-US" dirty="0"/>
                  <a:t>Q1,Q2,Q3….</a:t>
                </a:r>
                <a:r>
                  <a:rPr lang="en-US" dirty="0" err="1"/>
                  <a:t>Qn</a:t>
                </a:r>
                <a:r>
                  <a:rPr lang="en-US" dirty="0"/>
                  <a:t>  </a:t>
                </a:r>
                <a:r>
                  <a:rPr lang="ar-IQ" dirty="0"/>
                  <a:t>على التوالي ,  </a:t>
                </a:r>
              </a:p>
              <a:p>
                <a:pPr marL="0" indent="0">
                  <a:buNone/>
                </a:pPr>
                <a:r>
                  <a:rPr lang="ar-IQ" dirty="0"/>
                  <a:t> النقطه </a:t>
                </a:r>
                <a:r>
                  <a:rPr lang="en-US" dirty="0" smtClean="0"/>
                  <a:t>Q1</a:t>
                </a:r>
                <a:r>
                  <a:rPr lang="ar-IQ" dirty="0"/>
                  <a:t>نصلها بالنقاط   </a:t>
                </a:r>
                <a:r>
                  <a:rPr lang="en-US" dirty="0"/>
                  <a:t>P1,P2,…,PN   </a:t>
                </a:r>
                <a:r>
                  <a:rPr lang="ar-IQ" dirty="0"/>
                  <a:t>لنحصل على  </a:t>
                </a:r>
                <a:r>
                  <a:rPr lang="en-US" dirty="0"/>
                  <a:t>n  </a:t>
                </a:r>
                <a:r>
                  <a:rPr lang="ar-IQ" dirty="0"/>
                  <a:t>من الخطوط </a:t>
                </a:r>
              </a:p>
              <a:p>
                <a:pPr marL="0" indent="0">
                  <a:buNone/>
                </a:pPr>
                <a:r>
                  <a:rPr lang="en-US" dirty="0"/>
                  <a:t>P1Q 1,p2Q1,…,pnQ1   </a:t>
                </a:r>
                <a:r>
                  <a:rPr lang="ar-IQ" dirty="0"/>
                  <a:t>هذه الخطوط تقطع  </a:t>
                </a:r>
                <a:r>
                  <a:rPr lang="en-US" dirty="0"/>
                  <a:t>pp2     </a:t>
                </a:r>
                <a:r>
                  <a:rPr lang="ar-IQ" dirty="0"/>
                  <a:t>في  </a:t>
                </a:r>
                <a:r>
                  <a:rPr lang="en-US" dirty="0"/>
                  <a:t>n  </a:t>
                </a:r>
                <a:r>
                  <a:rPr lang="ar-IQ" dirty="0"/>
                  <a:t>من النقاط المختلفه لذللك</a:t>
                </a:r>
              </a:p>
              <a:p>
                <a:pPr marL="0" indent="0">
                  <a:buNone/>
                </a:pPr>
                <a:r>
                  <a:rPr lang="en-US" dirty="0"/>
                  <a:t>Pp2  </a:t>
                </a:r>
                <a:r>
                  <a:rPr lang="ar-IQ" dirty="0"/>
                  <a:t>يحتوي على  </a:t>
                </a:r>
                <a:r>
                  <a:rPr lang="en-US" dirty="0"/>
                  <a:t>n-1    </a:t>
                </a:r>
                <a:r>
                  <a:rPr lang="ar-IQ" dirty="0"/>
                  <a:t>من النقاط </a:t>
                </a:r>
                <a:r>
                  <a:rPr lang="ar-IQ" dirty="0" smtClean="0"/>
                  <a:t>ما عدا النقطه   </a:t>
                </a:r>
                <a:r>
                  <a:rPr lang="en-US" dirty="0"/>
                  <a:t>p  .  </a:t>
                </a:r>
                <a:r>
                  <a:rPr lang="ar-IQ" dirty="0"/>
                  <a:t>وبنفس الطريقه كل الخطوط الاخرى تحوي عاى  </a:t>
                </a:r>
                <a:r>
                  <a:rPr lang="en-US" dirty="0"/>
                  <a:t>n-1     </a:t>
                </a:r>
                <a:r>
                  <a:rPr lang="ar-IQ" dirty="0"/>
                  <a:t>من النقاط </a:t>
                </a:r>
                <a:r>
                  <a:rPr lang="ar-IQ" dirty="0" smtClean="0"/>
                  <a:t>ما عدا</a:t>
                </a:r>
                <a:r>
                  <a:rPr lang="en-US" dirty="0" smtClean="0"/>
                  <a:t>p 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لذ لك اصبح  </a:t>
                </a:r>
                <a:r>
                  <a:rPr lang="en-US" dirty="0"/>
                  <a:t>n    </a:t>
                </a:r>
                <a:r>
                  <a:rPr lang="ar-IQ" dirty="0"/>
                  <a:t>من الخطوط كل منها بحتوي  </a:t>
                </a:r>
                <a:r>
                  <a:rPr lang="en-US" dirty="0"/>
                  <a:t>n-1  </a:t>
                </a:r>
                <a:r>
                  <a:rPr lang="ar-IQ" dirty="0"/>
                  <a:t>من النفاط </a:t>
                </a:r>
                <a:r>
                  <a:rPr lang="ar-IQ" dirty="0" smtClean="0"/>
                  <a:t>ما عدا النقطة </a:t>
                </a:r>
                <a:r>
                  <a:rPr lang="en-US" dirty="0"/>
                  <a:t>p </a:t>
                </a:r>
              </a:p>
              <a:p>
                <a:pPr marL="0" indent="0">
                  <a:buNone/>
                </a:pPr>
                <a:r>
                  <a:rPr lang="en-US" dirty="0"/>
                  <a:t>  n(n-1)+1=n2-n+1 </a:t>
                </a:r>
                <a:r>
                  <a:rPr lang="ar-IQ" dirty="0"/>
                  <a:t>من النقاط على الاقل </a:t>
                </a:r>
              </a:p>
              <a:p>
                <a:pPr marL="0" indent="0">
                  <a:buNone/>
                </a:pPr>
                <a:r>
                  <a:rPr lang="ar-IQ" dirty="0"/>
                  <a:t>ولكي نبرهن على الاكثر نفرض توجد نقطة اضافيه ولتكن  </a:t>
                </a:r>
                <a:r>
                  <a:rPr lang="en-US" dirty="0" smtClean="0"/>
                  <a:t>W </a:t>
                </a:r>
                <a:r>
                  <a:rPr lang="ar-IQ" dirty="0"/>
                  <a:t>والخط </a:t>
                </a:r>
                <a:r>
                  <a:rPr lang="en-US" dirty="0" err="1" smtClean="0"/>
                  <a:t>pQW</a:t>
                </a:r>
                <a:r>
                  <a:rPr lang="en-US" dirty="0" smtClean="0"/>
                  <a:t>   </a:t>
                </a:r>
                <a:r>
                  <a:rPr lang="ar-IQ" dirty="0"/>
                  <a:t>يختلف عن الخطوط المشار اليه ومن مبرهنه 1 يجب ان يقطع الخط  </a:t>
                </a:r>
                <a:r>
                  <a:rPr lang="en-US" dirty="0"/>
                  <a:t>l   </a:t>
                </a:r>
                <a:r>
                  <a:rPr lang="ar-IQ" dirty="0"/>
                  <a:t>في النقطه   </a:t>
                </a:r>
                <a:r>
                  <a:rPr lang="ar-IQ" dirty="0" smtClean="0"/>
                  <a:t>  </a:t>
                </a:r>
                <a:r>
                  <a:rPr lang="en-US" dirty="0" err="1" smtClean="0"/>
                  <a:t>pn</a:t>
                </a:r>
                <a:r>
                  <a:rPr lang="en-US" dirty="0" smtClean="0"/>
                  <a:t> +1 </a:t>
                </a:r>
                <a:r>
                  <a:rPr lang="en-US" dirty="0"/>
                  <a:t>,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وبذلك  يكون الخط  </a:t>
                </a:r>
                <a:r>
                  <a:rPr lang="en-US" dirty="0"/>
                  <a:t>l    </a:t>
                </a:r>
                <a:r>
                  <a:rPr lang="ar-IQ" dirty="0"/>
                  <a:t>يحتوي  </a:t>
                </a:r>
                <a:r>
                  <a:rPr lang="en-US" dirty="0"/>
                  <a:t>n+1   </a:t>
                </a:r>
                <a:r>
                  <a:rPr lang="ar-IQ" dirty="0"/>
                  <a:t>من النقاط وهذا يخالف الفرض</a:t>
                </a:r>
              </a:p>
              <a:p>
                <a:pPr marL="0" indent="0">
                  <a:buNone/>
                </a:pPr>
                <a:r>
                  <a:rPr lang="ar-IQ" dirty="0"/>
                  <a:t>اذا المستوي يحتوي بالضبط    </a:t>
                </a:r>
                <a:r>
                  <a:rPr lang="en-US" dirty="0"/>
                  <a:t>n2-n+1    </a:t>
                </a:r>
                <a:r>
                  <a:rPr lang="ar-IQ" dirty="0"/>
                  <a:t>من النقاط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  <a:blipFill rotWithShape="1">
                <a:blip r:embed="rId2"/>
                <a:stretch>
                  <a:fillRect l="-519" t="-1427" r="-74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5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5192" y="973613"/>
            <a:ext cx="8435280" cy="5551731"/>
          </a:xfrm>
        </p:spPr>
        <p:txBody>
          <a:bodyPr/>
          <a:lstStyle/>
          <a:p>
            <a:pPr marL="109728" indent="0">
              <a:buNone/>
            </a:pPr>
            <a:r>
              <a:rPr lang="ar-IQ" dirty="0" smtClean="0"/>
              <a:t>   </a:t>
            </a:r>
          </a:p>
          <a:p>
            <a:pPr marL="109728" indent="0">
              <a:buNone/>
            </a:pPr>
            <a:r>
              <a:rPr lang="ar-IQ" dirty="0" smtClean="0"/>
              <a:t> </a:t>
            </a:r>
            <a:r>
              <a:rPr lang="en-US" dirty="0" smtClean="0"/>
              <a:t>P                              </a:t>
            </a:r>
            <a:endParaRPr lang="ar-IQ" dirty="0" smtClean="0"/>
          </a:p>
          <a:p>
            <a:pPr marL="109728" indent="0">
              <a:buNone/>
            </a:pPr>
            <a:r>
              <a:rPr lang="ar-IQ" sz="1200" dirty="0"/>
              <a:t> </a:t>
            </a:r>
            <a:r>
              <a:rPr lang="ar-IQ" sz="1200" dirty="0" smtClean="0"/>
              <a:t>                           </a:t>
            </a:r>
          </a:p>
          <a:p>
            <a:pPr marL="109728" indent="0">
              <a:buNone/>
            </a:pPr>
            <a:endParaRPr lang="ar-IQ" sz="1200" dirty="0"/>
          </a:p>
          <a:p>
            <a:pPr marL="109728" indent="0">
              <a:buNone/>
            </a:pPr>
            <a:r>
              <a:rPr lang="ar-IQ" sz="1200" dirty="0" smtClean="0"/>
              <a:t>                                                                                                          </a:t>
            </a:r>
          </a:p>
          <a:p>
            <a:pPr marL="109728" indent="0">
              <a:buNone/>
            </a:pPr>
            <a:endParaRPr lang="ar-IQ" sz="1200" dirty="0"/>
          </a:p>
          <a:p>
            <a:pPr marL="109728" indent="0">
              <a:buNone/>
            </a:pPr>
            <a:r>
              <a:rPr lang="ar-IQ" sz="1200" dirty="0" smtClean="0"/>
              <a:t>                                                                          </a:t>
            </a:r>
            <a:r>
              <a:rPr lang="en-US" sz="1200" dirty="0" err="1" smtClean="0"/>
              <a:t>Qn</a:t>
            </a:r>
            <a:r>
              <a:rPr lang="ar-IQ" sz="1200" dirty="0" smtClean="0"/>
              <a:t>                                              </a:t>
            </a:r>
            <a:r>
              <a:rPr lang="en-US" sz="1200" dirty="0" smtClean="0"/>
              <a:t>Q1</a:t>
            </a:r>
            <a:endParaRPr lang="ar-IQ" sz="1200" dirty="0" smtClean="0"/>
          </a:p>
          <a:p>
            <a:pPr marL="109728" indent="0">
              <a:buNone/>
            </a:pPr>
            <a:r>
              <a:rPr lang="en-US" sz="1200" dirty="0" smtClean="0"/>
              <a:t>                              </a:t>
            </a:r>
            <a:r>
              <a:rPr lang="ar-IQ" sz="1200" dirty="0" smtClean="0"/>
              <a:t>                                                            </a:t>
            </a:r>
            <a:r>
              <a:rPr lang="en-US" sz="1200" dirty="0" smtClean="0"/>
              <a:t>Q2</a:t>
            </a:r>
            <a:endParaRPr lang="ar-IQ" sz="1200" dirty="0"/>
          </a:p>
          <a:p>
            <a:pPr marL="109728" indent="0">
              <a:buNone/>
            </a:pPr>
            <a:endParaRPr lang="en-US" sz="1200" dirty="0" smtClean="0"/>
          </a:p>
          <a:p>
            <a:pPr marL="109728" indent="0">
              <a:buNone/>
            </a:pPr>
            <a:endParaRPr lang="en-US" sz="1200" dirty="0"/>
          </a:p>
          <a:p>
            <a:pPr marL="109728" indent="0">
              <a:buNone/>
            </a:pPr>
            <a:endParaRPr lang="en-US" sz="1200" dirty="0" smtClean="0"/>
          </a:p>
          <a:p>
            <a:pPr marL="109728" indent="0">
              <a:buNone/>
            </a:pPr>
            <a:endParaRPr lang="en-US" sz="1200" dirty="0"/>
          </a:p>
          <a:p>
            <a:pPr marL="109728" indent="0">
              <a:buNone/>
            </a:pPr>
            <a:endParaRPr lang="en-US" sz="1200" dirty="0" smtClean="0"/>
          </a:p>
          <a:p>
            <a:pPr marL="109728" indent="0">
              <a:buNone/>
            </a:pPr>
            <a:r>
              <a:rPr lang="en-US" sz="1200" dirty="0"/>
              <a:t> </a:t>
            </a:r>
            <a:r>
              <a:rPr lang="en-US" sz="1200" dirty="0" smtClean="0"/>
              <a:t>         </a:t>
            </a:r>
            <a:r>
              <a:rPr lang="ar-IQ" sz="1200" dirty="0" smtClean="0"/>
              <a:t>                                    </a:t>
            </a:r>
            <a:r>
              <a:rPr lang="en-US" sz="1200" smtClean="0"/>
              <a:t>Pn</a:t>
            </a:r>
            <a:r>
              <a:rPr lang="ar-IQ" sz="1200" smtClean="0"/>
              <a:t>                                                        </a:t>
            </a:r>
            <a:r>
              <a:rPr lang="en-US" sz="1200" dirty="0" smtClean="0"/>
              <a:t>P2</a:t>
            </a:r>
            <a:r>
              <a:rPr lang="ar-IQ" sz="1200" dirty="0" smtClean="0"/>
              <a:t>                                   </a:t>
            </a:r>
            <a:r>
              <a:rPr lang="en-US" sz="1200" dirty="0" smtClean="0"/>
              <a:t>P1</a:t>
            </a:r>
            <a:endParaRPr lang="ar-IQ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الرسم للمبرهنة</a:t>
            </a:r>
            <a:endParaRPr lang="ar-IQ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-1836712" y="3003381"/>
            <a:ext cx="658293" cy="887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1507566" y="2973806"/>
            <a:ext cx="1224136" cy="887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-2052736" y="3764271"/>
            <a:ext cx="230425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-1836712" y="2529542"/>
            <a:ext cx="609513" cy="1104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555776" y="4556359"/>
            <a:ext cx="4680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2555776" y="1916832"/>
            <a:ext cx="1944216" cy="263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211960" y="1916832"/>
            <a:ext cx="288032" cy="263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2263650" y="1365199"/>
            <a:ext cx="1512168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4499992" y="1916832"/>
            <a:ext cx="2088232" cy="263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2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92500" lnSpcReduction="20000"/>
          </a:bodyPr>
          <a:lstStyle/>
          <a:p>
            <a:r>
              <a:rPr lang="ar-IQ" dirty="0"/>
              <a:t>نتيجه:اذا وجدخط في مستوي اسقاطي منته يحتوي بالضبط على   </a:t>
            </a:r>
            <a:r>
              <a:rPr lang="en-US" dirty="0"/>
              <a:t>n </a:t>
            </a:r>
            <a:r>
              <a:rPr lang="ar-IQ" dirty="0"/>
              <a:t>من النقاط فان اي خط اخر يحتوي بالضبط </a:t>
            </a:r>
            <a:r>
              <a:rPr lang="en-US" dirty="0"/>
              <a:t>n   </a:t>
            </a:r>
          </a:p>
          <a:p>
            <a:pPr marL="0" indent="0">
              <a:buNone/>
            </a:pPr>
            <a:r>
              <a:rPr lang="ar-IQ" dirty="0"/>
              <a:t>المستوي التالفي  (</a:t>
            </a:r>
            <a:r>
              <a:rPr lang="en-US" dirty="0"/>
              <a:t>Affine  plane)</a:t>
            </a:r>
          </a:p>
          <a:p>
            <a:pPr marL="0" indent="0">
              <a:buNone/>
            </a:pPr>
            <a:r>
              <a:rPr lang="ar-IQ" dirty="0"/>
              <a:t>يتكون المستوي  </a:t>
            </a:r>
            <a:r>
              <a:rPr lang="el-GR" dirty="0"/>
              <a:t>α </a:t>
            </a:r>
            <a:r>
              <a:rPr lang="ar-IQ" dirty="0"/>
              <a:t>من مجموعة من النقاط ومجموعة جزئيه تدعى الخطوط وسنرمز للنقاط باحرف كبيرة وللخطوط باحرف صغيرة</a:t>
            </a:r>
          </a:p>
          <a:p>
            <a:pPr marL="0" indent="0">
              <a:buNone/>
            </a:pPr>
            <a:r>
              <a:rPr lang="ar-IQ" dirty="0"/>
              <a:t>مجموعه البديهيات: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 smtClean="0"/>
              <a:t>P1  </a:t>
            </a:r>
            <a:r>
              <a:rPr lang="ar-IQ" dirty="0"/>
              <a:t>اي نقطتين مختلفتين في  </a:t>
            </a:r>
            <a:r>
              <a:rPr lang="el-GR" dirty="0"/>
              <a:t>α </a:t>
            </a:r>
            <a:r>
              <a:rPr lang="ar-IQ" dirty="0" smtClean="0"/>
              <a:t>يحتويهما </a:t>
            </a:r>
            <a:r>
              <a:rPr lang="ar-IQ" dirty="0"/>
              <a:t>خط واحد </a:t>
            </a:r>
            <a:r>
              <a:rPr lang="ar-IQ" dirty="0" smtClean="0"/>
              <a:t>فقط. </a:t>
            </a:r>
            <a:endParaRPr lang="ar-IQ" dirty="0"/>
          </a:p>
          <a:p>
            <a:pPr marL="0" indent="0">
              <a:buNone/>
            </a:pPr>
            <a:r>
              <a:rPr lang="en-US" dirty="0" smtClean="0"/>
              <a:t>P2 </a:t>
            </a:r>
            <a:r>
              <a:rPr lang="ar-IQ" dirty="0"/>
              <a:t>كل خط يحتوي على ثلاث نقاط في الأقل . </a:t>
            </a:r>
          </a:p>
          <a:p>
            <a:pPr marL="0" indent="0">
              <a:buNone/>
            </a:pPr>
            <a:r>
              <a:rPr lang="en-US" dirty="0" smtClean="0"/>
              <a:t>A3 </a:t>
            </a:r>
            <a:r>
              <a:rPr lang="ar-IQ" dirty="0"/>
              <a:t>أذا كان </a:t>
            </a:r>
            <a:r>
              <a:rPr lang="en-US" dirty="0"/>
              <a:t>l  </a:t>
            </a:r>
            <a:r>
              <a:rPr lang="ar-IQ" dirty="0"/>
              <a:t>خط في </a:t>
            </a:r>
            <a:r>
              <a:rPr lang="el-GR" dirty="0"/>
              <a:t>α </a:t>
            </a:r>
            <a:r>
              <a:rPr lang="ar-IQ" dirty="0"/>
              <a:t>فأنه توجد </a:t>
            </a:r>
            <a:r>
              <a:rPr lang="ar-IQ" dirty="0" smtClean="0"/>
              <a:t> في الاقل نقطة </a:t>
            </a:r>
            <a:r>
              <a:rPr lang="en-US" dirty="0"/>
              <a:t>A </a:t>
            </a:r>
            <a:r>
              <a:rPr lang="ar-IQ" dirty="0" smtClean="0"/>
              <a:t> بحيث </a:t>
            </a:r>
            <a:r>
              <a:rPr lang="ar-IQ" dirty="0"/>
              <a:t>أن </a:t>
            </a:r>
            <a:r>
              <a:rPr lang="en-US" dirty="0" err="1"/>
              <a:t>A∉l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A4 </a:t>
            </a:r>
            <a:r>
              <a:rPr lang="ar-IQ" dirty="0"/>
              <a:t>أذا كان </a:t>
            </a:r>
            <a:r>
              <a:rPr lang="en-US" dirty="0"/>
              <a:t>l </a:t>
            </a:r>
            <a:r>
              <a:rPr lang="ar-IQ" dirty="0"/>
              <a:t>خط و </a:t>
            </a:r>
            <a:r>
              <a:rPr lang="en-US" dirty="0"/>
              <a:t>A </a:t>
            </a:r>
            <a:r>
              <a:rPr lang="ar-IQ" dirty="0"/>
              <a:t>نقطة بحيث ان </a:t>
            </a:r>
            <a:r>
              <a:rPr lang="en-US" dirty="0" err="1"/>
              <a:t>A∉l</a:t>
            </a:r>
            <a:r>
              <a:rPr lang="en-US" dirty="0"/>
              <a:t> </a:t>
            </a:r>
            <a:r>
              <a:rPr lang="ar-IQ" dirty="0"/>
              <a:t>فأنه يوجد خط واحد فقط </a:t>
            </a:r>
            <a:r>
              <a:rPr lang="en-US" dirty="0"/>
              <a:t>m </a:t>
            </a:r>
            <a:r>
              <a:rPr lang="ar-IQ" dirty="0"/>
              <a:t>يحتوي </a:t>
            </a:r>
            <a:r>
              <a:rPr lang="en-US" dirty="0"/>
              <a:t>A </a:t>
            </a:r>
            <a:r>
              <a:rPr lang="ar-IQ" dirty="0"/>
              <a:t>بحيث أن : -  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 </a:t>
            </a:r>
            <a:endParaRPr lang="el-GR" dirty="0"/>
          </a:p>
          <a:p>
            <a:pPr marL="0" indent="0">
              <a:buNone/>
            </a:pPr>
            <a:r>
              <a:rPr lang="ar-IQ" dirty="0"/>
              <a:t>تعريف :- يقال لخطين مختلفين </a:t>
            </a:r>
            <a:r>
              <a:rPr lang="en-US" dirty="0"/>
              <a:t>l , m  </a:t>
            </a:r>
            <a:r>
              <a:rPr lang="ar-IQ" dirty="0"/>
              <a:t>أنهما متوازيان أذا كان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ar-IQ" dirty="0"/>
              <a:t>من التعريف يمكن صياغة  </a:t>
            </a:r>
            <a:r>
              <a:rPr lang="en-US" dirty="0"/>
              <a:t>A4 </a:t>
            </a:r>
            <a:r>
              <a:rPr lang="ar-IQ" dirty="0"/>
              <a:t>كالاتي:</a:t>
            </a:r>
          </a:p>
          <a:p>
            <a:pPr marL="0" indent="0" algn="l">
              <a:buNone/>
            </a:pPr>
            <a:r>
              <a:rPr lang="ar-IQ" dirty="0"/>
              <a:t>اذا كان   </a:t>
            </a:r>
            <a:r>
              <a:rPr lang="en-US" dirty="0"/>
              <a:t>l    </a:t>
            </a:r>
            <a:r>
              <a:rPr lang="ar-IQ" dirty="0"/>
              <a:t>خط و </a:t>
            </a:r>
            <a:r>
              <a:rPr lang="en-US" dirty="0"/>
              <a:t>A   </a:t>
            </a:r>
            <a:r>
              <a:rPr lang="ar-IQ" dirty="0"/>
              <a:t>نقطه بحيث ان 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  </a:t>
            </a:r>
            <a:r>
              <a:rPr lang="en-US" dirty="0"/>
              <a:t>A∉  </a:t>
            </a:r>
            <a:r>
              <a:rPr lang="en-US" dirty="0" smtClean="0"/>
              <a:t>l  </a:t>
            </a:r>
            <a:r>
              <a:rPr lang="ar-IQ" dirty="0" smtClean="0"/>
              <a:t>انه </a:t>
            </a:r>
            <a:r>
              <a:rPr lang="ar-IQ" dirty="0"/>
              <a:t>يوجد خط واحد فقط    </a:t>
            </a:r>
            <a:r>
              <a:rPr lang="en-US" dirty="0"/>
              <a:t>m    </a:t>
            </a:r>
            <a:r>
              <a:rPr lang="ar-IQ" dirty="0"/>
              <a:t>يمرمن </a:t>
            </a:r>
          </a:p>
          <a:p>
            <a:r>
              <a:rPr lang="ar-IQ" dirty="0"/>
              <a:t> </a:t>
            </a:r>
            <a:r>
              <a:rPr lang="en-US" dirty="0"/>
              <a:t>A   </a:t>
            </a:r>
            <a:r>
              <a:rPr lang="ar-IQ" dirty="0"/>
              <a:t>ويوازي  </a:t>
            </a:r>
            <a:r>
              <a:rPr lang="en-US" dirty="0"/>
              <a:t>l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381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56635"/>
            <a:ext cx="8229600" cy="6336704"/>
          </a:xfrm>
        </p:spPr>
        <p:txBody>
          <a:bodyPr>
            <a:normAutofit/>
          </a:bodyPr>
          <a:lstStyle/>
          <a:p>
            <a:r>
              <a:rPr lang="ar-IQ" sz="2000" dirty="0"/>
              <a:t>مبرهنه 4:</a:t>
            </a:r>
          </a:p>
          <a:p>
            <a:pPr marL="0" indent="0">
              <a:buNone/>
            </a:pPr>
            <a:r>
              <a:rPr lang="ar-IQ" sz="2000" dirty="0"/>
              <a:t>اي خطين في المستوي التالفي يشتركان في نقطه واحدة على </a:t>
            </a:r>
            <a:r>
              <a:rPr lang="ar-IQ" sz="2000" dirty="0" smtClean="0"/>
              <a:t>الاكثر</a:t>
            </a:r>
          </a:p>
          <a:p>
            <a:pPr marL="0" indent="0">
              <a:buNone/>
            </a:pPr>
            <a:r>
              <a:rPr lang="ar-IQ" sz="2000" dirty="0" smtClean="0"/>
              <a:t>المعطيات:ليكن </a:t>
            </a:r>
            <a:r>
              <a:rPr lang="en-US" sz="2000" dirty="0" err="1" smtClean="0"/>
              <a:t>l,m</a:t>
            </a:r>
            <a:r>
              <a:rPr lang="ar-IQ" sz="2000" dirty="0" smtClean="0"/>
              <a:t>خطان مختلفان في المستوي التالفي                  </a:t>
            </a:r>
            <a:r>
              <a:rPr lang="en-US" sz="2000" dirty="0" smtClean="0"/>
              <a:t>x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المطلوب اثباته يشتركان في نقطة واحدة على الاكثر         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نفرض العبارة ليست صحيحة اي يوجد خطان مختلفان </a:t>
            </a:r>
            <a:r>
              <a:rPr lang="en-US" sz="2000" dirty="0"/>
              <a:t>l</a:t>
            </a:r>
            <a:r>
              <a:rPr lang="en-US" sz="2000" dirty="0" smtClean="0"/>
              <a:t>≠ m</a:t>
            </a:r>
            <a:r>
              <a:rPr lang="en-US" sz="2000" dirty="0"/>
              <a:t>	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ar-IQ" sz="2000" dirty="0" smtClean="0"/>
              <a:t>يشتركان بنقطتين    </a:t>
            </a:r>
            <a:r>
              <a:rPr lang="en-US" sz="2000" dirty="0" err="1" smtClean="0"/>
              <a:t>x,y</a:t>
            </a:r>
            <a:r>
              <a:rPr lang="ar-IQ" sz="2000" dirty="0" smtClean="0"/>
              <a:t>وهذا يناقض </a:t>
            </a:r>
            <a:r>
              <a:rPr lang="en-US" sz="2000" dirty="0"/>
              <a:t>A1 </a:t>
            </a:r>
            <a:r>
              <a:rPr lang="ar-IQ" sz="2000" dirty="0" smtClean="0"/>
              <a:t>                               </a:t>
            </a:r>
            <a:r>
              <a:rPr lang="en-US" sz="2000" dirty="0" smtClean="0"/>
              <a:t>Y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ar-IQ" sz="2000" dirty="0"/>
              <a:t>مبرهنه 5:</a:t>
            </a:r>
          </a:p>
          <a:p>
            <a:pPr marL="0" indent="0">
              <a:buNone/>
            </a:pPr>
            <a:r>
              <a:rPr lang="ar-IQ" sz="2000" dirty="0"/>
              <a:t>اذا قطع خط احد خطين متوازيين في المستوي التالفي فانه يقطع الاخر</a:t>
            </a:r>
          </a:p>
          <a:p>
            <a:pPr marL="0" indent="0">
              <a:buNone/>
            </a:pPr>
            <a:r>
              <a:rPr lang="ar-IQ" sz="2000" dirty="0" smtClean="0"/>
              <a:t>  المعطيات:ليكن</a:t>
            </a:r>
            <a:r>
              <a:rPr lang="en-US" sz="2000" dirty="0" err="1" smtClean="0"/>
              <a:t>l,k</a:t>
            </a:r>
            <a:r>
              <a:rPr lang="ar-IQ" sz="2000" dirty="0" smtClean="0"/>
              <a:t>مستقيمان متوازيان وان  </a:t>
            </a:r>
            <a:r>
              <a:rPr lang="en-US" sz="2000" dirty="0" err="1" smtClean="0"/>
              <a:t>k,m</a:t>
            </a:r>
            <a:r>
              <a:rPr lang="ar-IQ" sz="2000" dirty="0" smtClean="0"/>
              <a:t>يتقاطعان بالنقطة </a:t>
            </a:r>
            <a:r>
              <a:rPr lang="en-US" sz="2000" dirty="0" smtClean="0"/>
              <a:t>P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ar-IQ" sz="2000" dirty="0" smtClean="0"/>
              <a:t>المطلوب اثباته :</a:t>
            </a:r>
            <a:r>
              <a:rPr lang="en-US" sz="2000" dirty="0" err="1" smtClean="0"/>
              <a:t>m,l</a:t>
            </a:r>
            <a:r>
              <a:rPr lang="ar-IQ" sz="2000" dirty="0" smtClean="0"/>
              <a:t> يتقاطعان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ar-IQ" dirty="0" smtClean="0"/>
              <a:t> </a:t>
            </a:r>
            <a:endParaRPr lang="ar-IQ" dirty="0"/>
          </a:p>
          <a:p>
            <a:endParaRPr lang="ar-IQ" dirty="0"/>
          </a:p>
        </p:txBody>
      </p:sp>
      <p:sp>
        <p:nvSpPr>
          <p:cNvPr id="2" name="Moon 1"/>
          <p:cNvSpPr/>
          <p:nvPr/>
        </p:nvSpPr>
        <p:spPr>
          <a:xfrm>
            <a:off x="2339752" y="1412776"/>
            <a:ext cx="648072" cy="1512168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373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ar-IQ" dirty="0" smtClean="0"/>
              <a:t>نفرض العبارة خاطئة اي ان الخطان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err="1" smtClean="0"/>
              <a:t>l,m</a:t>
            </a:r>
            <a:r>
              <a:rPr lang="ar-IQ" dirty="0" smtClean="0"/>
              <a:t> متوازيان  من النقطة </a:t>
            </a:r>
            <a:r>
              <a:rPr lang="en-US" dirty="0" smtClean="0"/>
              <a:t>P</a:t>
            </a:r>
            <a:r>
              <a:rPr lang="ar-IQ" dirty="0" smtClean="0"/>
              <a:t>اذا اصبح من النقطة </a:t>
            </a:r>
            <a:r>
              <a:rPr lang="en-US" dirty="0" smtClean="0"/>
              <a:t>P </a:t>
            </a:r>
            <a:r>
              <a:rPr lang="ar-IQ" dirty="0" smtClean="0"/>
              <a:t> الخطان </a:t>
            </a:r>
            <a:r>
              <a:rPr lang="en-US" dirty="0" err="1" smtClean="0"/>
              <a:t>k,m</a:t>
            </a:r>
            <a:r>
              <a:rPr lang="ar-IQ" dirty="0" smtClean="0"/>
              <a:t> يوازيان </a:t>
            </a:r>
            <a:r>
              <a:rPr lang="en-US" dirty="0" smtClean="0"/>
              <a:t>l</a:t>
            </a:r>
            <a:r>
              <a:rPr lang="ar-IQ" dirty="0" smtClean="0"/>
              <a:t> من نقطة </a:t>
            </a:r>
            <a:r>
              <a:rPr lang="en-US" dirty="0" smtClean="0"/>
              <a:t>P</a:t>
            </a:r>
            <a:r>
              <a:rPr lang="ar-IQ" dirty="0" smtClean="0"/>
              <a:t> وهذا يخالف بديهية 4 اذا فرضيتنا خاطئة اي يجب ان يكون </a:t>
            </a:r>
            <a:r>
              <a:rPr lang="en-US" dirty="0" err="1" smtClean="0"/>
              <a:t>m,l</a:t>
            </a:r>
            <a:r>
              <a:rPr lang="ar-IQ" dirty="0" smtClean="0"/>
              <a:t> متقاطعين</a:t>
            </a:r>
          </a:p>
          <a:p>
            <a:pPr marL="109728" indent="0">
              <a:buNone/>
            </a:pPr>
            <a:r>
              <a:rPr lang="en-US" dirty="0" smtClean="0"/>
              <a:t>     </a:t>
            </a:r>
            <a:r>
              <a:rPr lang="ar-IQ" dirty="0" smtClean="0"/>
              <a:t>  </a:t>
            </a:r>
            <a:r>
              <a:rPr lang="en-US" dirty="0" smtClean="0"/>
              <a:t>p</a:t>
            </a:r>
            <a:r>
              <a:rPr lang="ar-IQ" dirty="0" smtClean="0"/>
              <a:t>             </a:t>
            </a:r>
            <a:r>
              <a:rPr lang="en-US" dirty="0" smtClean="0"/>
              <a:t>k</a:t>
            </a:r>
            <a:r>
              <a:rPr lang="ar-IQ" dirty="0" smtClean="0"/>
              <a:t>                               </a:t>
            </a:r>
            <a:r>
              <a:rPr lang="en-US" dirty="0" smtClean="0"/>
              <a:t>m</a:t>
            </a:r>
            <a:r>
              <a:rPr lang="ar-IQ" dirty="0" smtClean="0"/>
              <a:t>   </a:t>
            </a:r>
            <a:r>
              <a:rPr lang="en-US" dirty="0" smtClean="0"/>
              <a:t>P</a:t>
            </a:r>
            <a:endParaRPr lang="ar-IQ" dirty="0"/>
          </a:p>
          <a:p>
            <a:pPr marL="109728" indent="0">
              <a:buNone/>
            </a:pPr>
            <a:r>
              <a:rPr lang="ar-IQ" dirty="0" smtClean="0"/>
              <a:t>        </a:t>
            </a:r>
            <a:r>
              <a:rPr lang="en-US" dirty="0" smtClean="0"/>
              <a:t>m</a:t>
            </a:r>
            <a:r>
              <a:rPr lang="ar-IQ" dirty="0" smtClean="0"/>
              <a:t>                                      </a:t>
            </a:r>
            <a:r>
              <a:rPr lang="en-US" dirty="0" smtClean="0"/>
              <a:t>k</a:t>
            </a:r>
            <a:endParaRPr lang="ar-IQ" dirty="0" smtClean="0"/>
          </a:p>
          <a:p>
            <a:pPr marL="109728" indent="0">
              <a:buNone/>
            </a:pPr>
            <a:endParaRPr lang="ar-IQ" dirty="0"/>
          </a:p>
          <a:p>
            <a:pPr marL="109728" indent="0">
              <a:buNone/>
            </a:pPr>
            <a:r>
              <a:rPr lang="en-US" dirty="0" smtClean="0"/>
              <a:t>   </a:t>
            </a:r>
            <a:r>
              <a:rPr lang="ar-IQ" dirty="0" smtClean="0"/>
              <a:t>                        </a:t>
            </a:r>
            <a:r>
              <a:rPr lang="en-US" dirty="0" smtClean="0"/>
              <a:t>l</a:t>
            </a:r>
            <a:r>
              <a:rPr lang="ar-IQ" dirty="0" smtClean="0"/>
              <a:t>                 </a:t>
            </a:r>
            <a:r>
              <a:rPr lang="en-US" dirty="0" smtClean="0"/>
              <a:t>l</a:t>
            </a:r>
            <a:endParaRPr lang="ar-IQ" dirty="0" smtClean="0"/>
          </a:p>
          <a:p>
            <a:pPr marL="109728" indent="0">
              <a:buNone/>
            </a:pP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البرهان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23728" y="342900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23728" y="4581128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699792" y="3140968"/>
            <a:ext cx="792088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56176" y="4437112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60232" y="314096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948264" y="2852936"/>
            <a:ext cx="72008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962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672</TotalTime>
  <Words>490</Words>
  <Application>Microsoft Office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PowerPoint Presentation</vt:lpstr>
      <vt:lpstr>الرسم للمبرهنة</vt:lpstr>
      <vt:lpstr>PowerPoint Presentation</vt:lpstr>
      <vt:lpstr>PowerPoint Presentation</vt:lpstr>
      <vt:lpstr>البرهان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58</cp:revision>
  <dcterms:created xsi:type="dcterms:W3CDTF">2019-01-16T14:23:37Z</dcterms:created>
  <dcterms:modified xsi:type="dcterms:W3CDTF">2021-05-05T12:39:35Z</dcterms:modified>
</cp:coreProperties>
</file>