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0" r:id="rId9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22/09/1442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22/09/1442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22/09/1442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22/09/1442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22/09/1442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22/09/1442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22/09/1442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22/09/1442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22/09/1442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22/09/1442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22/09/1442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46AF1C5E-E0C0-4FC9-A999-2B70522E9C69}" type="datetimeFigureOut">
              <a:rPr lang="ar-IQ" smtClean="0"/>
              <a:t>22/09/1442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ar-IQ" dirty="0" smtClean="0"/>
              <a:t> محاضرات هندسة  </a:t>
            </a:r>
            <a:br>
              <a:rPr lang="ar-IQ" dirty="0" smtClean="0"/>
            </a:br>
            <a:r>
              <a:rPr lang="ar-IQ" dirty="0" smtClean="0"/>
              <a:t>اعداد ا .م منتهى عبد الرزاق حسن</a:t>
            </a:r>
            <a:br>
              <a:rPr lang="ar-IQ" dirty="0" smtClean="0"/>
            </a:b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 smtClean="0"/>
              <a:t> محاضرات</a:t>
            </a:r>
            <a:r>
              <a:rPr lang="en-US" dirty="0" smtClean="0"/>
              <a:t> </a:t>
            </a:r>
            <a:r>
              <a:rPr lang="ar-IQ" b="1" dirty="0" smtClean="0"/>
              <a:t>بوربوينت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63052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IQ" sz="2000" b="1" dirty="0"/>
              <a:t>أمثله عن أنظمة بديهية : </a:t>
            </a:r>
            <a:r>
              <a:rPr lang="ar-IQ" sz="2000" b="1" dirty="0" smtClean="0"/>
              <a:t>المستوي الاسقاطي</a:t>
            </a:r>
            <a:endParaRPr lang="ar-IQ" sz="2000" dirty="0"/>
          </a:p>
          <a:p>
            <a:pPr marL="0" indent="0">
              <a:buNone/>
            </a:pPr>
            <a:r>
              <a:rPr lang="ar-IQ" sz="2000" dirty="0"/>
              <a:t>يتكون المستوي الأسقاطي من مجموعه </a:t>
            </a:r>
            <a:r>
              <a:rPr lang="el-GR" sz="2000" dirty="0"/>
              <a:t>π </a:t>
            </a:r>
            <a:r>
              <a:rPr lang="ar-IQ" sz="2000" dirty="0"/>
              <a:t>لكلمات أولية تقنية تدعى نقاط (</a:t>
            </a:r>
            <a:r>
              <a:rPr lang="en-US" sz="2000" dirty="0"/>
              <a:t>pointe) </a:t>
            </a:r>
          </a:p>
          <a:p>
            <a:pPr marL="0" indent="0">
              <a:buNone/>
            </a:pPr>
            <a:r>
              <a:rPr lang="ar-IQ" sz="2000" dirty="0"/>
              <a:t>ومجموعات جزئية من </a:t>
            </a:r>
            <a:r>
              <a:rPr lang="el-GR" sz="2000" dirty="0"/>
              <a:t>π </a:t>
            </a:r>
            <a:r>
              <a:rPr lang="ar-IQ" sz="2000" dirty="0"/>
              <a:t>تدعى خطوط (</a:t>
            </a:r>
            <a:r>
              <a:rPr lang="en-US" sz="2000" dirty="0"/>
              <a:t>lines)  </a:t>
            </a:r>
            <a:r>
              <a:rPr lang="ar-IQ" sz="2000" dirty="0"/>
              <a:t>وهي غير معرفة أيضاً . سنرمز للنقاط بالحروف الكبيرة </a:t>
            </a:r>
            <a:r>
              <a:rPr lang="en-US" sz="2000" dirty="0"/>
              <a:t>A,B,C… </a:t>
            </a:r>
            <a:r>
              <a:rPr lang="ar-IQ" sz="2000" dirty="0"/>
              <a:t>وللخطوط باحرف الصغيرة </a:t>
            </a:r>
            <a:r>
              <a:rPr lang="en-US" sz="2000" dirty="0" err="1"/>
              <a:t>I,m,n</a:t>
            </a:r>
            <a:r>
              <a:rPr lang="en-US" sz="2000" dirty="0"/>
              <a:t>… .</a:t>
            </a:r>
          </a:p>
          <a:p>
            <a:pPr marL="0" indent="0">
              <a:buNone/>
            </a:pPr>
            <a:r>
              <a:rPr lang="ar-IQ" sz="2000" dirty="0"/>
              <a:t>مجموعة البديهيات : </a:t>
            </a:r>
          </a:p>
          <a:p>
            <a:pPr marL="0" indent="0">
              <a:buNone/>
            </a:pPr>
            <a:r>
              <a:rPr lang="en-US" sz="2000" dirty="0"/>
              <a:t>A1 </a:t>
            </a:r>
            <a:r>
              <a:rPr lang="ar-IQ" sz="2000" dirty="0"/>
              <a:t>أي نقطتين مختلفتين في </a:t>
            </a:r>
            <a:r>
              <a:rPr lang="el-GR" sz="2000" dirty="0"/>
              <a:t>π </a:t>
            </a:r>
            <a:r>
              <a:rPr lang="ar-IQ" sz="2000" dirty="0"/>
              <a:t>يحتويهما خط واحد فقط . </a:t>
            </a:r>
          </a:p>
          <a:p>
            <a:pPr marL="0" indent="0">
              <a:buNone/>
            </a:pPr>
            <a:r>
              <a:rPr lang="ar-IQ" sz="2000" dirty="0" smtClean="0"/>
              <a:t> 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A2  </a:t>
            </a:r>
            <a:r>
              <a:rPr lang="ar-IQ" sz="2000" dirty="0"/>
              <a:t>كل خط يحتوي على ثلاث نقاط على الأقل . </a:t>
            </a:r>
          </a:p>
          <a:p>
            <a:pPr marL="0" indent="0">
              <a:buNone/>
            </a:pPr>
            <a:r>
              <a:rPr lang="en-US" sz="2000" dirty="0"/>
              <a:t>A3  </a:t>
            </a:r>
            <a:r>
              <a:rPr lang="ar-IQ" sz="2000" dirty="0"/>
              <a:t>أذا كان </a:t>
            </a:r>
            <a:r>
              <a:rPr lang="en-US" sz="2000" dirty="0"/>
              <a:t>l </a:t>
            </a:r>
            <a:r>
              <a:rPr lang="ar-IQ" sz="2000" dirty="0"/>
              <a:t>خطاً في </a:t>
            </a:r>
            <a:r>
              <a:rPr lang="el-GR" sz="2000" dirty="0"/>
              <a:t>π  </a:t>
            </a:r>
            <a:r>
              <a:rPr lang="ar-IQ" sz="2000" dirty="0"/>
              <a:t>فأنه توجد على الأقل نقطة واحدة </a:t>
            </a:r>
            <a:r>
              <a:rPr lang="en-US" sz="2000" dirty="0"/>
              <a:t>A </a:t>
            </a:r>
            <a:r>
              <a:rPr lang="ar-IQ" sz="2000" dirty="0"/>
              <a:t>بحيث أن     </a:t>
            </a:r>
            <a:r>
              <a:rPr lang="en-US" sz="2000" dirty="0" err="1"/>
              <a:t>A∉l</a:t>
            </a:r>
            <a:r>
              <a:rPr lang="en-US" sz="2000" dirty="0"/>
              <a:t>   </a:t>
            </a:r>
          </a:p>
          <a:p>
            <a:pPr marL="0" indent="0">
              <a:buNone/>
            </a:pPr>
            <a:r>
              <a:rPr lang="en-US" sz="2000" dirty="0"/>
              <a:t>A4   </a:t>
            </a:r>
            <a:r>
              <a:rPr lang="ar-IQ" sz="2000" dirty="0"/>
              <a:t>أي خطان يشتركان في نقطة واحدة في الأقل . </a:t>
            </a:r>
          </a:p>
          <a:p>
            <a:pPr marL="0" indent="0">
              <a:buNone/>
            </a:pPr>
            <a:r>
              <a:rPr lang="en-US" sz="2000" dirty="0"/>
              <a:t>A5  </a:t>
            </a:r>
            <a:r>
              <a:rPr lang="ar-IQ" sz="2000" dirty="0"/>
              <a:t>يوجد في الاقل خط واحد في </a:t>
            </a:r>
            <a:r>
              <a:rPr lang="el-GR" sz="2000" dirty="0"/>
              <a:t>π  . 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375095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r>
              <a:rPr lang="ar-IQ" sz="2000" dirty="0"/>
              <a:t>ملاحظات </a:t>
            </a:r>
            <a:r>
              <a:rPr lang="ar-IQ" sz="2000" dirty="0" smtClean="0"/>
              <a:t>:</a:t>
            </a:r>
            <a:endParaRPr lang="ar-IQ" sz="2000" dirty="0"/>
          </a:p>
          <a:p>
            <a:pPr marL="0" indent="0">
              <a:buNone/>
            </a:pPr>
            <a:r>
              <a:rPr lang="ar-IQ" sz="2000" dirty="0" smtClean="0"/>
              <a:t>1- واحد </a:t>
            </a:r>
            <a:r>
              <a:rPr lang="ar-IQ" sz="2000" dirty="0"/>
              <a:t>فقط تكافئ في الاقل وفي اأكثر واحد ولبرهان وجود واحد فقط يجب أن نبرهن على وجود واحد في الأقل  ثم نبرهن على وجود واحد في الأكثر . </a:t>
            </a:r>
          </a:p>
          <a:p>
            <a:pPr marL="0" indent="0">
              <a:buNone/>
            </a:pPr>
            <a:r>
              <a:rPr lang="ar-IQ" sz="2000" dirty="0" smtClean="0"/>
              <a:t>  2- العبارة </a:t>
            </a:r>
            <a:r>
              <a:rPr lang="ar-IQ" sz="2000" dirty="0"/>
              <a:t>الخط هو مجموعة نقاط لا تعتبر تعريفاً للخط لأن الدائرة هي مجموعة نقاط وكذلك المثلث وغيرهما من الأشكال </a:t>
            </a:r>
          </a:p>
          <a:p>
            <a:r>
              <a:rPr lang="ar-IQ" sz="2000" dirty="0" smtClean="0"/>
              <a:t>3-النقطة </a:t>
            </a:r>
            <a:r>
              <a:rPr lang="en-US" sz="2000" dirty="0"/>
              <a:t>P </a:t>
            </a:r>
            <a:r>
              <a:rPr lang="ar-IQ" sz="2000" dirty="0"/>
              <a:t>عنصر في المستوي </a:t>
            </a:r>
            <a:r>
              <a:rPr lang="el-GR" sz="2000" dirty="0"/>
              <a:t>π ((</a:t>
            </a:r>
            <a:r>
              <a:rPr lang="en-US" sz="2000" dirty="0"/>
              <a:t>p∈</a:t>
            </a:r>
            <a:r>
              <a:rPr lang="el-GR" sz="2000" dirty="0"/>
              <a:t>π  </a:t>
            </a:r>
            <a:r>
              <a:rPr lang="ar-IQ" sz="2000" dirty="0"/>
              <a:t>في خين ان الخط </a:t>
            </a:r>
            <a:r>
              <a:rPr lang="en-US" sz="2000" dirty="0"/>
              <a:t>l </a:t>
            </a:r>
            <a:r>
              <a:rPr lang="ar-IQ" sz="2000" dirty="0"/>
              <a:t>مجموعة جزئية من المستوي</a:t>
            </a:r>
          </a:p>
          <a:p>
            <a:r>
              <a:rPr lang="ar-IQ" sz="2000" dirty="0" smtClean="0"/>
              <a:t> </a:t>
            </a:r>
            <a:r>
              <a:rPr lang="el-GR" sz="2000" dirty="0" smtClean="0"/>
              <a:t> </a:t>
            </a:r>
            <a:r>
              <a:rPr lang="en-US" sz="2000" dirty="0"/>
              <a:t>l⊆</a:t>
            </a:r>
            <a:r>
              <a:rPr lang="el-GR" sz="2000" dirty="0"/>
              <a:t>π)) .</a:t>
            </a:r>
          </a:p>
          <a:p>
            <a:r>
              <a:rPr lang="ar-IQ" sz="2000" dirty="0" smtClean="0"/>
              <a:t>4-العبارة </a:t>
            </a:r>
            <a:r>
              <a:rPr lang="en-US" sz="2000" dirty="0" err="1"/>
              <a:t>p∈l</a:t>
            </a:r>
            <a:r>
              <a:rPr lang="en-US" sz="2000" dirty="0"/>
              <a:t>  </a:t>
            </a:r>
            <a:r>
              <a:rPr lang="ar-IQ" sz="2000" dirty="0"/>
              <a:t>تعني أن </a:t>
            </a:r>
            <a:r>
              <a:rPr lang="ar-IQ" sz="2000" dirty="0" smtClean="0"/>
              <a:t>الخط </a:t>
            </a:r>
            <a:r>
              <a:rPr lang="en-US" sz="2000" dirty="0"/>
              <a:t>l </a:t>
            </a:r>
            <a:r>
              <a:rPr lang="ar-IQ" sz="2000" dirty="0"/>
              <a:t>يمر بالنقطة </a:t>
            </a:r>
            <a:r>
              <a:rPr lang="en-US" sz="2000" dirty="0"/>
              <a:t>p </a:t>
            </a:r>
            <a:r>
              <a:rPr lang="ar-IQ" sz="2000" dirty="0" smtClean="0"/>
              <a:t> .                                                          5-أن </a:t>
            </a:r>
            <a:r>
              <a:rPr lang="en-US" sz="2000" dirty="0"/>
              <a:t>l </a:t>
            </a:r>
            <a:r>
              <a:rPr lang="ar-IQ" sz="2000" dirty="0"/>
              <a:t>يلتقي مع </a:t>
            </a:r>
            <a:r>
              <a:rPr lang="en-US" sz="2000" dirty="0"/>
              <a:t>m  </a:t>
            </a:r>
            <a:r>
              <a:rPr lang="ar-IQ" sz="2000" dirty="0"/>
              <a:t>في  </a:t>
            </a:r>
            <a:r>
              <a:rPr lang="en-US" sz="2000" dirty="0"/>
              <a:t>p  , </a:t>
            </a:r>
            <a:r>
              <a:rPr lang="ar-IQ" sz="2000" dirty="0"/>
              <a:t>أو أنهما يتقاطعان </a:t>
            </a:r>
            <a:r>
              <a:rPr lang="ar-IQ" sz="2000" dirty="0" smtClean="0"/>
              <a:t>في </a:t>
            </a:r>
            <a:r>
              <a:rPr lang="en-US" sz="2000" dirty="0" smtClean="0"/>
              <a:t>p</a:t>
            </a:r>
            <a:r>
              <a:rPr lang="ar-IQ" sz="2000" dirty="0" smtClean="0"/>
              <a:t> </a:t>
            </a:r>
            <a:r>
              <a:rPr lang="en-US" sz="2000" dirty="0" smtClean="0"/>
              <a:t>  </a:t>
            </a:r>
            <a:r>
              <a:rPr lang="en-US" sz="2000" dirty="0"/>
              <a:t>. </a:t>
            </a:r>
          </a:p>
          <a:p>
            <a:endParaRPr lang="ar-IQ" sz="2000" dirty="0"/>
          </a:p>
        </p:txBody>
      </p:sp>
    </p:spTree>
    <p:extLst>
      <p:ext uri="{BB962C8B-B14F-4D97-AF65-F5344CB8AC3E}">
        <p14:creationId xmlns:p14="http://schemas.microsoft.com/office/powerpoint/2010/main" val="3105877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2646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ar-IQ" b="1" u="sng" dirty="0">
                <a:latin typeface="Gisha" pitchFamily="34" charset="-79"/>
                <a:cs typeface="Times New Roman" pitchFamily="18" charset="0"/>
              </a:rPr>
              <a:t>مبرهنة </a:t>
            </a:r>
            <a:r>
              <a:rPr lang="ar-IQ" b="1" dirty="0">
                <a:latin typeface="Gisha" pitchFamily="34" charset="-79"/>
                <a:cs typeface="Times New Roman" pitchFamily="18" charset="0"/>
              </a:rPr>
              <a:t>1 : أي خطين في المستوي الاسقاطي يشتركان في نقطة واحدة فقط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. </a:t>
            </a:r>
          </a:p>
          <a:p>
            <a:pPr marL="0" indent="0">
              <a:buNone/>
            </a:pPr>
            <a:r>
              <a:rPr lang="ar-IQ" dirty="0">
                <a:latin typeface="Gisha" pitchFamily="34" charset="-79"/>
                <a:cs typeface="Times New Roman" pitchFamily="18" charset="0"/>
              </a:rPr>
              <a:t>البرهان :- </a:t>
            </a:r>
            <a:r>
              <a:rPr lang="ar-IQ" dirty="0" smtClean="0">
                <a:latin typeface="Gisha" pitchFamily="34" charset="-79"/>
                <a:cs typeface="Times New Roman" pitchFamily="18" charset="0"/>
              </a:rPr>
              <a:t> على الاقل حسب بديهيه4 ولكي نبرهن على الاكثر   نفرض ان المستقيمان</a:t>
            </a:r>
            <a:r>
              <a:rPr lang="en-US" dirty="0" err="1" smtClean="0">
                <a:latin typeface="Gisha" pitchFamily="34" charset="-79"/>
                <a:cs typeface="Gisha" pitchFamily="34" charset="-79"/>
              </a:rPr>
              <a:t>l</a:t>
            </a:r>
            <a:r>
              <a:rPr lang="en-US" dirty="0" err="1">
                <a:latin typeface="Gisha" pitchFamily="34" charset="-79"/>
                <a:cs typeface="Gisha" pitchFamily="34" charset="-79"/>
              </a:rPr>
              <a:t>≠m,l,m</a:t>
            </a:r>
            <a:r>
              <a:rPr lang="en-US" dirty="0">
                <a:latin typeface="Gisha" pitchFamily="34" charset="-79"/>
                <a:cs typeface="Gisha" pitchFamily="34" charset="-79"/>
              </a:rPr>
              <a:t>⊆</a:t>
            </a:r>
            <a:r>
              <a:rPr lang="el-GR" dirty="0">
                <a:latin typeface="Times New Roman" pitchFamily="18" charset="0"/>
                <a:cs typeface="Gisha" pitchFamily="34" charset="-79"/>
              </a:rPr>
              <a:t>π   . </a:t>
            </a:r>
          </a:p>
          <a:p>
            <a:pPr marL="0" indent="0">
              <a:buNone/>
            </a:pPr>
            <a:r>
              <a:rPr lang="ar-IQ" dirty="0" smtClean="0">
                <a:latin typeface="Gisha" pitchFamily="34" charset="-79"/>
                <a:cs typeface="Times New Roman" pitchFamily="18" charset="0"/>
              </a:rPr>
              <a:t> ويشتركان بنقطتين </a:t>
            </a:r>
            <a:r>
              <a:rPr lang="en-US" dirty="0">
                <a:latin typeface="Gisha" pitchFamily="34" charset="-79"/>
                <a:cs typeface="Gisha" pitchFamily="34" charset="-79"/>
              </a:rPr>
              <a:t>A </a:t>
            </a:r>
            <a:r>
              <a:rPr lang="en-US" dirty="0" smtClean="0">
                <a:latin typeface="Gisha" pitchFamily="34" charset="-79"/>
                <a:cs typeface="Gisha" pitchFamily="34" charset="-79"/>
              </a:rPr>
              <a:t>,B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بحيث أن </a:t>
            </a:r>
            <a:r>
              <a:rPr lang="en-US" dirty="0" smtClean="0">
                <a:latin typeface="Gisha" pitchFamily="34" charset="-79"/>
                <a:cs typeface="Gisha" pitchFamily="34" charset="-79"/>
              </a:rPr>
              <a:t>A ,</a:t>
            </a:r>
            <a:r>
              <a:rPr lang="en-US" dirty="0" err="1" smtClean="0">
                <a:latin typeface="Gisha" pitchFamily="34" charset="-79"/>
                <a:cs typeface="Gisha" pitchFamily="34" charset="-79"/>
              </a:rPr>
              <a:t>B∈l</a:t>
            </a:r>
            <a:r>
              <a:rPr lang="en-US" dirty="0" smtClean="0">
                <a:latin typeface="Gisha" pitchFamily="34" charset="-79"/>
                <a:cs typeface="Gisha" pitchFamily="34" charset="-79"/>
              </a:rPr>
              <a:t>,       </a:t>
            </a:r>
            <a:r>
              <a:rPr lang="en-US" dirty="0" err="1" smtClean="0">
                <a:latin typeface="Gisha" pitchFamily="34" charset="-79"/>
                <a:cs typeface="Gisha" pitchFamily="34" charset="-79"/>
              </a:rPr>
              <a:t>B,A</a:t>
            </a:r>
            <a:r>
              <a:rPr lang="en-US" dirty="0" err="1">
                <a:latin typeface="Gisha" pitchFamily="34" charset="-79"/>
                <a:cs typeface="Gisha" pitchFamily="34" charset="-79"/>
              </a:rPr>
              <a:t>∈m</a:t>
            </a:r>
            <a:r>
              <a:rPr lang="en-US" dirty="0">
                <a:latin typeface="Gisha" pitchFamily="34" charset="-79"/>
                <a:cs typeface="Gisha" pitchFamily="34" charset="-79"/>
              </a:rPr>
              <a:t>  .</a:t>
            </a:r>
          </a:p>
          <a:p>
            <a:pPr marL="0" indent="0">
              <a:buNone/>
            </a:pPr>
            <a:r>
              <a:rPr lang="ar-IQ" dirty="0">
                <a:latin typeface="Gisha" pitchFamily="34" charset="-79"/>
                <a:cs typeface="Times New Roman" pitchFamily="18" charset="0"/>
              </a:rPr>
              <a:t>نستنتج من  </a:t>
            </a:r>
            <a:r>
              <a:rPr lang="en-US" dirty="0">
                <a:latin typeface="Gisha" pitchFamily="34" charset="-79"/>
                <a:cs typeface="Gisha" pitchFamily="34" charset="-79"/>
              </a:rPr>
              <a:t>A1 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أن </a:t>
            </a:r>
            <a:r>
              <a:rPr lang="en-US" dirty="0">
                <a:latin typeface="Gisha" pitchFamily="34" charset="-79"/>
                <a:cs typeface="Gisha" pitchFamily="34" charset="-79"/>
              </a:rPr>
              <a:t>l=m  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وبهذا يناقض فرضية </a:t>
            </a:r>
            <a:r>
              <a:rPr lang="en-US" dirty="0" err="1">
                <a:latin typeface="Gisha" pitchFamily="34" charset="-79"/>
                <a:cs typeface="Gisha" pitchFamily="34" charset="-79"/>
              </a:rPr>
              <a:t>l≠m</a:t>
            </a:r>
            <a:r>
              <a:rPr lang="en-US" dirty="0">
                <a:latin typeface="Gisha" pitchFamily="34" charset="-79"/>
                <a:cs typeface="Gisha" pitchFamily="34" charset="-79"/>
              </a:rPr>
              <a:t>   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وبهذا </a:t>
            </a:r>
            <a:r>
              <a:rPr lang="en-US" dirty="0">
                <a:latin typeface="Gisha" pitchFamily="34" charset="-79"/>
                <a:cs typeface="Gisha" pitchFamily="34" charset="-79"/>
              </a:rPr>
              <a:t>l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و </a:t>
            </a:r>
            <a:r>
              <a:rPr lang="en-US" dirty="0">
                <a:latin typeface="Gisha" pitchFamily="34" charset="-79"/>
                <a:cs typeface="Gisha" pitchFamily="34" charset="-79"/>
              </a:rPr>
              <a:t>m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يشتركان في نقطة واحدة فقط . وبهذا يتم البرهان . </a:t>
            </a:r>
          </a:p>
          <a:p>
            <a:pPr marL="0" indent="0">
              <a:buNone/>
            </a:pPr>
            <a:r>
              <a:rPr lang="ar-IQ" u="sng" dirty="0">
                <a:latin typeface="Gisha" pitchFamily="34" charset="-79"/>
                <a:cs typeface="Times New Roman" pitchFamily="18" charset="0"/>
              </a:rPr>
              <a:t>ملاحظة: </a:t>
            </a:r>
          </a:p>
          <a:p>
            <a:pPr marL="0" indent="0">
              <a:buNone/>
            </a:pPr>
            <a:r>
              <a:rPr lang="ar-IQ" dirty="0">
                <a:latin typeface="Gisha" pitchFamily="34" charset="-79"/>
                <a:cs typeface="Times New Roman" pitchFamily="18" charset="0"/>
              </a:rPr>
              <a:t>من المبرهنة 1 كل خطين مختلفين يتقاطعان في نقطة واحدة فقط , لذا لا يمكننا الحديث عن التوازي في المستوي الأسقاطي . </a:t>
            </a:r>
          </a:p>
          <a:p>
            <a:pPr marL="0" indent="0">
              <a:buNone/>
            </a:pPr>
            <a:r>
              <a:rPr lang="ar-IQ" u="sng" dirty="0">
                <a:latin typeface="Gisha" pitchFamily="34" charset="-79"/>
                <a:cs typeface="Times New Roman" pitchFamily="18" charset="0"/>
              </a:rPr>
              <a:t>مبرهنة 2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 :- كل نقطة في المستوي الاسقاطي يمر بها ثلاث خطوط </a:t>
            </a:r>
            <a:r>
              <a:rPr lang="ar-IQ" dirty="0" smtClean="0">
                <a:latin typeface="Gisha" pitchFamily="34" charset="-79"/>
                <a:cs typeface="Times New Roman" pitchFamily="18" charset="0"/>
              </a:rPr>
              <a:t> على الاقل. </a:t>
            </a:r>
            <a:endParaRPr lang="ar-IQ" dirty="0">
              <a:latin typeface="Gisha" pitchFamily="34" charset="-79"/>
              <a:cs typeface="Times New Roman" pitchFamily="18" charset="0"/>
            </a:endParaRPr>
          </a:p>
          <a:p>
            <a:pPr marL="0" indent="0">
              <a:buNone/>
            </a:pPr>
            <a:r>
              <a:rPr lang="ar-IQ" dirty="0">
                <a:latin typeface="Gisha" pitchFamily="34" charset="-79"/>
                <a:cs typeface="Times New Roman" pitchFamily="18" charset="0"/>
              </a:rPr>
              <a:t>البرهان : </a:t>
            </a:r>
          </a:p>
          <a:p>
            <a:pPr marL="0" indent="0">
              <a:buNone/>
            </a:pPr>
            <a:r>
              <a:rPr lang="ar-IQ" dirty="0">
                <a:latin typeface="Gisha" pitchFamily="34" charset="-79"/>
                <a:cs typeface="Times New Roman" pitchFamily="18" charset="0"/>
              </a:rPr>
              <a:t>لتكن </a:t>
            </a:r>
            <a:r>
              <a:rPr lang="en-US" dirty="0">
                <a:latin typeface="Gisha" pitchFamily="34" charset="-79"/>
                <a:cs typeface="Gisha" pitchFamily="34" charset="-79"/>
              </a:rPr>
              <a:t>p∈</a:t>
            </a:r>
            <a:r>
              <a:rPr lang="el-GR" dirty="0">
                <a:latin typeface="Times New Roman" pitchFamily="18" charset="0"/>
                <a:cs typeface="Gisha" pitchFamily="34" charset="-79"/>
              </a:rPr>
              <a:t>π   . </a:t>
            </a:r>
          </a:p>
          <a:p>
            <a:pPr marL="0" indent="0">
              <a:buNone/>
            </a:pPr>
            <a:r>
              <a:rPr lang="ar-IQ" dirty="0">
                <a:latin typeface="Gisha" pitchFamily="34" charset="-79"/>
                <a:cs typeface="Times New Roman" pitchFamily="18" charset="0"/>
              </a:rPr>
              <a:t>من </a:t>
            </a:r>
            <a:r>
              <a:rPr lang="en-US" dirty="0">
                <a:latin typeface="Gisha" pitchFamily="34" charset="-79"/>
                <a:cs typeface="Gisha" pitchFamily="34" charset="-79"/>
              </a:rPr>
              <a:t>A3 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يوجد خط </a:t>
            </a:r>
            <a:r>
              <a:rPr lang="en-US" dirty="0">
                <a:latin typeface="Gisha" pitchFamily="34" charset="-79"/>
                <a:cs typeface="Gisha" pitchFamily="34" charset="-79"/>
              </a:rPr>
              <a:t>l  </a:t>
            </a:r>
          </a:p>
          <a:p>
            <a:pPr marL="0" indent="0">
              <a:buNone/>
            </a:pPr>
            <a:r>
              <a:rPr lang="ar-IQ" dirty="0">
                <a:latin typeface="Gisha" pitchFamily="34" charset="-79"/>
                <a:cs typeface="Times New Roman" pitchFamily="18" charset="0"/>
              </a:rPr>
              <a:t>اولا : أذا كانت </a:t>
            </a:r>
            <a:r>
              <a:rPr lang="en-US" dirty="0" err="1">
                <a:latin typeface="Gisha" pitchFamily="34" charset="-79"/>
                <a:cs typeface="Gisha" pitchFamily="34" charset="-79"/>
              </a:rPr>
              <a:t>p∉l</a:t>
            </a:r>
            <a:r>
              <a:rPr lang="en-US" dirty="0">
                <a:latin typeface="Gisha" pitchFamily="34" charset="-79"/>
                <a:cs typeface="Gisha" pitchFamily="34" charset="-79"/>
              </a:rPr>
              <a:t> </a:t>
            </a:r>
          </a:p>
          <a:p>
            <a:pPr marL="0" indent="0">
              <a:buNone/>
            </a:pPr>
            <a:r>
              <a:rPr lang="ar-IQ" dirty="0">
                <a:latin typeface="Gisha" pitchFamily="34" charset="-79"/>
                <a:cs typeface="Times New Roman" pitchFamily="18" charset="0"/>
              </a:rPr>
              <a:t>من </a:t>
            </a:r>
            <a:r>
              <a:rPr lang="en-US" dirty="0">
                <a:latin typeface="Gisha" pitchFamily="34" charset="-79"/>
                <a:cs typeface="Gisha" pitchFamily="34" charset="-79"/>
              </a:rPr>
              <a:t>A2 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الخط </a:t>
            </a:r>
            <a:r>
              <a:rPr lang="en-US" dirty="0">
                <a:latin typeface="Gisha" pitchFamily="34" charset="-79"/>
                <a:cs typeface="Gisha" pitchFamily="34" charset="-79"/>
              </a:rPr>
              <a:t>l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يحتوي على ثلاث نقاط في الأقل , لتكن </a:t>
            </a:r>
            <a:r>
              <a:rPr lang="en-US" dirty="0">
                <a:latin typeface="Gisha" pitchFamily="34" charset="-79"/>
                <a:cs typeface="Gisha" pitchFamily="34" charset="-79"/>
              </a:rPr>
              <a:t>A1,A2,A3 . </a:t>
            </a:r>
          </a:p>
          <a:p>
            <a:pPr marL="0" indent="0">
              <a:buNone/>
            </a:pPr>
            <a:r>
              <a:rPr lang="ar-IQ" dirty="0">
                <a:latin typeface="Gisha" pitchFamily="34" charset="-79"/>
                <a:cs typeface="Times New Roman" pitchFamily="18" charset="0"/>
              </a:rPr>
              <a:t>من </a:t>
            </a:r>
            <a:r>
              <a:rPr lang="en-US" dirty="0">
                <a:latin typeface="Gisha" pitchFamily="34" charset="-79"/>
                <a:cs typeface="Gisha" pitchFamily="34" charset="-79"/>
              </a:rPr>
              <a:t>A2 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توجد الخطوط  </a:t>
            </a:r>
            <a:r>
              <a:rPr lang="en-US" dirty="0">
                <a:latin typeface="Gisha" pitchFamily="34" charset="-79"/>
                <a:cs typeface="Gisha" pitchFamily="34" charset="-79"/>
              </a:rPr>
              <a:t>PA1, PA2, PA3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التي تمر النقطة </a:t>
            </a:r>
            <a:r>
              <a:rPr lang="en-US" dirty="0">
                <a:latin typeface="Gisha" pitchFamily="34" charset="-79"/>
                <a:cs typeface="Gisha" pitchFamily="34" charset="-79"/>
              </a:rPr>
              <a:t>P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وهي مختلفة  . </a:t>
            </a:r>
          </a:p>
          <a:p>
            <a:pPr marL="0" indent="0">
              <a:buNone/>
            </a:pPr>
            <a:r>
              <a:rPr lang="ar-IQ" dirty="0">
                <a:latin typeface="Gisha" pitchFamily="34" charset="-79"/>
                <a:cs typeface="Times New Roman" pitchFamily="18" charset="0"/>
              </a:rPr>
              <a:t>ثانيا : أذا كانت </a:t>
            </a:r>
            <a:r>
              <a:rPr lang="en-US" dirty="0" err="1">
                <a:latin typeface="Gisha" pitchFamily="34" charset="-79"/>
                <a:cs typeface="Gisha" pitchFamily="34" charset="-79"/>
              </a:rPr>
              <a:t>P∈l</a:t>
            </a:r>
            <a:r>
              <a:rPr lang="en-US" dirty="0">
                <a:latin typeface="Gisha" pitchFamily="34" charset="-79"/>
                <a:cs typeface="Gisha" pitchFamily="34" charset="-79"/>
              </a:rPr>
              <a:t>  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فأنه ومن </a:t>
            </a:r>
            <a:r>
              <a:rPr lang="en-US" dirty="0">
                <a:latin typeface="Gisha" pitchFamily="34" charset="-79"/>
                <a:cs typeface="Gisha" pitchFamily="34" charset="-79"/>
              </a:rPr>
              <a:t>A2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الخط  </a:t>
            </a:r>
            <a:r>
              <a:rPr lang="en-US" dirty="0">
                <a:latin typeface="Gisha" pitchFamily="34" charset="-79"/>
                <a:cs typeface="Gisha" pitchFamily="34" charset="-79"/>
              </a:rPr>
              <a:t>l 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يحتوي على ثلاث نقاط في الأقل , واتكن </a:t>
            </a:r>
            <a:r>
              <a:rPr lang="en-US" dirty="0">
                <a:latin typeface="Gisha" pitchFamily="34" charset="-79"/>
                <a:cs typeface="Gisha" pitchFamily="34" charset="-79"/>
              </a:rPr>
              <a:t>A1,A2,P.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ومن </a:t>
            </a:r>
            <a:r>
              <a:rPr lang="en-US" dirty="0">
                <a:latin typeface="Gisha" pitchFamily="34" charset="-79"/>
                <a:cs typeface="Gisha" pitchFamily="34" charset="-79"/>
              </a:rPr>
              <a:t>A3 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توجد نقطة </a:t>
            </a:r>
            <a:r>
              <a:rPr lang="en-US" dirty="0">
                <a:latin typeface="Gisha" pitchFamily="34" charset="-79"/>
                <a:cs typeface="Gisha" pitchFamily="34" charset="-79"/>
              </a:rPr>
              <a:t>B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بحيث أن </a:t>
            </a:r>
            <a:r>
              <a:rPr lang="en-US" dirty="0" err="1">
                <a:latin typeface="Gisha" pitchFamily="34" charset="-79"/>
                <a:cs typeface="Gisha" pitchFamily="34" charset="-79"/>
              </a:rPr>
              <a:t>B∉l</a:t>
            </a:r>
            <a:r>
              <a:rPr lang="en-US" dirty="0">
                <a:latin typeface="Gisha" pitchFamily="34" charset="-79"/>
                <a:cs typeface="Gisha" pitchFamily="34" charset="-79"/>
              </a:rPr>
              <a:t>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من </a:t>
            </a:r>
            <a:r>
              <a:rPr lang="en-US" dirty="0">
                <a:latin typeface="Gisha" pitchFamily="34" charset="-79"/>
                <a:cs typeface="Gisha" pitchFamily="34" charset="-79"/>
              </a:rPr>
              <a:t>A1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يوجد الخطوط </a:t>
            </a:r>
            <a:r>
              <a:rPr lang="en-US" dirty="0">
                <a:latin typeface="Gisha" pitchFamily="34" charset="-79"/>
                <a:cs typeface="Gisha" pitchFamily="34" charset="-79"/>
              </a:rPr>
              <a:t>m=BA1 , k=BP</a:t>
            </a:r>
          </a:p>
          <a:p>
            <a:pPr marL="0" indent="0">
              <a:buNone/>
            </a:pPr>
            <a:r>
              <a:rPr lang="ar-IQ" dirty="0">
                <a:latin typeface="Gisha" pitchFamily="34" charset="-79"/>
                <a:cs typeface="Times New Roman" pitchFamily="18" charset="0"/>
              </a:rPr>
              <a:t>الخط </a:t>
            </a:r>
            <a:r>
              <a:rPr lang="en-US" dirty="0">
                <a:latin typeface="Gisha" pitchFamily="34" charset="-79"/>
                <a:cs typeface="Gisha" pitchFamily="34" charset="-79"/>
              </a:rPr>
              <a:t>m=BA1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يحتوي على نقطة أخرى في الأقل , وتكن </a:t>
            </a:r>
            <a:r>
              <a:rPr lang="en-US" dirty="0">
                <a:latin typeface="Gisha" pitchFamily="34" charset="-79"/>
                <a:cs typeface="Gisha" pitchFamily="34" charset="-79"/>
              </a:rPr>
              <a:t>D 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من </a:t>
            </a:r>
            <a:r>
              <a:rPr lang="en-US" dirty="0">
                <a:latin typeface="Gisha" pitchFamily="34" charset="-79"/>
                <a:cs typeface="Gisha" pitchFamily="34" charset="-79"/>
              </a:rPr>
              <a:t>A1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مرة أخرى يوجد الخط </a:t>
            </a:r>
          </a:p>
          <a:p>
            <a:pPr marL="0" indent="0">
              <a:buNone/>
            </a:pPr>
            <a:r>
              <a:rPr lang="en-US" dirty="0">
                <a:latin typeface="Gisha" pitchFamily="34" charset="-79"/>
                <a:cs typeface="Gisha" pitchFamily="34" charset="-79"/>
              </a:rPr>
              <a:t>i=DP 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و بهذا يكون لدينا 3 خطوط هي </a:t>
            </a:r>
            <a:r>
              <a:rPr lang="en-US" dirty="0">
                <a:latin typeface="Gisha" pitchFamily="34" charset="-79"/>
                <a:cs typeface="Gisha" pitchFamily="34" charset="-79"/>
              </a:rPr>
              <a:t>i=DP  , k=BP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و  </a:t>
            </a:r>
            <a:r>
              <a:rPr lang="en-US" dirty="0">
                <a:latin typeface="Gisha" pitchFamily="34" charset="-79"/>
                <a:cs typeface="Gisha" pitchFamily="34" charset="-79"/>
              </a:rPr>
              <a:t>l . </a:t>
            </a:r>
          </a:p>
          <a:p>
            <a:pPr marL="0" indent="0">
              <a:buNone/>
            </a:pPr>
            <a:r>
              <a:rPr lang="ar-IQ" dirty="0">
                <a:latin typeface="Gisha" pitchFamily="34" charset="-79"/>
                <a:cs typeface="Times New Roman" pitchFamily="18" charset="0"/>
              </a:rPr>
              <a:t>ويهذا يتم البرهان . 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293132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 </a:t>
            </a:r>
            <a:r>
              <a:rPr lang="en-US" dirty="0" smtClean="0"/>
              <a:t> </a:t>
            </a:r>
            <a:r>
              <a:rPr lang="ar-IQ" dirty="0" smtClean="0"/>
              <a:t>رسم مبرهنة 1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الجزء الثاني  لكي نبرهن على الاكثر                            </a:t>
            </a:r>
            <a:r>
              <a:rPr lang="en-US" dirty="0" smtClean="0"/>
              <a:t>A</a:t>
            </a:r>
            <a:endParaRPr lang="ar-IQ" dirty="0" smtClean="0"/>
          </a:p>
          <a:p>
            <a:endParaRPr lang="ar-IQ" dirty="0" smtClean="0"/>
          </a:p>
          <a:p>
            <a:endParaRPr lang="ar-IQ" dirty="0"/>
          </a:p>
          <a:p>
            <a:r>
              <a:rPr lang="ar-IQ" dirty="0" smtClean="0"/>
              <a:t>                                                                </a:t>
            </a:r>
            <a:r>
              <a:rPr lang="en-US" dirty="0" smtClean="0"/>
              <a:t>B</a:t>
            </a:r>
            <a:endParaRPr lang="ar-IQ" dirty="0"/>
          </a:p>
        </p:txBody>
      </p:sp>
      <p:sp>
        <p:nvSpPr>
          <p:cNvPr id="9" name="Moon 8"/>
          <p:cNvSpPr/>
          <p:nvPr/>
        </p:nvSpPr>
        <p:spPr>
          <a:xfrm>
            <a:off x="1753681" y="1232756"/>
            <a:ext cx="2376264" cy="1080120"/>
          </a:xfrm>
          <a:prstGeom prst="mo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175430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رسم مبرهنة 2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                                                 </a:t>
            </a:r>
            <a:r>
              <a:rPr lang="en-US" dirty="0" smtClean="0"/>
              <a:t>P</a:t>
            </a:r>
            <a:endParaRPr lang="ar-IQ" dirty="0" smtClean="0"/>
          </a:p>
          <a:p>
            <a:r>
              <a:rPr lang="en-US" dirty="0" smtClean="0"/>
              <a:t>  </a:t>
            </a:r>
            <a:r>
              <a:rPr lang="ar-IQ" dirty="0" smtClean="0"/>
              <a:t>                                       </a:t>
            </a:r>
            <a:endParaRPr lang="ar-IQ" dirty="0"/>
          </a:p>
          <a:p>
            <a:r>
              <a:rPr lang="ar-IQ" dirty="0" smtClean="0"/>
              <a:t>                          </a:t>
            </a:r>
          </a:p>
          <a:p>
            <a:endParaRPr lang="ar-IQ" dirty="0"/>
          </a:p>
          <a:p>
            <a:endParaRPr lang="ar-IQ" dirty="0" smtClean="0"/>
          </a:p>
          <a:p>
            <a:r>
              <a:rPr lang="ar-IQ" dirty="0"/>
              <a:t> </a:t>
            </a:r>
            <a:r>
              <a:rPr lang="ar-IQ" dirty="0" smtClean="0"/>
              <a:t>         </a:t>
            </a:r>
            <a:r>
              <a:rPr lang="en-US" dirty="0" smtClean="0"/>
              <a:t>A1                                             A2                      A3            </a:t>
            </a:r>
            <a:r>
              <a:rPr lang="ar-IQ" dirty="0" smtClean="0"/>
              <a:t>    </a:t>
            </a:r>
          </a:p>
          <a:p>
            <a:endParaRPr lang="ar-IQ" dirty="0"/>
          </a:p>
          <a:p>
            <a:endParaRPr lang="ar-IQ" dirty="0" smtClean="0"/>
          </a:p>
          <a:p>
            <a:endParaRPr lang="ar-IQ" dirty="0"/>
          </a:p>
          <a:p>
            <a:endParaRPr lang="ar-IQ" dirty="0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3470149" y="2974933"/>
            <a:ext cx="3528392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3563888" y="1340768"/>
            <a:ext cx="1548172" cy="16561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144335" y="1340768"/>
            <a:ext cx="180020" cy="16561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112060" y="1340768"/>
            <a:ext cx="1548172" cy="16561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7471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الاحتمال الثاني  للمبرهنة 2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            </a:t>
            </a:r>
          </a:p>
          <a:p>
            <a:endParaRPr lang="ar-IQ" dirty="0"/>
          </a:p>
          <a:p>
            <a:r>
              <a:rPr lang="ar-IQ" dirty="0" smtClean="0"/>
              <a:t>                                                          </a:t>
            </a:r>
            <a:r>
              <a:rPr lang="en-US" dirty="0" smtClean="0"/>
              <a:t>B</a:t>
            </a:r>
            <a:r>
              <a:rPr lang="ar-IQ" dirty="0" smtClean="0"/>
              <a:t>    </a:t>
            </a:r>
          </a:p>
          <a:p>
            <a:endParaRPr lang="ar-IQ" dirty="0"/>
          </a:p>
          <a:p>
            <a:r>
              <a:rPr lang="en-US" dirty="0" smtClean="0"/>
              <a:t>   </a:t>
            </a:r>
            <a:r>
              <a:rPr lang="ar-IQ" dirty="0" smtClean="0"/>
              <a:t>                                                                        </a:t>
            </a:r>
            <a:r>
              <a:rPr lang="en-US" dirty="0" smtClean="0"/>
              <a:t>D</a:t>
            </a:r>
            <a:endParaRPr lang="ar-IQ" dirty="0" smtClean="0"/>
          </a:p>
          <a:p>
            <a:endParaRPr lang="ar-IQ" dirty="0"/>
          </a:p>
          <a:p>
            <a:endParaRPr lang="ar-IQ" dirty="0" smtClean="0"/>
          </a:p>
          <a:p>
            <a:r>
              <a:rPr lang="ar-IQ" dirty="0"/>
              <a:t> </a:t>
            </a:r>
            <a:r>
              <a:rPr lang="ar-IQ" dirty="0" smtClean="0"/>
              <a:t>                            </a:t>
            </a:r>
            <a:r>
              <a:rPr lang="en-US" dirty="0" smtClean="0"/>
              <a:t>P</a:t>
            </a:r>
            <a:r>
              <a:rPr lang="ar-IQ" dirty="0" smtClean="0"/>
              <a:t>                </a:t>
            </a:r>
            <a:r>
              <a:rPr lang="en-US" dirty="0" smtClean="0"/>
              <a:t>B2</a:t>
            </a:r>
            <a:r>
              <a:rPr lang="ar-IQ" dirty="0" smtClean="0"/>
              <a:t>                                                                  </a:t>
            </a:r>
            <a:r>
              <a:rPr lang="en-US" dirty="0" smtClean="0"/>
              <a:t>A1</a:t>
            </a:r>
            <a:endParaRPr lang="ar-IQ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771800" y="3645024"/>
            <a:ext cx="3672408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2771800" y="2132856"/>
            <a:ext cx="1836204" cy="15121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608004" y="2132856"/>
            <a:ext cx="252028" cy="15121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608004" y="2204864"/>
            <a:ext cx="1836204" cy="14401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 flipV="1">
            <a:off x="3923928" y="2780928"/>
            <a:ext cx="2520280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6128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552728"/>
          </a:xfrm>
        </p:spPr>
        <p:txBody>
          <a:bodyPr>
            <a:normAutofit/>
          </a:bodyPr>
          <a:lstStyle/>
          <a:p>
            <a:r>
              <a:rPr lang="ar-IQ" sz="2000" b="1" dirty="0"/>
              <a:t>تمارين : </a:t>
            </a:r>
          </a:p>
          <a:p>
            <a:r>
              <a:rPr lang="ar-IQ" sz="2000" dirty="0"/>
              <a:t>1)	توجد في الأقل ثلاث خطوط مختلفة في المستوي الأسقاطي . </a:t>
            </a:r>
          </a:p>
          <a:p>
            <a:r>
              <a:rPr lang="ar-IQ" sz="2000" dirty="0"/>
              <a:t>2)	ليست كل الخطوط تمر من نقطة واحدة .  </a:t>
            </a:r>
          </a:p>
          <a:p>
            <a:r>
              <a:rPr lang="ar-IQ" sz="2000" dirty="0"/>
              <a:t>مستويات اسقاطية منته</a:t>
            </a:r>
          </a:p>
          <a:p>
            <a:r>
              <a:rPr lang="ar-IQ" sz="2000" dirty="0"/>
              <a:t>هي مجموعه منتهيه تحقق البديهيات السابقه</a:t>
            </a:r>
          </a:p>
          <a:p>
            <a:endParaRPr lang="ar-IQ" sz="2000" dirty="0"/>
          </a:p>
        </p:txBody>
      </p:sp>
    </p:spTree>
    <p:extLst>
      <p:ext uri="{BB962C8B-B14F-4D97-AF65-F5344CB8AC3E}">
        <p14:creationId xmlns:p14="http://schemas.microsoft.com/office/powerpoint/2010/main" val="13265057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413</TotalTime>
  <Words>498</Words>
  <Application>Microsoft Office PowerPoint</Application>
  <PresentationFormat>On-screen Show (4:3)</PresentationFormat>
  <Paragraphs>63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Angles</vt:lpstr>
      <vt:lpstr> محاضرات هندسة   اعداد ا .م منتهى عبد الرزاق حسن </vt:lpstr>
      <vt:lpstr>PowerPoint Presentation</vt:lpstr>
      <vt:lpstr>PowerPoint Presentation</vt:lpstr>
      <vt:lpstr>PowerPoint Presentation</vt:lpstr>
      <vt:lpstr>  رسم مبرهنة 1</vt:lpstr>
      <vt:lpstr>رسم مبرهنة 2</vt:lpstr>
      <vt:lpstr>الاحتمال الثاني  للمبرهنة 2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محاظرات هندسة   اعداد ا .م منتهى عبد الرزاق حسن </dc:title>
  <dc:creator>LAITH</dc:creator>
  <cp:lastModifiedBy>LAITH</cp:lastModifiedBy>
  <cp:revision>45</cp:revision>
  <dcterms:created xsi:type="dcterms:W3CDTF">2019-01-16T14:23:37Z</dcterms:created>
  <dcterms:modified xsi:type="dcterms:W3CDTF">2021-05-03T12:18:26Z</dcterms:modified>
</cp:coreProperties>
</file>