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59" autoAdjust="0"/>
    <p:restoredTop sz="94660"/>
  </p:normalViewPr>
  <p:slideViewPr>
    <p:cSldViewPr>
      <p:cViewPr varScale="1">
        <p:scale>
          <a:sx n="71" d="100"/>
          <a:sy n="71" d="100"/>
        </p:scale>
        <p:origin x="166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D34F8EC-391B-419F-903D-928E9B6FE30F}" type="datetimeFigureOut">
              <a:rPr lang="ar-IQ" smtClean="0"/>
              <a:t>23/04/1442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DFECEDC-6C12-4BE1-B86A-A23C29E9191E}" type="slidenum">
              <a:rPr lang="ar-IQ" smtClean="0"/>
              <a:t>‹#›</a:t>
            </a:fld>
            <a:endParaRPr lang="ar-IQ"/>
          </a:p>
        </p:txBody>
      </p:sp>
    </p:spTree>
    <p:extLst>
      <p:ext uri="{BB962C8B-B14F-4D97-AF65-F5344CB8AC3E}">
        <p14:creationId xmlns:p14="http://schemas.microsoft.com/office/powerpoint/2010/main" val="35499263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EDFECEDC-6C12-4BE1-B86A-A23C29E9191E}" type="slidenum">
              <a:rPr lang="ar-IQ" smtClean="0"/>
              <a:t>1</a:t>
            </a:fld>
            <a:endParaRPr lang="ar-IQ"/>
          </a:p>
        </p:txBody>
      </p:sp>
    </p:spTree>
    <p:extLst>
      <p:ext uri="{BB962C8B-B14F-4D97-AF65-F5344CB8AC3E}">
        <p14:creationId xmlns:p14="http://schemas.microsoft.com/office/powerpoint/2010/main" val="210307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339290B3-478E-496C-9570-17AAD954FE47}" type="datetimeFigureOut">
              <a:rPr lang="ar-IQ" smtClean="0"/>
              <a:t>23/04/1442</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F318A1B4-94B2-4321-8945-58A686B4E93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339290B3-478E-496C-9570-17AAD954FE47}" type="datetimeFigureOut">
              <a:rPr lang="ar-IQ" smtClean="0"/>
              <a:t>23/04/1442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339290B3-478E-496C-9570-17AAD954FE47}" type="datetimeFigureOut">
              <a:rPr lang="ar-IQ" smtClean="0"/>
              <a:t>23/04/1442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339290B3-478E-496C-9570-17AAD954FE47}" type="datetimeFigureOut">
              <a:rPr lang="ar-IQ" smtClean="0"/>
              <a:t>23/04/1442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339290B3-478E-496C-9570-17AAD954FE47}" type="datetimeFigureOut">
              <a:rPr lang="ar-IQ" smtClean="0"/>
              <a:t>23/04/1442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318A1B4-94B2-4321-8945-58A686B4E93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339290B3-478E-496C-9570-17AAD954FE47}" type="datetimeFigureOut">
              <a:rPr lang="ar-IQ" smtClean="0"/>
              <a:t>23/04/1442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339290B3-478E-496C-9570-17AAD954FE47}" type="datetimeFigureOut">
              <a:rPr lang="ar-IQ" smtClean="0"/>
              <a:t>23/04/1442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339290B3-478E-496C-9570-17AAD954FE47}" type="datetimeFigureOut">
              <a:rPr lang="ar-IQ" smtClean="0"/>
              <a:t>23/04/1442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290B3-478E-496C-9570-17AAD954FE47}" type="datetimeFigureOut">
              <a:rPr lang="ar-IQ" smtClean="0"/>
              <a:t>23/04/1442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339290B3-478E-496C-9570-17AAD954FE47}" type="datetimeFigureOut">
              <a:rPr lang="ar-IQ" smtClean="0"/>
              <a:t>23/04/1442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318A1B4-94B2-4321-8945-58A686B4E93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339290B3-478E-496C-9570-17AAD954FE47}" type="datetimeFigureOut">
              <a:rPr lang="ar-IQ" smtClean="0"/>
              <a:t>23/04/1442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F318A1B4-94B2-4321-8945-58A686B4E939}"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9290B3-478E-496C-9570-17AAD954FE47}" type="datetimeFigureOut">
              <a:rPr lang="ar-IQ" smtClean="0"/>
              <a:t>23/04/1442</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18A1B4-94B2-4321-8945-58A686B4E939}"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99592" y="548680"/>
            <a:ext cx="7992888" cy="3960440"/>
          </a:xfrm>
        </p:spPr>
        <p:txBody>
          <a:bodyPr>
            <a:noAutofit/>
          </a:bodyPr>
          <a:lstStyle/>
          <a:p>
            <a:pPr algn="ctr"/>
            <a:r>
              <a:rPr lang="ar-IQ" sz="2800" b="1" dirty="0" smtClean="0">
                <a:solidFill>
                  <a:schemeClr val="bg1"/>
                </a:solidFill>
                <a:latin typeface="Degrading Morals" pitchFamily="34" charset="0"/>
                <a:cs typeface="MCS Modern E_U 3d." pitchFamily="2" charset="-78"/>
              </a:rPr>
              <a:t/>
            </a:r>
            <a:br>
              <a:rPr lang="ar-IQ" sz="2800" b="1" dirty="0" smtClean="0">
                <a:solidFill>
                  <a:schemeClr val="bg1"/>
                </a:solidFill>
                <a:latin typeface="Degrading Morals" pitchFamily="34" charset="0"/>
                <a:cs typeface="MCS Modern E_U 3d." pitchFamily="2" charset="-78"/>
              </a:rPr>
            </a:br>
            <a:r>
              <a:rPr lang="ar-IQ" sz="2800" dirty="0">
                <a:solidFill>
                  <a:schemeClr val="bg1"/>
                </a:solidFill>
                <a:latin typeface="Degrading Morals" pitchFamily="34" charset="0"/>
                <a:cs typeface="MCS Modern E_U 3d." pitchFamily="2" charset="-78"/>
              </a:rPr>
              <a:t/>
            </a:r>
            <a:br>
              <a:rPr lang="ar-IQ" sz="2800" dirty="0">
                <a:solidFill>
                  <a:schemeClr val="bg1"/>
                </a:solidFill>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مادة اعجاز القران  الكريم</a:t>
            </a:r>
            <a:r>
              <a:rPr lang="ar-IQ" sz="2800" b="1" dirty="0">
                <a:solidFill>
                  <a:schemeClr val="bg1"/>
                </a:solidFill>
                <a:latin typeface="Degrading Morals" pitchFamily="34" charset="0"/>
                <a:cs typeface="MCS Modern E_U 3d." pitchFamily="2" charset="-78"/>
              </a:rPr>
              <a:t> </a:t>
            </a:r>
            <a:r>
              <a:rPr lang="ar-IQ" sz="2800" b="1" dirty="0" smtClean="0">
                <a:solidFill>
                  <a:schemeClr val="bg1"/>
                </a:solidFill>
                <a:latin typeface="Degrading Morals" pitchFamily="34" charset="0"/>
                <a:cs typeface="MCS Modern E_U 3d." pitchFamily="2" charset="-78"/>
              </a:rPr>
              <a:t/>
            </a:r>
            <a:br>
              <a:rPr lang="ar-IQ" sz="2800" b="1" dirty="0" smtClean="0">
                <a:solidFill>
                  <a:schemeClr val="bg1"/>
                </a:solidFill>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
            </a:r>
            <a:br>
              <a:rPr lang="ar-IQ" sz="2800" b="1" dirty="0" smtClean="0">
                <a:solidFill>
                  <a:schemeClr val="bg1"/>
                </a:solidFill>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المرحلـــــــــــــة الرابعـــــــــة </a:t>
            </a:r>
            <a:br>
              <a:rPr lang="ar-IQ" sz="2800" b="1" dirty="0" smtClean="0">
                <a:solidFill>
                  <a:schemeClr val="bg1"/>
                </a:solidFill>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
            </a:r>
            <a:br>
              <a:rPr lang="ar-IQ" sz="2800" b="1" dirty="0" smtClean="0">
                <a:solidFill>
                  <a:schemeClr val="bg1"/>
                </a:solidFill>
                <a:latin typeface="Degrading Morals" pitchFamily="34" charset="0"/>
                <a:cs typeface="MCS Modern E_U 3d." pitchFamily="2" charset="-78"/>
              </a:rPr>
            </a:br>
            <a:r>
              <a:rPr lang="ar-IQ" sz="2800" dirty="0" smtClean="0">
                <a:solidFill>
                  <a:schemeClr val="bg1"/>
                </a:solidFill>
                <a:latin typeface="Degrading Morals" pitchFamily="34" charset="0"/>
                <a:cs typeface="MCS Modern E_U 3d." pitchFamily="2" charset="-78"/>
              </a:rPr>
              <a:t>قسم التربيــــة الاسلاميـــــة</a:t>
            </a:r>
            <a:r>
              <a:rPr lang="ar-IQ" sz="2800" b="1" dirty="0" smtClean="0">
                <a:latin typeface="Degrading Morals" pitchFamily="34" charset="0"/>
                <a:cs typeface="MCS Modern E_U 3d." pitchFamily="2" charset="-78"/>
              </a:rPr>
              <a:t/>
            </a:r>
            <a:br>
              <a:rPr lang="ar-IQ" sz="2800" b="1" dirty="0" smtClean="0">
                <a:latin typeface="Degrading Morals" pitchFamily="34" charset="0"/>
                <a:cs typeface="MCS Modern E_U 3d." pitchFamily="2" charset="-78"/>
              </a:rPr>
            </a:br>
            <a:r>
              <a:rPr lang="ar-IQ" sz="2800" b="1" dirty="0" smtClean="0">
                <a:latin typeface="Degrading Morals" pitchFamily="34" charset="0"/>
                <a:cs typeface="MCS Modern E_U 3d." pitchFamily="2" charset="-78"/>
              </a:rPr>
              <a:t/>
            </a:r>
            <a:br>
              <a:rPr lang="ar-IQ" sz="2800" b="1" dirty="0" smtClean="0">
                <a:latin typeface="Degrading Morals" pitchFamily="34" charset="0"/>
                <a:cs typeface="MCS Modern E_U 3d." pitchFamily="2" charset="-78"/>
              </a:rPr>
            </a:br>
            <a:r>
              <a:rPr lang="ar-IQ" sz="2800" b="1" dirty="0" smtClean="0">
                <a:latin typeface="Degrading Morals" pitchFamily="34" charset="0"/>
                <a:cs typeface="MCS Modern E_U 3d." pitchFamily="2" charset="-78"/>
              </a:rPr>
              <a:t/>
            </a:r>
            <a:br>
              <a:rPr lang="ar-IQ" sz="2800" b="1" dirty="0" smtClean="0">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المحاضرة الاولى</a:t>
            </a:r>
            <a:r>
              <a:rPr lang="ar-IQ" sz="2800" b="1" dirty="0">
                <a:solidFill>
                  <a:schemeClr val="bg1"/>
                </a:solidFill>
                <a:latin typeface="Degrading Morals" pitchFamily="34" charset="0"/>
                <a:cs typeface="MCS Modern E_U 3d." pitchFamily="2" charset="-78"/>
              </a:rPr>
              <a:t/>
            </a:r>
            <a:br>
              <a:rPr lang="ar-IQ" sz="2800" b="1" dirty="0">
                <a:solidFill>
                  <a:schemeClr val="bg1"/>
                </a:solidFill>
                <a:latin typeface="Degrading Morals" pitchFamily="34" charset="0"/>
                <a:cs typeface="MCS Modern E_U 3d." pitchFamily="2" charset="-78"/>
              </a:rPr>
            </a:br>
            <a:r>
              <a:rPr lang="ar-IQ" sz="2800" b="1" dirty="0" smtClean="0">
                <a:solidFill>
                  <a:schemeClr val="bg1"/>
                </a:solidFill>
                <a:latin typeface="Degrading Morals" pitchFamily="34" charset="0"/>
                <a:cs typeface="MCS Modern E_U 3d." pitchFamily="2" charset="-78"/>
              </a:rPr>
              <a:t>مقدمات في اعجاز القران  الكريم</a:t>
            </a:r>
            <a:endParaRPr lang="ar-IQ" sz="2800" b="1" dirty="0">
              <a:solidFill>
                <a:schemeClr val="bg1"/>
              </a:solidFill>
              <a:latin typeface="Degrading Morals" pitchFamily="34" charset="0"/>
              <a:cs typeface="MCS Modern E_U 3d." pitchFamily="2" charset="-78"/>
            </a:endParaRPr>
          </a:p>
        </p:txBody>
      </p:sp>
      <p:sp>
        <p:nvSpPr>
          <p:cNvPr id="3" name="عنوان فرعي 2"/>
          <p:cNvSpPr>
            <a:spLocks noGrp="1"/>
          </p:cNvSpPr>
          <p:nvPr>
            <p:ph type="subTitle" idx="1"/>
          </p:nvPr>
        </p:nvSpPr>
        <p:spPr>
          <a:xfrm>
            <a:off x="683568" y="4941168"/>
            <a:ext cx="8280920" cy="1152128"/>
          </a:xfrm>
        </p:spPr>
        <p:txBody>
          <a:bodyPr>
            <a:normAutofit fontScale="92500" lnSpcReduction="20000"/>
          </a:bodyPr>
          <a:lstStyle/>
          <a:p>
            <a:endParaRPr lang="ar-IQ" b="1" dirty="0" smtClean="0">
              <a:solidFill>
                <a:schemeClr val="tx1">
                  <a:lumMod val="95000"/>
                  <a:lumOff val="5000"/>
                </a:schemeClr>
              </a:solidFill>
              <a:cs typeface="MCS Modern E_U 3d." pitchFamily="2" charset="-78"/>
            </a:endParaRPr>
          </a:p>
          <a:p>
            <a:pPr algn="ctr"/>
            <a:r>
              <a:rPr lang="ar-IQ" b="1" dirty="0" smtClean="0">
                <a:solidFill>
                  <a:schemeClr val="bg1"/>
                </a:solidFill>
                <a:cs typeface="MCS Modern E_U 3d." pitchFamily="2" charset="-78"/>
              </a:rPr>
              <a:t>اعداد أستاذ المادة </a:t>
            </a:r>
          </a:p>
          <a:p>
            <a:pPr algn="ctr"/>
            <a:r>
              <a:rPr lang="ar-IQ" b="1" dirty="0" smtClean="0">
                <a:solidFill>
                  <a:schemeClr val="bg1"/>
                </a:solidFill>
                <a:cs typeface="MCS Modern E_U 3d." pitchFamily="2" charset="-78"/>
              </a:rPr>
              <a:t>أ. م. د. حيدر عبد العزيز اسماعيل </a:t>
            </a:r>
            <a:endParaRPr lang="ar-IQ" b="1" dirty="0">
              <a:solidFill>
                <a:schemeClr val="bg1"/>
              </a:solidFill>
              <a:cs typeface="MCS Modern E_U 3d." pitchFamily="2" charset="-78"/>
            </a:endParaRP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97373657"/>
      </p:ext>
    </p:extLst>
  </p:cSld>
  <p:clrMapOvr>
    <a:masterClrMapping/>
  </p:clrMapOvr>
  <mc:AlternateContent xmlns:mc="http://schemas.openxmlformats.org/markup-compatibility/2006" xmlns:p14="http://schemas.microsoft.com/office/powerpoint/2010/main">
    <mc:Choice Requires="p14">
      <p:transition spd="slow" p14:dur="2000" advTm="18957"/>
    </mc:Choice>
    <mc:Fallback xmlns="">
      <p:transition spd="slow" advTm="18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95736" y="476672"/>
            <a:ext cx="4680520" cy="864096"/>
          </a:xfrm>
        </p:spPr>
        <p:txBody>
          <a:bodyPr>
            <a:normAutofit fontScale="90000"/>
          </a:bodyPr>
          <a:lstStyle/>
          <a:p>
            <a:pPr marL="342900" lvl="0" indent="-342900">
              <a:lnSpc>
                <a:spcPct val="115000"/>
              </a:lnSpc>
              <a:spcBef>
                <a:spcPct val="20000"/>
              </a:spcBef>
            </a:pPr>
            <a:r>
              <a:rPr lang="ar-IQ" sz="2000" b="1" dirty="0" smtClean="0">
                <a:solidFill>
                  <a:prstClr val="black"/>
                </a:solidFill>
                <a:latin typeface="Simplified Arabic"/>
                <a:ea typeface="Calibri"/>
                <a:cs typeface="MCS Modern E_U 3d." pitchFamily="2" charset="-78"/>
              </a:rPr>
              <a:t/>
            </a:r>
            <a:br>
              <a:rPr lang="ar-IQ" sz="2000" b="1" dirty="0" smtClean="0">
                <a:solidFill>
                  <a:prstClr val="black"/>
                </a:solidFill>
                <a:latin typeface="Simplified Arabic"/>
                <a:ea typeface="Calibri"/>
                <a:cs typeface="MCS Modern E_U 3d." pitchFamily="2" charset="-78"/>
              </a:rPr>
            </a:br>
            <a:r>
              <a:rPr lang="en-US" sz="1000" dirty="0">
                <a:solidFill>
                  <a:prstClr val="black"/>
                </a:solidFill>
                <a:ea typeface="Calibri"/>
                <a:cs typeface="Arial"/>
              </a:rPr>
              <a:t/>
            </a:r>
            <a:br>
              <a:rPr lang="en-US" sz="1000" dirty="0">
                <a:solidFill>
                  <a:prstClr val="black"/>
                </a:solidFill>
                <a:ea typeface="Calibri"/>
                <a:cs typeface="Arial"/>
              </a:rPr>
            </a:br>
            <a:endParaRPr lang="ar-IQ" dirty="0"/>
          </a:p>
        </p:txBody>
      </p:sp>
      <p:sp>
        <p:nvSpPr>
          <p:cNvPr id="3" name="عنصر نائب للمحتوى 2"/>
          <p:cNvSpPr>
            <a:spLocks noGrp="1"/>
          </p:cNvSpPr>
          <p:nvPr>
            <p:ph idx="1"/>
          </p:nvPr>
        </p:nvSpPr>
        <p:spPr>
          <a:xfrm>
            <a:off x="467544" y="1196752"/>
            <a:ext cx="8229600" cy="4680520"/>
          </a:xfrm>
        </p:spPr>
        <p:txBody>
          <a:bodyPr>
            <a:normAutofit fontScale="32500" lnSpcReduction="20000"/>
          </a:bodyPr>
          <a:lstStyle/>
          <a:p>
            <a:pPr marL="0" indent="0" algn="just">
              <a:buNone/>
            </a:pPr>
            <a:r>
              <a:rPr lang="ar-IQ" sz="5200" dirty="0">
                <a:latin typeface="Aljazeera" pitchFamily="2" charset="-78"/>
                <a:cs typeface="Aljazeera" pitchFamily="2" charset="-78"/>
              </a:rPr>
              <a:t>القرآن الكريم هو معجزة الإسلام الخالدة، ويضم مئة وأربع عشرة سورة تقع في ثلاثين جزءًا وستين حزبًا، وفي كلّ سورة عدد من الآيات القرآنية، وتتوزع سور القرآن الكريم ما بين سور مكيّة ومدنيّة، وعدد السور المكية سبع وثمانين سورة، وعدد المدنيّة سبع وعشرون، وجميع هذه السور تبدأ بالبسملة باستثناء سورة التوبة، أما سورة النمل ففيها بسملتان، ويبدأ القرآن الكريم بسورة الفاتحة وينتهي بسورة الناس، وأطول سورة فيه هي سورة البقرة وعدد آياتها مئتان وست وثمانون آية، وأقصر سورة هي الكوثر وعدد آياتها ثلاث آيات، ويضم القرآن الكريم صورًا من الإعجاز العلمي </a:t>
            </a:r>
            <a:r>
              <a:rPr lang="ar-IQ" sz="5200" dirty="0" smtClean="0">
                <a:latin typeface="Aljazeera" pitchFamily="2" charset="-78"/>
                <a:cs typeface="Aljazeera" pitchFamily="2" charset="-78"/>
              </a:rPr>
              <a:t>والبياني . </a:t>
            </a:r>
          </a:p>
          <a:p>
            <a:pPr marL="0" indent="0" algn="just">
              <a:buNone/>
            </a:pPr>
            <a:r>
              <a:rPr lang="ar-IQ" sz="5200" dirty="0">
                <a:latin typeface="Aljazeera" pitchFamily="2" charset="-78"/>
                <a:cs typeface="Aljazeera" pitchFamily="2" charset="-78"/>
              </a:rPr>
              <a:t>ان أعجاز القران الكريم </a:t>
            </a:r>
            <a:r>
              <a:rPr lang="ar-IQ" sz="5200" dirty="0" smtClean="0">
                <a:latin typeface="Aljazeera" pitchFamily="2" charset="-78"/>
                <a:cs typeface="Aljazeera" pitchFamily="2" charset="-78"/>
              </a:rPr>
              <a:t>هو </a:t>
            </a:r>
            <a:r>
              <a:rPr lang="ar-IQ" sz="5200" dirty="0">
                <a:latin typeface="Aljazeera" pitchFamily="2" charset="-78"/>
                <a:cs typeface="Aljazeera" pitchFamily="2" charset="-78"/>
              </a:rPr>
              <a:t>علم من علوم القران الكريم كان له دور مهم في أظهار مكانة القران الكريم ، ولما كان القرآن المعجزة الخالدة الكبرى؛ كان الحديث عن إعجاز القرآن من أهم الأبحاث المتعلقة بالقرآن وآدابه وعلومه، وهو لبها وجوهرها، وأساسها وعمدتها على أن الحديث عن الإعجاز ضرب من الإعجاز لا يصل الباحث فيه إلى سرّ منه حتى يجد وراءه جوانب أخرى يكشف عن سرّ إعجازها </a:t>
            </a:r>
            <a:r>
              <a:rPr lang="ar-IQ" sz="5200" dirty="0" smtClean="0">
                <a:latin typeface="Aljazeera" pitchFamily="2" charset="-78"/>
                <a:cs typeface="Aljazeera" pitchFamily="2" charset="-78"/>
              </a:rPr>
              <a:t>الزمن . </a:t>
            </a:r>
          </a:p>
          <a:p>
            <a:pPr marL="0" indent="0" algn="just">
              <a:buNone/>
            </a:pPr>
            <a:r>
              <a:rPr lang="ar-IQ" sz="5200" dirty="0" smtClean="0">
                <a:latin typeface="Aljazeera" pitchFamily="2" charset="-78"/>
                <a:cs typeface="Aljazeera" pitchFamily="2" charset="-78"/>
              </a:rPr>
              <a:t>الإعجاز القرآني: (( هو </a:t>
            </a:r>
            <a:r>
              <a:rPr lang="ar-IQ" sz="5200" dirty="0">
                <a:latin typeface="Aljazeera" pitchFamily="2" charset="-78"/>
                <a:cs typeface="Aljazeera" pitchFamily="2" charset="-78"/>
              </a:rPr>
              <a:t>أحد المباحث القرآنية الأساسية المدرجة ضمن علوم القرآن والتي يسلّط فيها الضوء على البعد الإعجازي في القرآن الكريم، إضافة إلى الإشكالات المثارة وتفنيدها، مع الإشارة إلى الصلة الوثيقة بين مبحث الإعجاز ومباحث كلامية ولغوية </a:t>
            </a:r>
            <a:r>
              <a:rPr lang="ar-IQ" sz="5200" dirty="0" smtClean="0">
                <a:latin typeface="Aljazeera" pitchFamily="2" charset="-78"/>
                <a:cs typeface="Aljazeera" pitchFamily="2" charset="-78"/>
              </a:rPr>
              <a:t>أخرى )) . ويمكن </a:t>
            </a:r>
            <a:r>
              <a:rPr lang="ar-IQ" sz="5200" dirty="0">
                <a:latin typeface="Aljazeera" pitchFamily="2" charset="-78"/>
                <a:cs typeface="Aljazeera" pitchFamily="2" charset="-78"/>
              </a:rPr>
              <a:t>تلخيص الحكمة من وجود الإعجاز في القرآن الكريم بقوله تعالى في سورة فصلت: {سنريهم آياتنا في الآفاق وفي أنفسهم حتى يتبين لهم أنه الحق}. فأنواع الإعجاز التي يتضمنها القرآن الكريم وما تحمله من فصاحة لغوية وحكم تشريعية وحقائق علمية وأخبار غيبية كلها إشارات ودلالات تؤكد لمن هو بحاجة لتأكيد أن القرآن الكريم حق وأنه كلام الله تعالى الذي لا يأتيه الباطل من بين يديه ولا من خلفه. وبالإضافة إلى ذلك تتمثل حكمة الإعجاز القرآني في تثبيت وطمأنة قلوب المؤمنين بهذا الدين، وفي مساعدتهم على محاججة غيرهم وإقناعهم بصحة الإسلام وصِدق رسالته خاصة أولئك الذين يحتاجون إلى دلائل مادية وبراهين علمية. ومن حكمة الإعجاز أيضا أنه يفتح الباب أمام المسلمين للبحث والاستكشاف في مختلف الظواهر والعلوم ويمدهم بالإشارات اللازمة للانطلاق في هذا المجال.</a:t>
            </a:r>
            <a:endParaRPr lang="ar-IQ" sz="5200" dirty="0"/>
          </a:p>
          <a:p>
            <a:endParaRPr lang="ar-IQ" dirty="0"/>
          </a:p>
        </p:txBody>
      </p:sp>
      <p:sp>
        <p:nvSpPr>
          <p:cNvPr id="4" name="مستطيل 3"/>
          <p:cNvSpPr/>
          <p:nvPr/>
        </p:nvSpPr>
        <p:spPr>
          <a:xfrm>
            <a:off x="2051720" y="372874"/>
            <a:ext cx="5400600" cy="769441"/>
          </a:xfrm>
          <a:prstGeom prst="rect">
            <a:avLst/>
          </a:prstGeom>
        </p:spPr>
        <p:txBody>
          <a:bodyPr wrap="square">
            <a:spAutoFit/>
          </a:bodyPr>
          <a:lstStyle/>
          <a:p>
            <a:pPr lvl="0">
              <a:spcBef>
                <a:spcPct val="20000"/>
              </a:spcBef>
              <a:buClr>
                <a:srgbClr val="0BD0D9"/>
              </a:buClr>
              <a:buSzPct val="95000"/>
            </a:pPr>
            <a:endParaRPr lang="ar-IQ" sz="2000" dirty="0" smtClean="0">
              <a:cs typeface="MCS Modern E_U 3d." pitchFamily="2" charset="-78"/>
            </a:endParaRPr>
          </a:p>
          <a:p>
            <a:pPr lvl="0">
              <a:spcBef>
                <a:spcPct val="20000"/>
              </a:spcBef>
              <a:buClr>
                <a:srgbClr val="0BD0D9"/>
              </a:buClr>
              <a:buSzPct val="95000"/>
            </a:pPr>
            <a:r>
              <a:rPr lang="ar-IQ" sz="2000" b="1" dirty="0">
                <a:cs typeface="MCS Modern E_U 3d." pitchFamily="2" charset="-78"/>
              </a:rPr>
              <a:t>1</a:t>
            </a:r>
            <a:r>
              <a:rPr lang="ar-IQ" sz="2000" b="1" dirty="0" smtClean="0">
                <a:cs typeface="MCS Modern E_U 3d." pitchFamily="2" charset="-78"/>
              </a:rPr>
              <a:t>) </a:t>
            </a:r>
            <a:r>
              <a:rPr lang="ar-IQ" b="1" dirty="0" smtClean="0">
                <a:cs typeface="MCS Modern E_U 3d." pitchFamily="2" charset="-78"/>
              </a:rPr>
              <a:t>اعجاز </a:t>
            </a:r>
            <a:r>
              <a:rPr lang="ar-IQ" b="1" dirty="0">
                <a:cs typeface="MCS Modern E_U 3d." pitchFamily="2" charset="-78"/>
              </a:rPr>
              <a:t>القران علم من علوم القران </a:t>
            </a:r>
            <a:r>
              <a:rPr lang="ar-IQ" b="1" dirty="0" smtClean="0">
                <a:cs typeface="MCS Modern E_U 3d." pitchFamily="2" charset="-78"/>
              </a:rPr>
              <a:t>الكريم</a:t>
            </a:r>
            <a:endParaRPr lang="ar-IQ" b="1" dirty="0">
              <a:cs typeface="MCS Modern E_U 3d." pitchFamily="2" charset="-78"/>
            </a:endParaRPr>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7887559"/>
      </p:ext>
    </p:extLst>
  </p:cSld>
  <p:clrMapOvr>
    <a:masterClrMapping/>
  </p:clrMapOvr>
  <mc:AlternateContent xmlns:mc="http://schemas.openxmlformats.org/markup-compatibility/2006" xmlns:p14="http://schemas.microsoft.com/office/powerpoint/2010/main">
    <mc:Choice Requires="p14">
      <p:transition spd="slow" p14:dur="2000" advTm="83559"/>
    </mc:Choice>
    <mc:Fallback xmlns="">
      <p:transition spd="slow" advTm="83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55776" y="548680"/>
            <a:ext cx="4464496" cy="288032"/>
          </a:xfrm>
        </p:spPr>
        <p:txBody>
          <a:bodyPr>
            <a:normAutofit fontScale="90000"/>
          </a:bodyPr>
          <a:lstStyle/>
          <a:p>
            <a:pPr algn="ctr"/>
            <a:r>
              <a:rPr lang="ar-IQ" sz="1800" b="1" dirty="0" smtClean="0">
                <a:solidFill>
                  <a:prstClr val="black"/>
                </a:solidFill>
                <a:latin typeface="Simplified Arabic"/>
                <a:ea typeface="Calibri"/>
                <a:cs typeface="MCS Modern E_U 3d." pitchFamily="2" charset="-78"/>
              </a:rPr>
              <a:t>2) </a:t>
            </a:r>
            <a:r>
              <a:rPr lang="ar-IQ" sz="1800" b="1" dirty="0">
                <a:solidFill>
                  <a:prstClr val="black"/>
                </a:solidFill>
                <a:latin typeface="Simplified Arabic"/>
                <a:ea typeface="Calibri"/>
                <a:cs typeface="MCS Modern E_U 3d." pitchFamily="2" charset="-78"/>
              </a:rPr>
              <a:t>مكانة الانسان بين المخلوقات</a:t>
            </a:r>
            <a:endParaRPr lang="ar-IQ" dirty="0"/>
          </a:p>
        </p:txBody>
      </p:sp>
      <p:sp>
        <p:nvSpPr>
          <p:cNvPr id="3" name="عنصر نائب للمحتوى 2"/>
          <p:cNvSpPr>
            <a:spLocks noGrp="1"/>
          </p:cNvSpPr>
          <p:nvPr>
            <p:ph idx="1"/>
          </p:nvPr>
        </p:nvSpPr>
        <p:spPr>
          <a:xfrm>
            <a:off x="457200" y="908720"/>
            <a:ext cx="8229600" cy="5616624"/>
          </a:xfrm>
        </p:spPr>
        <p:txBody>
          <a:bodyPr>
            <a:normAutofit fontScale="92500" lnSpcReduction="10000"/>
          </a:bodyPr>
          <a:lstStyle/>
          <a:p>
            <a:pPr marL="0" lvl="0" indent="0" algn="just">
              <a:lnSpc>
                <a:spcPct val="115000"/>
              </a:lnSpc>
              <a:buClr>
                <a:srgbClr val="0BD0D9"/>
              </a:buClr>
              <a:buNone/>
            </a:pPr>
            <a:r>
              <a:rPr lang="ar-IQ" sz="1700" dirty="0" smtClean="0">
                <a:solidFill>
                  <a:prstClr val="black"/>
                </a:solidFill>
                <a:latin typeface="Aljazeera" pitchFamily="2" charset="-78"/>
                <a:ea typeface="Calibri"/>
                <a:cs typeface="Aljazeera" pitchFamily="2" charset="-78"/>
              </a:rPr>
              <a:t>خلق </a:t>
            </a:r>
            <a:r>
              <a:rPr lang="ar-IQ" sz="1700" dirty="0">
                <a:solidFill>
                  <a:prstClr val="black"/>
                </a:solidFill>
                <a:latin typeface="Aljazeera" pitchFamily="2" charset="-78"/>
                <a:ea typeface="Calibri"/>
                <a:cs typeface="Aljazeera" pitchFamily="2" charset="-78"/>
              </a:rPr>
              <a:t>الله سبحانه وتعالى الإنسان كرّمه على سائر المخلوقات ، وتتجلى صور التكريم في :</a:t>
            </a:r>
            <a:endParaRPr lang="en-US" sz="1700" dirty="0">
              <a:solidFill>
                <a:prstClr val="black"/>
              </a:solidFill>
              <a:latin typeface="Aljazeera" pitchFamily="2" charset="-78"/>
              <a:ea typeface="Calibri"/>
              <a:cs typeface="Aljazeera" pitchFamily="2" charset="-78"/>
            </a:endParaRPr>
          </a:p>
          <a:p>
            <a:pPr marL="0" lvl="0" indent="0" algn="just">
              <a:lnSpc>
                <a:spcPct val="115000"/>
              </a:lnSpc>
              <a:buClr>
                <a:srgbClr val="0BD0D9"/>
              </a:buClr>
              <a:buNone/>
            </a:pPr>
            <a:r>
              <a:rPr lang="ar-IQ" sz="1700" b="1" dirty="0">
                <a:solidFill>
                  <a:prstClr val="black"/>
                </a:solidFill>
                <a:latin typeface="Aljazeera" pitchFamily="2" charset="-78"/>
                <a:ea typeface="Calibri"/>
                <a:cs typeface="Aljazeera" pitchFamily="2" charset="-78"/>
              </a:rPr>
              <a:t>1) الخلق :</a:t>
            </a:r>
            <a:r>
              <a:rPr lang="ar-IQ" sz="1700" dirty="0">
                <a:solidFill>
                  <a:prstClr val="black"/>
                </a:solidFill>
                <a:latin typeface="Aljazeera" pitchFamily="2" charset="-78"/>
                <a:ea typeface="Calibri"/>
                <a:cs typeface="Aljazeera" pitchFamily="2" charset="-78"/>
              </a:rPr>
              <a:t> خلق الله تعالى الانسان وجعل شكله قوام متناسق وجميل الهيئة والصورة ، قال تعالى : ( لَقَدْ خَلَقْنَا الْإِنْسانَ فِي أَحْسَنِ تَقْوِيمٍ ) ، يتجلى ذلك في : ( انتصاب القامة، الجمجمة، اليدين وتركيب الأصابع والرجلين والوجه) .</a:t>
            </a:r>
          </a:p>
          <a:p>
            <a:pPr marL="0" lvl="0" indent="0" algn="just">
              <a:lnSpc>
                <a:spcPct val="115000"/>
              </a:lnSpc>
              <a:buClr>
                <a:srgbClr val="0BD0D9"/>
              </a:buClr>
              <a:buNone/>
            </a:pPr>
            <a:endParaRPr lang="en-US" sz="1700" dirty="0">
              <a:solidFill>
                <a:prstClr val="black"/>
              </a:solidFill>
              <a:latin typeface="Aljazeera" pitchFamily="2" charset="-78"/>
              <a:ea typeface="Calibri"/>
              <a:cs typeface="Aljazeera" pitchFamily="2" charset="-78"/>
            </a:endParaRPr>
          </a:p>
          <a:p>
            <a:pPr marL="0" lvl="0" indent="0" algn="just">
              <a:lnSpc>
                <a:spcPct val="115000"/>
              </a:lnSpc>
              <a:buClr>
                <a:srgbClr val="0BD0D9"/>
              </a:buClr>
              <a:buNone/>
            </a:pPr>
            <a:r>
              <a:rPr lang="ar-IQ" sz="1700" b="1" dirty="0">
                <a:solidFill>
                  <a:prstClr val="black"/>
                </a:solidFill>
                <a:latin typeface="Aljazeera" pitchFamily="2" charset="-78"/>
                <a:ea typeface="Calibri"/>
                <a:cs typeface="Aljazeera" pitchFamily="2" charset="-78"/>
              </a:rPr>
              <a:t>2) الاخلاق الفطرية والمكتسبة للإنسان : </a:t>
            </a:r>
            <a:r>
              <a:rPr lang="ar-IQ" sz="1700" dirty="0">
                <a:solidFill>
                  <a:prstClr val="black"/>
                </a:solidFill>
                <a:latin typeface="Aljazeera" pitchFamily="2" charset="-78"/>
                <a:ea typeface="Calibri"/>
                <a:cs typeface="Aljazeera" pitchFamily="2" charset="-78"/>
              </a:rPr>
              <a:t>ان الإنسان لديه الاستعداد لأن يتصف بالحقد والحسد والغش والكبر والرياء والطمع والبطر والخيلاء والضعف والمداهنة والمكر.. ولديه الاستعداد ليتصف بأضداد هذه الخصال . ويمكنه أن يشغل أكثر من حيز بين هذه الأوصاف أو يخلط بينها . بينما لا يتصف الحيوان في الغالب إلا بصفة من هذه الصفات.</a:t>
            </a:r>
          </a:p>
          <a:p>
            <a:pPr marL="0" lvl="0" indent="0" algn="just">
              <a:lnSpc>
                <a:spcPct val="115000"/>
              </a:lnSpc>
              <a:buClr>
                <a:srgbClr val="0BD0D9"/>
              </a:buClr>
              <a:buNone/>
            </a:pPr>
            <a:endParaRPr lang="en-US" sz="1700" dirty="0">
              <a:solidFill>
                <a:prstClr val="black"/>
              </a:solidFill>
              <a:latin typeface="Aljazeera" pitchFamily="2" charset="-78"/>
              <a:ea typeface="Calibri"/>
              <a:cs typeface="Aljazeera" pitchFamily="2" charset="-78"/>
            </a:endParaRPr>
          </a:p>
          <a:p>
            <a:pPr marL="0" lvl="0" indent="0" algn="just">
              <a:lnSpc>
                <a:spcPct val="115000"/>
              </a:lnSpc>
              <a:buClr>
                <a:srgbClr val="0BD0D9"/>
              </a:buClr>
              <a:buNone/>
            </a:pPr>
            <a:r>
              <a:rPr lang="ar-IQ" sz="1700" b="1" dirty="0">
                <a:solidFill>
                  <a:prstClr val="black"/>
                </a:solidFill>
                <a:latin typeface="Aljazeera" pitchFamily="2" charset="-78"/>
                <a:ea typeface="Calibri"/>
                <a:cs typeface="Aljazeera" pitchFamily="2" charset="-78"/>
              </a:rPr>
              <a:t>3) ملكة البيان :</a:t>
            </a:r>
            <a:r>
              <a:rPr lang="ar-IQ" sz="1700" dirty="0">
                <a:solidFill>
                  <a:prstClr val="black"/>
                </a:solidFill>
                <a:latin typeface="Aljazeera" pitchFamily="2" charset="-78"/>
                <a:ea typeface="Calibri"/>
                <a:cs typeface="Aljazeera" pitchFamily="2" charset="-78"/>
              </a:rPr>
              <a:t> وهي القدرة على التعبير عما في النفس من خصائص الإنسان الكبرى سواء كان المراد التعبير عن الحاجات العضوية من الطعام والشراب، أو عن الأفكار والمبادئ والمعتقدات، أو التعبير عن العواطف والمشاعر، قال تعالى: ( خَلَقَ الْإِنْسانَ (3) عَلَّمَهُ الْبَيانَ ) . </a:t>
            </a:r>
          </a:p>
          <a:p>
            <a:pPr marL="0" lvl="0" indent="0" algn="just">
              <a:lnSpc>
                <a:spcPct val="115000"/>
              </a:lnSpc>
              <a:buClr>
                <a:srgbClr val="0BD0D9"/>
              </a:buClr>
              <a:buNone/>
            </a:pPr>
            <a:endParaRPr lang="en-US" sz="1700" dirty="0">
              <a:solidFill>
                <a:prstClr val="black"/>
              </a:solidFill>
              <a:latin typeface="Aljazeera" pitchFamily="2" charset="-78"/>
              <a:ea typeface="Calibri"/>
              <a:cs typeface="Aljazeera" pitchFamily="2" charset="-78"/>
            </a:endParaRPr>
          </a:p>
          <a:p>
            <a:pPr marL="0" lvl="0" indent="0" algn="just">
              <a:lnSpc>
                <a:spcPct val="115000"/>
              </a:lnSpc>
              <a:buClr>
                <a:srgbClr val="0BD0D9"/>
              </a:buClr>
              <a:buNone/>
            </a:pPr>
            <a:r>
              <a:rPr lang="ar-IQ" sz="1700" b="1" dirty="0">
                <a:solidFill>
                  <a:prstClr val="black"/>
                </a:solidFill>
                <a:latin typeface="Aljazeera" pitchFamily="2" charset="-78"/>
                <a:ea typeface="Calibri"/>
                <a:cs typeface="Aljazeera" pitchFamily="2" charset="-78"/>
              </a:rPr>
              <a:t>4) العلم :</a:t>
            </a:r>
            <a:r>
              <a:rPr lang="ar-IQ" sz="1700" dirty="0">
                <a:solidFill>
                  <a:prstClr val="black"/>
                </a:solidFill>
                <a:latin typeface="Aljazeera" pitchFamily="2" charset="-78"/>
                <a:ea typeface="Calibri"/>
                <a:cs typeface="Aljazeera" pitchFamily="2" charset="-78"/>
              </a:rPr>
              <a:t> إن الاستعداد الفطري لدى الإنسان لتلقي العلوم واستيعابها ثم تحليلها والاستنتاج منها أو تركيبها وإدراك القوانين المتبعة في سنن الكون والحياة، واستخلاص العبر من أحداث التاريخ ورسم الخطأ للمستقبل، وتسخير سنن الله في الكون لمصالحه المادية والمعنوية ، قال تعالى : ( عَلَّمَ الْإِنْسانَ ما لَمْ يَعْلَمْ ) وقال ايضا ( وَعَلَّمَ آدَمَ الْأَسْماءَ كُلَّها ) . </a:t>
            </a:r>
          </a:p>
          <a:p>
            <a:pPr marL="0" lvl="0" indent="0" algn="just">
              <a:lnSpc>
                <a:spcPct val="115000"/>
              </a:lnSpc>
              <a:buClr>
                <a:srgbClr val="0BD0D9"/>
              </a:buClr>
              <a:buNone/>
            </a:pPr>
            <a:endParaRPr lang="en-US" sz="1700" dirty="0">
              <a:solidFill>
                <a:prstClr val="black"/>
              </a:solidFill>
              <a:latin typeface="Aljazeera" pitchFamily="2" charset="-78"/>
              <a:ea typeface="Calibri"/>
              <a:cs typeface="Aljazeera" pitchFamily="2" charset="-78"/>
            </a:endParaRPr>
          </a:p>
          <a:p>
            <a:pPr marL="0" lvl="0" indent="0" algn="just">
              <a:lnSpc>
                <a:spcPct val="115000"/>
              </a:lnSpc>
              <a:buClr>
                <a:srgbClr val="0BD0D9"/>
              </a:buClr>
              <a:buNone/>
            </a:pPr>
            <a:r>
              <a:rPr lang="ar-IQ" sz="1700" b="1" dirty="0">
                <a:solidFill>
                  <a:prstClr val="black"/>
                </a:solidFill>
                <a:latin typeface="Aljazeera" pitchFamily="2" charset="-78"/>
                <a:ea typeface="Calibri"/>
                <a:cs typeface="Aljazeera" pitchFamily="2" charset="-78"/>
              </a:rPr>
              <a:t>5) حرية الانسان وطرق الخيار لديه : </a:t>
            </a:r>
            <a:r>
              <a:rPr lang="ar-IQ" sz="1700" dirty="0">
                <a:solidFill>
                  <a:prstClr val="black"/>
                </a:solidFill>
                <a:latin typeface="Aljazeera" pitchFamily="2" charset="-78"/>
                <a:ea typeface="Calibri"/>
                <a:cs typeface="Aljazeera" pitchFamily="2" charset="-78"/>
              </a:rPr>
              <a:t>كلما اتسعت دائرة العلم لدى الكائن الحي اتسع مجال الاختيار عنده ولما كان الإنسان أكثر علما فهو أوسع إرادة لذا فهو يستطيع أن يتصرف أمام الحادث الواحد بأكثر من أسلوب ويستطيع اختيار الطريق الأنسب لمصالحه وتحقيق رغباته ، قال تعالى : ( انا هديناه السبيل اما شاكرا واما كفورا ) . </a:t>
            </a:r>
            <a:endParaRPr lang="en-US" sz="1700" dirty="0">
              <a:solidFill>
                <a:prstClr val="black"/>
              </a:solidFill>
              <a:latin typeface="Aljazeera" pitchFamily="2" charset="-78"/>
              <a:ea typeface="Calibri"/>
              <a:cs typeface="Aljazeera" pitchFamily="2" charset="-78"/>
            </a:endParaRP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73811258"/>
      </p:ext>
    </p:extLst>
  </p:cSld>
  <p:clrMapOvr>
    <a:masterClrMapping/>
  </p:clrMapOvr>
  <mc:AlternateContent xmlns:mc="http://schemas.openxmlformats.org/markup-compatibility/2006" xmlns:p14="http://schemas.microsoft.com/office/powerpoint/2010/main">
    <mc:Choice Requires="p14">
      <p:transition spd="slow" p14:dur="2000" advTm="47856"/>
    </mc:Choice>
    <mc:Fallback xmlns="">
      <p:transition spd="slow" advTm="47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704088"/>
            <a:ext cx="6264696" cy="708688"/>
          </a:xfrm>
        </p:spPr>
        <p:txBody>
          <a:bodyPr>
            <a:normAutofit fontScale="90000"/>
          </a:bodyPr>
          <a:lstStyle/>
          <a:p>
            <a:pPr lvl="0" algn="ctr">
              <a:spcBef>
                <a:spcPct val="20000"/>
              </a:spcBef>
            </a:pPr>
            <a:r>
              <a:rPr lang="ar-IQ" sz="2400" b="1" dirty="0" smtClean="0">
                <a:solidFill>
                  <a:schemeClr val="tx1"/>
                </a:solidFill>
                <a:latin typeface="Constantia"/>
                <a:ea typeface="+mn-ea"/>
                <a:cs typeface="MCS Modern E_U 3d." pitchFamily="2" charset="-78"/>
              </a:rPr>
              <a:t>3)الفاظ </a:t>
            </a:r>
            <a:r>
              <a:rPr lang="ar-IQ" sz="2400" b="1" dirty="0">
                <a:solidFill>
                  <a:schemeClr val="tx1"/>
                </a:solidFill>
                <a:latin typeface="Constantia"/>
                <a:ea typeface="+mn-ea"/>
                <a:cs typeface="MCS Modern E_U 3d." pitchFamily="2" charset="-78"/>
              </a:rPr>
              <a:t>في القران الكريم جاءت بمعنى </a:t>
            </a:r>
            <a:r>
              <a:rPr lang="ar-IQ" sz="2400" b="1" dirty="0" smtClean="0">
                <a:solidFill>
                  <a:schemeClr val="tx1"/>
                </a:solidFill>
                <a:latin typeface="Constantia"/>
                <a:ea typeface="+mn-ea"/>
                <a:cs typeface="MCS Modern E_U 3d." pitchFamily="2" charset="-78"/>
              </a:rPr>
              <a:t>المعجزة</a:t>
            </a:r>
            <a:r>
              <a:rPr lang="ar-IQ" sz="2400" dirty="0">
                <a:solidFill>
                  <a:prstClr val="black"/>
                </a:solidFill>
                <a:latin typeface="Constantia"/>
                <a:ea typeface="+mn-ea"/>
              </a:rPr>
              <a:t/>
            </a:r>
            <a:br>
              <a:rPr lang="ar-IQ" sz="2400" dirty="0">
                <a:solidFill>
                  <a:prstClr val="black"/>
                </a:solidFill>
                <a:latin typeface="Constantia"/>
                <a:ea typeface="+mn-ea"/>
              </a:rPr>
            </a:br>
            <a:endParaRPr lang="ar-IQ" dirty="0"/>
          </a:p>
        </p:txBody>
      </p:sp>
      <p:sp>
        <p:nvSpPr>
          <p:cNvPr id="3" name="عنصر نائب للمحتوى 2"/>
          <p:cNvSpPr>
            <a:spLocks noGrp="1"/>
          </p:cNvSpPr>
          <p:nvPr>
            <p:ph idx="1"/>
          </p:nvPr>
        </p:nvSpPr>
        <p:spPr>
          <a:xfrm>
            <a:off x="457200" y="1196752"/>
            <a:ext cx="8229600" cy="5127848"/>
          </a:xfrm>
        </p:spPr>
        <p:txBody>
          <a:bodyPr>
            <a:normAutofit/>
          </a:bodyPr>
          <a:lstStyle/>
          <a:p>
            <a:pPr marL="0" indent="0" algn="just">
              <a:buNone/>
            </a:pPr>
            <a:r>
              <a:rPr lang="ar-IQ" sz="1800" dirty="0" smtClean="0">
                <a:latin typeface="Aljazeera" pitchFamily="2" charset="-78"/>
                <a:cs typeface="Aljazeera" pitchFamily="2" charset="-78"/>
              </a:rPr>
              <a:t>لم </a:t>
            </a:r>
            <a:r>
              <a:rPr lang="ar-IQ" sz="1800" dirty="0">
                <a:latin typeface="Aljazeera" pitchFamily="2" charset="-78"/>
                <a:cs typeface="Aljazeera" pitchFamily="2" charset="-78"/>
              </a:rPr>
              <a:t>يرد في القرآن الكريم ولا في السنة المطهرة مصطلح المعجزة، وإنما ظهر هذا المصطلح في وقت متأخر بعض الشيء عند ما دوّنت العلوم ومنها علوم العقائد، في أواخر القرن الثاني الهجري وبداية الثالث، لذا نجد أن القرآن الكريم قد استعمل كلمات تدل على المعجزة ، وهي : </a:t>
            </a:r>
            <a:endParaRPr lang="ar-IQ" sz="1800" dirty="0" smtClean="0">
              <a:latin typeface="Aljazeera" pitchFamily="2" charset="-78"/>
              <a:cs typeface="Aljazeera" pitchFamily="2" charset="-78"/>
            </a:endParaRPr>
          </a:p>
          <a:p>
            <a:pPr marL="0" indent="0" algn="just">
              <a:buNone/>
            </a:pPr>
            <a:endParaRPr lang="ar-IQ" sz="1800" dirty="0">
              <a:latin typeface="Aljazeera" pitchFamily="2" charset="-78"/>
              <a:cs typeface="Aljazeera" pitchFamily="2" charset="-78"/>
            </a:endParaRPr>
          </a:p>
          <a:p>
            <a:pPr marL="0" indent="0" algn="just">
              <a:buNone/>
            </a:pPr>
            <a:r>
              <a:rPr lang="ar-IQ" sz="1800" dirty="0" smtClean="0">
                <a:latin typeface="Aljazeera" pitchFamily="2" charset="-78"/>
                <a:cs typeface="Aljazeera" pitchFamily="2" charset="-78"/>
              </a:rPr>
              <a:t>1) الآية</a:t>
            </a:r>
            <a:r>
              <a:rPr lang="ar-IQ" sz="1800" dirty="0">
                <a:latin typeface="Aljazeera" pitchFamily="2" charset="-78"/>
                <a:cs typeface="Aljazeera" pitchFamily="2" charset="-78"/>
              </a:rPr>
              <a:t>، قال تعالى: ( لَئِنْ جاءَتْهُمْ آيَةٌ لَيُؤْمِنُنَّ بِها قُلْ إِنَّمَا الْآياتُ عِنْدَ اللَّهِ ) . </a:t>
            </a:r>
            <a:endParaRPr lang="ar-IQ" sz="1800" dirty="0" smtClean="0">
              <a:latin typeface="Aljazeera" pitchFamily="2" charset="-78"/>
              <a:cs typeface="Aljazeera" pitchFamily="2" charset="-78"/>
            </a:endParaRPr>
          </a:p>
          <a:p>
            <a:pPr marL="0" indent="0" algn="just">
              <a:buNone/>
            </a:pPr>
            <a:endParaRPr lang="ar-IQ" sz="1800" dirty="0">
              <a:latin typeface="Aljazeera" pitchFamily="2" charset="-78"/>
              <a:cs typeface="Aljazeera" pitchFamily="2" charset="-78"/>
            </a:endParaRPr>
          </a:p>
          <a:p>
            <a:pPr marL="0" indent="0" algn="just">
              <a:buNone/>
            </a:pPr>
            <a:r>
              <a:rPr lang="ar-IQ" sz="1800" dirty="0">
                <a:latin typeface="Aljazeera" pitchFamily="2" charset="-78"/>
                <a:cs typeface="Aljazeera" pitchFamily="2" charset="-78"/>
              </a:rPr>
              <a:t>2) البينة، قال </a:t>
            </a:r>
            <a:r>
              <a:rPr lang="ar-IQ" sz="1800" dirty="0" smtClean="0">
                <a:latin typeface="Aljazeera" pitchFamily="2" charset="-78"/>
                <a:cs typeface="Aljazeera" pitchFamily="2" charset="-78"/>
              </a:rPr>
              <a:t>تعالى:  </a:t>
            </a:r>
            <a:r>
              <a:rPr lang="ar-IQ" sz="1800" dirty="0">
                <a:latin typeface="Aljazeera" pitchFamily="2" charset="-78"/>
                <a:cs typeface="Aljazeera" pitchFamily="2" charset="-78"/>
              </a:rPr>
              <a:t>( قَدْ جاءَتْكُمْ بَيِّنَةٌ مِنْ رَبِّكُمْ هذِهِ ناقَةُ اللَّهِ لَكُمْ آيَةً ) . </a:t>
            </a:r>
            <a:endParaRPr lang="ar-IQ" sz="1800" dirty="0" smtClean="0">
              <a:latin typeface="Aljazeera" pitchFamily="2" charset="-78"/>
              <a:cs typeface="Aljazeera" pitchFamily="2" charset="-78"/>
            </a:endParaRPr>
          </a:p>
          <a:p>
            <a:pPr marL="0" indent="0" algn="just">
              <a:buNone/>
            </a:pPr>
            <a:endParaRPr lang="ar-IQ" sz="1800" dirty="0">
              <a:latin typeface="Aljazeera" pitchFamily="2" charset="-78"/>
              <a:cs typeface="Aljazeera" pitchFamily="2" charset="-78"/>
            </a:endParaRPr>
          </a:p>
          <a:p>
            <a:pPr marL="0" indent="0" algn="just">
              <a:buNone/>
            </a:pPr>
            <a:r>
              <a:rPr lang="ar-IQ" sz="1800" dirty="0">
                <a:latin typeface="Aljazeera" pitchFamily="2" charset="-78"/>
                <a:cs typeface="Aljazeera" pitchFamily="2" charset="-78"/>
              </a:rPr>
              <a:t>3) البرهان، قال </a:t>
            </a:r>
            <a:r>
              <a:rPr lang="ar-IQ" sz="1800" smtClean="0">
                <a:latin typeface="Aljazeera" pitchFamily="2" charset="-78"/>
                <a:cs typeface="Aljazeera" pitchFamily="2" charset="-78"/>
              </a:rPr>
              <a:t>تعالى</a:t>
            </a:r>
            <a:r>
              <a:rPr lang="ar-IQ" sz="1800">
                <a:latin typeface="Aljazeera" pitchFamily="2" charset="-78"/>
                <a:cs typeface="Aljazeera" pitchFamily="2" charset="-78"/>
              </a:rPr>
              <a:t>: (فَذَانِكَ بُرْهَانَانِ مِنْ رَبِّكَ إِلَى فِرْعَوْنَ وَمَلَئِهِ إِنَّهُمْ كَانُوا </a:t>
            </a:r>
            <a:r>
              <a:rPr lang="ar-IQ" sz="1800">
                <a:latin typeface="Aljazeera" pitchFamily="2" charset="-78"/>
                <a:cs typeface="Aljazeera" pitchFamily="2" charset="-78"/>
              </a:rPr>
              <a:t>قَوْمًا </a:t>
            </a:r>
            <a:r>
              <a:rPr lang="ar-IQ" sz="1800" smtClean="0">
                <a:latin typeface="Aljazeera" pitchFamily="2" charset="-78"/>
                <a:cs typeface="Aljazeera" pitchFamily="2" charset="-78"/>
              </a:rPr>
              <a:t>فَاسِقِينَ)</a:t>
            </a:r>
          </a:p>
          <a:p>
            <a:pPr marL="0" indent="0" algn="just">
              <a:buNone/>
            </a:pPr>
            <a:endParaRPr lang="ar-IQ" sz="1800" dirty="0">
              <a:latin typeface="Aljazeera" pitchFamily="2" charset="-78"/>
              <a:cs typeface="Aljazeera" pitchFamily="2" charset="-78"/>
            </a:endParaRPr>
          </a:p>
          <a:p>
            <a:pPr marL="0" indent="0" algn="just">
              <a:buNone/>
            </a:pPr>
            <a:r>
              <a:rPr lang="ar-IQ" sz="1800" dirty="0">
                <a:latin typeface="Aljazeera" pitchFamily="2" charset="-78"/>
                <a:cs typeface="Aljazeera" pitchFamily="2" charset="-78"/>
              </a:rPr>
              <a:t>4) السلطان، قال تعالى: ( تُرِيدُونَ أَنْ تَصُدُّونا عَمَّا كانَ يَعْبُدُ آباؤُنا فَأْتُونا بِسُلْطانٍ مُبِينٍ ) . </a:t>
            </a:r>
          </a:p>
          <a:p>
            <a:pPr marL="0" indent="0">
              <a:buNone/>
            </a:pPr>
            <a:endParaRPr lang="ar-IQ" dirty="0"/>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06782444"/>
      </p:ext>
    </p:extLst>
  </p:cSld>
  <p:clrMapOvr>
    <a:masterClrMapping/>
  </p:clrMapOvr>
  <mc:AlternateContent xmlns:mc="http://schemas.openxmlformats.org/markup-compatibility/2006" xmlns:p14="http://schemas.microsoft.com/office/powerpoint/2010/main">
    <mc:Choice Requires="p14">
      <p:transition spd="slow" p14:dur="2000" advTm="35024"/>
    </mc:Choice>
    <mc:Fallback xmlns="">
      <p:transition spd="slow" advTm="35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808</Words>
  <Application>Microsoft Office PowerPoint</Application>
  <PresentationFormat>عرض على الشاشة (4:3)</PresentationFormat>
  <Paragraphs>32</Paragraphs>
  <Slides>4</Slides>
  <Notes>1</Notes>
  <HiddenSlides>0</HiddenSlides>
  <MMClips>4</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4</vt:i4>
      </vt:variant>
    </vt:vector>
  </HeadingPairs>
  <TitlesOfParts>
    <vt:vector size="15" baseType="lpstr">
      <vt:lpstr>Aljazeera</vt:lpstr>
      <vt:lpstr>Arial</vt:lpstr>
      <vt:lpstr>Calibri</vt:lpstr>
      <vt:lpstr>Constantia</vt:lpstr>
      <vt:lpstr>Degrading Morals</vt:lpstr>
      <vt:lpstr>Majalla UI</vt:lpstr>
      <vt:lpstr>MCS Modern E_U 3d.</vt:lpstr>
      <vt:lpstr>Simplified Arabic</vt:lpstr>
      <vt:lpstr>Traditional Arabic</vt:lpstr>
      <vt:lpstr>Wingdings 2</vt:lpstr>
      <vt:lpstr>تدفق</vt:lpstr>
      <vt:lpstr>  مادة اعجاز القران  الكريم   المرحلـــــــــــــة الرابعـــــــــة   قسم التربيــــة الاسلاميـــــة   المحاضرة الاولى مقدمات في اعجاز القران  الكريم</vt:lpstr>
      <vt:lpstr>  </vt:lpstr>
      <vt:lpstr>2) مكانة الانسان بين المخلوقات</vt:lpstr>
      <vt:lpstr>3)الفاظ في القران الكريم جاءت بمعنى المعجزة </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مادة اعجاز القران المحاضرة الاولى مقدمات في اعجاز القران</dc:title>
  <dc:creator>HAEDR</dc:creator>
  <cp:lastModifiedBy>Maher</cp:lastModifiedBy>
  <cp:revision>10</cp:revision>
  <dcterms:created xsi:type="dcterms:W3CDTF">2020-03-28T11:53:49Z</dcterms:created>
  <dcterms:modified xsi:type="dcterms:W3CDTF">2020-12-08T08:29:09Z</dcterms:modified>
</cp:coreProperties>
</file>