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60" r:id="rId1"/>
  </p:sldMasterIdLst>
  <p:sldIdLst>
    <p:sldId id="256" r:id="rId2"/>
    <p:sldId id="257" r:id="rId3"/>
    <p:sldId id="258" r:id="rId4"/>
    <p:sldId id="259" r:id="rId5"/>
    <p:sldId id="260" r:id="rId6"/>
    <p:sldId id="261" r:id="rId7"/>
    <p:sldId id="262" r:id="rId8"/>
    <p:sldId id="263" r:id="rId9"/>
    <p:sldId id="264" r:id="rId10"/>
    <p:sldId id="265" r:id="rId11"/>
    <p:sldId id="279"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138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20/07/1442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20/07/1442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20/07/1442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20/07/1442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20/07/1442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20/07/1442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20/07/1442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20/07/1442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20/07/1442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20/07/1442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20/07/1442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B8ABB09-4A1D-463E-8065-109CC2B7EFAA}" type="datetimeFigureOut">
              <a:rPr lang="ar-SA" smtClean="0"/>
              <a:t>20/07/1442</a:t>
            </a:fld>
            <a:endParaRPr lang="ar-SA"/>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ar-SA"/>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404664"/>
            <a:ext cx="8640960" cy="2664297"/>
          </a:xfrm>
          <a:solidFill>
            <a:srgbClr val="92D050"/>
          </a:solidFill>
        </p:spPr>
        <p:txBody>
          <a:bodyPr>
            <a:noAutofit/>
          </a:bodyPr>
          <a:lstStyle/>
          <a:p>
            <a:pPr algn="ctr"/>
            <a:r>
              <a:rPr lang="ar-IQ" sz="5400" b="1" dirty="0" smtClean="0"/>
              <a:t>  </a:t>
            </a:r>
            <a:r>
              <a:rPr lang="ar-IQ" sz="6600" b="1" dirty="0">
                <a:solidFill>
                  <a:srgbClr val="FF0000"/>
                </a:solidFill>
              </a:rPr>
              <a:t>الإرشاد المتمركز حول </a:t>
            </a:r>
            <a:r>
              <a:rPr lang="ar-IQ" sz="6600" b="1" dirty="0" smtClean="0">
                <a:solidFill>
                  <a:srgbClr val="FF0000"/>
                </a:solidFill>
              </a:rPr>
              <a:t>الحل</a:t>
            </a:r>
            <a:br>
              <a:rPr lang="ar-IQ" sz="6600" b="1" dirty="0" smtClean="0">
                <a:solidFill>
                  <a:srgbClr val="FF0000"/>
                </a:solidFill>
              </a:rPr>
            </a:br>
            <a:r>
              <a:rPr lang="ar-IQ" sz="6600" b="1" dirty="0" smtClean="0">
                <a:solidFill>
                  <a:srgbClr val="FF0000"/>
                </a:solidFill>
              </a:rPr>
              <a:t> </a:t>
            </a:r>
            <a:r>
              <a:rPr lang="ar-IQ" sz="6600" b="1" dirty="0">
                <a:solidFill>
                  <a:srgbClr val="FF0000"/>
                </a:solidFill>
              </a:rPr>
              <a:t>(المختصر)</a:t>
            </a:r>
          </a:p>
        </p:txBody>
      </p:sp>
      <p:sp>
        <p:nvSpPr>
          <p:cNvPr id="3" name="عنوان فرعي 2"/>
          <p:cNvSpPr>
            <a:spLocks noGrp="1"/>
          </p:cNvSpPr>
          <p:nvPr>
            <p:ph type="subTitle" idx="1"/>
          </p:nvPr>
        </p:nvSpPr>
        <p:spPr>
          <a:xfrm>
            <a:off x="323528" y="3501008"/>
            <a:ext cx="8496944" cy="2736304"/>
          </a:xfrm>
          <a:solidFill>
            <a:srgbClr val="0070C0"/>
          </a:solidFill>
        </p:spPr>
        <p:txBody>
          <a:bodyPr>
            <a:normAutofit fontScale="25000" lnSpcReduction="20000"/>
          </a:bodyPr>
          <a:lstStyle/>
          <a:p>
            <a:pPr algn="ctr"/>
            <a:endParaRPr lang="ar-IQ" sz="11100" b="1" dirty="0" smtClean="0">
              <a:solidFill>
                <a:srgbClr val="92D050"/>
              </a:solidFill>
              <a:cs typeface="+mj-cs"/>
            </a:endParaRPr>
          </a:p>
          <a:p>
            <a:pPr algn="ctr"/>
            <a:r>
              <a:rPr lang="ar-IQ" sz="11100" b="1" dirty="0" smtClean="0">
                <a:solidFill>
                  <a:srgbClr val="FFFF00"/>
                </a:solidFill>
                <a:cs typeface="+mj-cs"/>
              </a:rPr>
              <a:t>اعداد </a:t>
            </a:r>
            <a:endParaRPr lang="ar-IQ" sz="11100" b="1" dirty="0">
              <a:solidFill>
                <a:srgbClr val="FFFF00"/>
              </a:solidFill>
              <a:cs typeface="+mj-cs"/>
            </a:endParaRPr>
          </a:p>
          <a:p>
            <a:pPr algn="ctr"/>
            <a:r>
              <a:rPr lang="ar-IQ" sz="11100" b="1" dirty="0" smtClean="0">
                <a:solidFill>
                  <a:srgbClr val="FFFF00"/>
                </a:solidFill>
                <a:cs typeface="+mj-cs"/>
              </a:rPr>
              <a:t>الأستاذ المساعد الدكتور </a:t>
            </a:r>
          </a:p>
          <a:p>
            <a:pPr algn="ctr"/>
            <a:r>
              <a:rPr lang="ar-IQ" sz="11100" b="1" dirty="0" smtClean="0">
                <a:solidFill>
                  <a:srgbClr val="FFFF00"/>
                </a:solidFill>
                <a:cs typeface="+mj-cs"/>
              </a:rPr>
              <a:t>علي محسن ياس </a:t>
            </a:r>
            <a:r>
              <a:rPr lang="ar-IQ" sz="11100" b="1" dirty="0">
                <a:solidFill>
                  <a:srgbClr val="FFFF00"/>
                </a:solidFill>
                <a:cs typeface="+mj-cs"/>
              </a:rPr>
              <a:t>العامري</a:t>
            </a:r>
          </a:p>
          <a:p>
            <a:pPr algn="ctr"/>
            <a:r>
              <a:rPr lang="ar-IQ" sz="11100" b="1" dirty="0">
                <a:solidFill>
                  <a:srgbClr val="FFFF00"/>
                </a:solidFill>
                <a:cs typeface="+mj-cs"/>
              </a:rPr>
              <a:t>الجامعة المستنصرية /كلية التربية الاساسية</a:t>
            </a:r>
          </a:p>
          <a:p>
            <a:pPr algn="ctr"/>
            <a:r>
              <a:rPr lang="ar-IQ" sz="11100" dirty="0">
                <a:solidFill>
                  <a:schemeClr val="accent5"/>
                </a:solidFill>
              </a:rPr>
              <a:t> </a:t>
            </a:r>
            <a:r>
              <a:rPr lang="ar-IQ" sz="11100" dirty="0" smtClean="0">
                <a:solidFill>
                  <a:schemeClr val="accent5"/>
                </a:solidFill>
              </a:rPr>
              <a:t> </a:t>
            </a:r>
            <a:endParaRPr lang="ar-IQ" sz="11100" dirty="0">
              <a:solidFill>
                <a:schemeClr val="accent5"/>
              </a:solidFill>
            </a:endParaRPr>
          </a:p>
          <a:p>
            <a:endParaRPr lang="ar-IQ" dirty="0"/>
          </a:p>
          <a:p>
            <a:endParaRPr lang="ar-IQ" dirty="0"/>
          </a:p>
        </p:txBody>
      </p:sp>
    </p:spTree>
    <p:extLst>
      <p:ext uri="{BB962C8B-B14F-4D97-AF65-F5344CB8AC3E}">
        <p14:creationId xmlns:p14="http://schemas.microsoft.com/office/powerpoint/2010/main" val="4263047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052736"/>
          </a:xfrm>
          <a:solidFill>
            <a:srgbClr val="FFFF00"/>
          </a:solidFill>
        </p:spPr>
        <p:txBody>
          <a:bodyPr>
            <a:normAutofit/>
          </a:bodyPr>
          <a:lstStyle/>
          <a:p>
            <a:pPr algn="ctr"/>
            <a:r>
              <a:rPr lang="ar-IQ" dirty="0" smtClean="0"/>
              <a:t> </a:t>
            </a:r>
            <a:r>
              <a:rPr lang="ar-IQ" sz="4000" b="1" dirty="0" smtClean="0">
                <a:solidFill>
                  <a:srgbClr val="FF0000"/>
                </a:solidFill>
                <a:cs typeface="+mn-cs"/>
              </a:rPr>
              <a:t>المسلمات الأساسية للارشاد المختصر</a:t>
            </a:r>
            <a:endParaRPr lang="ar-IQ" sz="4000" b="1" dirty="0">
              <a:solidFill>
                <a:srgbClr val="FF0000"/>
              </a:solidFill>
              <a:cs typeface="+mn-cs"/>
            </a:endParaRPr>
          </a:p>
        </p:txBody>
      </p:sp>
      <p:sp>
        <p:nvSpPr>
          <p:cNvPr id="3" name="مستطيل 2"/>
          <p:cNvSpPr/>
          <p:nvPr/>
        </p:nvSpPr>
        <p:spPr>
          <a:xfrm>
            <a:off x="0" y="908720"/>
            <a:ext cx="9144000" cy="6863417"/>
          </a:xfrm>
          <a:prstGeom prst="rect">
            <a:avLst/>
          </a:prstGeom>
        </p:spPr>
        <p:txBody>
          <a:bodyPr wrap="square">
            <a:spAutoFit/>
          </a:bodyPr>
          <a:lstStyle/>
          <a:p>
            <a:pPr algn="just"/>
            <a:r>
              <a:rPr lang="ar-IQ" sz="4400" dirty="0" smtClean="0"/>
              <a:t>1- </a:t>
            </a:r>
            <a:r>
              <a:rPr lang="ar-IQ" sz="4400" b="1" dirty="0" smtClean="0">
                <a:solidFill>
                  <a:srgbClr val="FF0000"/>
                </a:solidFill>
              </a:rPr>
              <a:t>المسترشدين هم </a:t>
            </a:r>
            <a:r>
              <a:rPr lang="ar-IQ" sz="4400" b="1" dirty="0">
                <a:solidFill>
                  <a:srgbClr val="FF0000"/>
                </a:solidFill>
              </a:rPr>
              <a:t>الذين يحددون أهدافهم الإرشادية والعلاجية </a:t>
            </a:r>
            <a:r>
              <a:rPr lang="ar-IQ" sz="4400" dirty="0"/>
              <a:t>ولا يجب أن تفرض تلك الأهداف من قبل المرشد أو المعالج النفسي ، وعلى هذا يجب أن يكون التركيز منصباً على مساعدة المسترشدين على الوصول إلى الحلول بدلاً من البحث في العوامل التي ساهمت في تفاقم المشكلة ، واتجاه  المرشد أو المعالج النفسي نحو ذلك يجعل المسترشد يتجاوب مع الإرشاد أو العلاج ويمكنه من استثمار قدراته وإمكانياته.</a:t>
            </a:r>
          </a:p>
          <a:p>
            <a:pPr algn="just"/>
            <a:endParaRPr lang="ar-IQ" sz="4400" dirty="0"/>
          </a:p>
        </p:txBody>
      </p:sp>
    </p:spTree>
    <p:extLst>
      <p:ext uri="{BB962C8B-B14F-4D97-AF65-F5344CB8AC3E}">
        <p14:creationId xmlns:p14="http://schemas.microsoft.com/office/powerpoint/2010/main" val="3607543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9036496" cy="7355860"/>
          </a:xfrm>
          <a:prstGeom prst="rect">
            <a:avLst/>
          </a:prstGeom>
        </p:spPr>
        <p:txBody>
          <a:bodyPr wrap="square">
            <a:spAutoFit/>
          </a:bodyPr>
          <a:lstStyle/>
          <a:p>
            <a:pPr algn="just"/>
            <a:r>
              <a:rPr lang="ar-IQ" sz="4000" dirty="0" smtClean="0"/>
              <a:t>2- </a:t>
            </a:r>
            <a:r>
              <a:rPr lang="ar-IQ" sz="3600" b="1" dirty="0" smtClean="0">
                <a:solidFill>
                  <a:srgbClr val="FF0000"/>
                </a:solidFill>
              </a:rPr>
              <a:t>إذا </a:t>
            </a:r>
            <a:r>
              <a:rPr lang="ar-IQ" sz="3600" b="1" dirty="0">
                <a:solidFill>
                  <a:srgbClr val="FF0000"/>
                </a:solidFill>
              </a:rPr>
              <a:t>عرفت ما الذي يحقق التغيير فالزمه وساعد المسترشد على عمل المزيد </a:t>
            </a:r>
            <a:r>
              <a:rPr lang="ar-IQ" sz="3600" dirty="0" smtClean="0"/>
              <a:t>منه </a:t>
            </a:r>
            <a:r>
              <a:rPr lang="ar-IQ" sz="3600" dirty="0"/>
              <a:t>ومعنى ذلك أن التغيير مهما كان بسيطاً هو الهدف المنشود والوصول إليه وشعور المسترشد بما يحدثه في حياته هو لب الإرشاد أو العلاج ويجب أن يستمر العمل من خلاله حتى يتحقق التغيير الكامل وهو زوال المشكلة أو على الأقل الحد من آثارها على المسترشد.</a:t>
            </a:r>
          </a:p>
          <a:p>
            <a:pPr algn="just"/>
            <a:r>
              <a:rPr lang="ar-IQ" sz="3600" dirty="0"/>
              <a:t>3- </a:t>
            </a:r>
            <a:r>
              <a:rPr lang="ar-IQ" sz="3600" b="1" dirty="0">
                <a:solidFill>
                  <a:srgbClr val="FF0000"/>
                </a:solidFill>
              </a:rPr>
              <a:t>إذا كان الإرشاد أو العلاج غير فعال ولم يحدث التغيير فلا تعاود محاولته مرة </a:t>
            </a:r>
            <a:r>
              <a:rPr lang="ar-IQ" sz="3600" b="1" dirty="0" smtClean="0">
                <a:solidFill>
                  <a:srgbClr val="FF0000"/>
                </a:solidFill>
              </a:rPr>
              <a:t>ثانية </a:t>
            </a:r>
            <a:r>
              <a:rPr lang="ar-IQ" sz="3600" dirty="0"/>
              <a:t>ومعنى ذلك أن على المرشد أو المعالج محاولة أسلوب آخر أو حل آخر غير الذي ثبت فشله وفي هذا خروجاً من الاحباطات التي يشعر بها المسترشد واستثاره لقدراته وإمكانياته في البحث عن حلول أخرى أكثر فاعلية في التصدي لمشكلته.</a:t>
            </a:r>
          </a:p>
        </p:txBody>
      </p:sp>
    </p:spTree>
    <p:extLst>
      <p:ext uri="{BB962C8B-B14F-4D97-AF65-F5344CB8AC3E}">
        <p14:creationId xmlns:p14="http://schemas.microsoft.com/office/powerpoint/2010/main" val="828248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1196" y="332656"/>
            <a:ext cx="8229600" cy="1152128"/>
          </a:xfrm>
          <a:solidFill>
            <a:srgbClr val="FFFF00"/>
          </a:solidFill>
        </p:spPr>
        <p:txBody>
          <a:bodyPr>
            <a:normAutofit/>
          </a:bodyPr>
          <a:lstStyle/>
          <a:p>
            <a:r>
              <a:rPr lang="ar-IQ" sz="3600" b="1" dirty="0">
                <a:solidFill>
                  <a:srgbClr val="FF0000"/>
                </a:solidFill>
                <a:cs typeface="+mn-cs"/>
              </a:rPr>
              <a:t>مفاهيم أساسية يقوم عليها الإرشاد </a:t>
            </a:r>
            <a:r>
              <a:rPr lang="ar-IQ" sz="3600" b="1" dirty="0" smtClean="0">
                <a:solidFill>
                  <a:srgbClr val="FF0000"/>
                </a:solidFill>
                <a:cs typeface="+mn-cs"/>
              </a:rPr>
              <a:t>المتمركز </a:t>
            </a:r>
            <a:r>
              <a:rPr lang="ar-IQ" sz="3600" b="1" dirty="0">
                <a:solidFill>
                  <a:srgbClr val="FF0000"/>
                </a:solidFill>
                <a:cs typeface="+mn-cs"/>
              </a:rPr>
              <a:t>حول الحل </a:t>
            </a:r>
            <a:r>
              <a:rPr lang="ar-IQ" sz="3600" b="1" dirty="0" smtClean="0">
                <a:solidFill>
                  <a:srgbClr val="FF0000"/>
                </a:solidFill>
                <a:cs typeface="+mn-cs"/>
              </a:rPr>
              <a:t>  </a:t>
            </a:r>
            <a:endParaRPr lang="ar-IQ" sz="3600" b="1" dirty="0">
              <a:solidFill>
                <a:srgbClr val="FF0000"/>
              </a:solidFill>
              <a:cs typeface="+mn-cs"/>
            </a:endParaRPr>
          </a:p>
        </p:txBody>
      </p:sp>
      <p:sp>
        <p:nvSpPr>
          <p:cNvPr id="3" name="مستطيل 2"/>
          <p:cNvSpPr/>
          <p:nvPr/>
        </p:nvSpPr>
        <p:spPr>
          <a:xfrm>
            <a:off x="0" y="1484784"/>
            <a:ext cx="9144000" cy="5632311"/>
          </a:xfrm>
          <a:prstGeom prst="rect">
            <a:avLst/>
          </a:prstGeom>
        </p:spPr>
        <p:txBody>
          <a:bodyPr wrap="square">
            <a:spAutoFit/>
          </a:bodyPr>
          <a:lstStyle/>
          <a:p>
            <a:pPr algn="just"/>
            <a:r>
              <a:rPr lang="ar-IQ" sz="4000" dirty="0" smtClean="0">
                <a:latin typeface="Times New Roman" pitchFamily="18" charset="0"/>
                <a:cs typeface="Times New Roman" pitchFamily="18" charset="0"/>
              </a:rPr>
              <a:t>1- </a:t>
            </a:r>
            <a:r>
              <a:rPr lang="ar-IQ" sz="4000" b="1" dirty="0" smtClean="0">
                <a:solidFill>
                  <a:srgbClr val="FF0000"/>
                </a:solidFill>
                <a:latin typeface="Times New Roman" pitchFamily="18" charset="0"/>
                <a:cs typeface="Times New Roman" pitchFamily="18" charset="0"/>
              </a:rPr>
              <a:t>أن </a:t>
            </a:r>
            <a:r>
              <a:rPr lang="ar-IQ" sz="4000" b="1" dirty="0">
                <a:solidFill>
                  <a:srgbClr val="FF0000"/>
                </a:solidFill>
                <a:latin typeface="Times New Roman" pitchFamily="18" charset="0"/>
                <a:cs typeface="Times New Roman" pitchFamily="18" charset="0"/>
              </a:rPr>
              <a:t>يتمحور المفهوم الأول في العلاج المتمركز حول الحل حول التركيز على ما يمكن تحقيقه وفقاً لمعطيات شخصية المسترشد والبيئة المحيطة </a:t>
            </a:r>
            <a:r>
              <a:rPr lang="ar-IQ" sz="4000" dirty="0">
                <a:latin typeface="Times New Roman" pitchFamily="18" charset="0"/>
                <a:cs typeface="Times New Roman" pitchFamily="18" charset="0"/>
              </a:rPr>
              <a:t>، وعلى هذا فالمرشد تقع عليه مسؤولية توجيه المسترشد نحو ما يمكن تحقيقه والنجاح فيه بدلاً من ما لا يمكن تحقيقه والفشل فيه ، ويشير أنصار هذا الاتجاه إلى ذلك بمقولة </a:t>
            </a:r>
            <a:r>
              <a:rPr lang="ar-IQ"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Solution </a:t>
            </a:r>
            <a:r>
              <a:rPr lang="en-US" sz="4000" dirty="0">
                <a:latin typeface="Times New Roman" pitchFamily="18" charset="0"/>
                <a:cs typeface="Times New Roman" pitchFamily="18" charset="0"/>
              </a:rPr>
              <a:t>talk</a:t>
            </a:r>
            <a:r>
              <a:rPr lang="en-US" sz="4000" dirty="0" smtClean="0">
                <a:latin typeface="Times New Roman" pitchFamily="18" charset="0"/>
                <a:cs typeface="Times New Roman" pitchFamily="18" charset="0"/>
              </a:rPr>
              <a:t>\  </a:t>
            </a:r>
            <a:r>
              <a:rPr lang="ar-IQ" sz="4000" dirty="0">
                <a:latin typeface="Times New Roman" pitchFamily="18" charset="0"/>
                <a:cs typeface="Times New Roman" pitchFamily="18" charset="0"/>
              </a:rPr>
              <a:t>حديث الحل بدلاً من </a:t>
            </a:r>
            <a:r>
              <a:rPr lang="ar-IQ" sz="4000"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Problem talk</a:t>
            </a:r>
            <a:r>
              <a:rPr lang="ar-IQ" sz="4000" dirty="0" smtClean="0">
                <a:latin typeface="Times New Roman" pitchFamily="18" charset="0"/>
                <a:cs typeface="Times New Roman" pitchFamily="18" charset="0"/>
              </a:rPr>
              <a:t>حديث </a:t>
            </a:r>
            <a:r>
              <a:rPr lang="ar-IQ" sz="4000" dirty="0">
                <a:latin typeface="Times New Roman" pitchFamily="18" charset="0"/>
                <a:cs typeface="Times New Roman" pitchFamily="18" charset="0"/>
              </a:rPr>
              <a:t>المشكلة ، ومعنى ذلك أن عملية  الإرشاد أو العلاج يجب أن توجه نحو الحل وكيفية الوصول إليه.</a:t>
            </a:r>
          </a:p>
        </p:txBody>
      </p:sp>
    </p:spTree>
    <p:extLst>
      <p:ext uri="{BB962C8B-B14F-4D97-AF65-F5344CB8AC3E}">
        <p14:creationId xmlns:p14="http://schemas.microsoft.com/office/powerpoint/2010/main" val="2698705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856984" cy="6740307"/>
          </a:xfrm>
          <a:prstGeom prst="rect">
            <a:avLst/>
          </a:prstGeom>
        </p:spPr>
        <p:txBody>
          <a:bodyPr wrap="square">
            <a:spAutoFit/>
          </a:bodyPr>
          <a:lstStyle/>
          <a:p>
            <a:pPr algn="just"/>
            <a:r>
              <a:rPr lang="ar-IQ" sz="3600" dirty="0" smtClean="0"/>
              <a:t>2- </a:t>
            </a:r>
            <a:r>
              <a:rPr lang="ar-IQ" sz="3600" b="1" dirty="0" smtClean="0">
                <a:solidFill>
                  <a:srgbClr val="FF0000"/>
                </a:solidFill>
              </a:rPr>
              <a:t>المفهوم </a:t>
            </a:r>
            <a:r>
              <a:rPr lang="ar-IQ" sz="3600" b="1" dirty="0">
                <a:solidFill>
                  <a:srgbClr val="FF0000"/>
                </a:solidFill>
              </a:rPr>
              <a:t>الثاني يدور حول التأكيد على أن كل مشكلة لها استثناءات (هي الأوقات التي لا تظهر فيها المشكلة)</a:t>
            </a:r>
            <a:r>
              <a:rPr lang="ar-IQ" sz="3600" dirty="0"/>
              <a:t> يمكن تحويلها والتعامل معها على أنها حلول ممكنة للمشكلة ،  ويرى مؤسسي هذا النوع من  الإرشاد أو العلاج أن المسترشدين يعتقدون خطأً أن المشكلات التي يعانون منها ملازمة لهم على الدوام بينما في الواقع تأثير المشكلة لا يستمر قوياً طوال الوقت بل إنه قد يتلاشى ثم يعاود ، والمشكلة تكمن في أن المسترشدين لا يلاحظون تلاشي المشكلة من حياتهم بالقدر الذي يشعرون بتأثيرها متى عاودت ، من هنا فملاحظة المرشد لتلك الاستثناءات يعتبر الخطوة الأولى نحو الوصول إلى الحلول الممكنة لمساعدة المسترشد وتقديم عملية المساعدة.</a:t>
            </a:r>
          </a:p>
        </p:txBody>
      </p:sp>
    </p:spTree>
    <p:extLst>
      <p:ext uri="{BB962C8B-B14F-4D97-AF65-F5344CB8AC3E}">
        <p14:creationId xmlns:p14="http://schemas.microsoft.com/office/powerpoint/2010/main" val="1258542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48680"/>
            <a:ext cx="9036496" cy="6740307"/>
          </a:xfrm>
          <a:prstGeom prst="rect">
            <a:avLst/>
          </a:prstGeom>
        </p:spPr>
        <p:txBody>
          <a:bodyPr wrap="square">
            <a:spAutoFit/>
          </a:bodyPr>
          <a:lstStyle/>
          <a:p>
            <a:pPr algn="just"/>
            <a:r>
              <a:rPr lang="ar-IQ" sz="3600" dirty="0">
                <a:latin typeface="Times New Roman" pitchFamily="18" charset="0"/>
                <a:cs typeface="Times New Roman" pitchFamily="18" charset="0"/>
              </a:rPr>
              <a:t>المفهوم الثالث الذي يرتكز عليه  الإرشاد والعلاج المتمركز حول الحل يقوم على فكرة كرة الثلج </a:t>
            </a:r>
            <a:r>
              <a:rPr lang="ar-IQ"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Snow ball </a:t>
            </a:r>
            <a:r>
              <a:rPr lang="ar-IQ" sz="3600" dirty="0">
                <a:latin typeface="Times New Roman" pitchFamily="18" charset="0"/>
                <a:cs typeface="Times New Roman" pitchFamily="18" charset="0"/>
              </a:rPr>
              <a:t>بمعنى أن التغيير البسيط في حياة المسترشد يؤدي إلى نجاح أكبر وصولاً إلى الهدف النهائي وهو التوافق النفسي والاجتماعي. </a:t>
            </a:r>
          </a:p>
          <a:p>
            <a:pPr algn="just"/>
            <a:r>
              <a:rPr lang="ar-IQ" sz="3600" dirty="0" smtClean="0">
                <a:latin typeface="Times New Roman" pitchFamily="18" charset="0"/>
                <a:cs typeface="Times New Roman" pitchFamily="18" charset="0"/>
              </a:rPr>
              <a:t>3- المفهوم </a:t>
            </a:r>
            <a:r>
              <a:rPr lang="ar-IQ" sz="3600" dirty="0">
                <a:latin typeface="Times New Roman" pitchFamily="18" charset="0"/>
                <a:cs typeface="Times New Roman" pitchFamily="18" charset="0"/>
              </a:rPr>
              <a:t>الرابع يدور حول أهمية الاعتراف بأن لكل مسترشد </a:t>
            </a:r>
            <a:r>
              <a:rPr lang="ar-IQ" sz="3600" dirty="0" smtClean="0">
                <a:latin typeface="Times New Roman" pitchFamily="18" charset="0"/>
                <a:cs typeface="Times New Roman" pitchFamily="18" charset="0"/>
              </a:rPr>
              <a:t>قدرات</a:t>
            </a:r>
            <a:r>
              <a:rPr lang="en-US" sz="3600" dirty="0" smtClean="0">
                <a:latin typeface="Times New Roman" pitchFamily="18" charset="0"/>
                <a:cs typeface="Times New Roman" pitchFamily="18" charset="0"/>
              </a:rPr>
              <a:t> ، </a:t>
            </a:r>
            <a:r>
              <a:rPr lang="ar-IQ" sz="3600" dirty="0">
                <a:latin typeface="Times New Roman" pitchFamily="18" charset="0"/>
                <a:cs typeface="Times New Roman" pitchFamily="18" charset="0"/>
              </a:rPr>
              <a:t>يستطيع استخدامها للتغلب على ما يواجهه من صعوبات ، وعلى هذا يجب على المرشد  أن يعطي اهتماماً كبيراً نحو اكتشاف قدرات المسترشد وتجنب التركيز على مواطن الضعف فيه ، إن التركيز على القدرات يزيد من ثقة المسترشد بنفسه ومن قدرته على الاعتماد عليها فترتفع روحه المعنوية ويكبر الأمل والتفاؤل داخله ويصبح متطلعاً للمستقبل ومتخلصاً من آثار الماضي.</a:t>
            </a:r>
          </a:p>
        </p:txBody>
      </p:sp>
    </p:spTree>
    <p:extLst>
      <p:ext uri="{BB962C8B-B14F-4D97-AF65-F5344CB8AC3E}">
        <p14:creationId xmlns:p14="http://schemas.microsoft.com/office/powerpoint/2010/main" val="2313838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404664"/>
            <a:ext cx="8928992" cy="6186309"/>
          </a:xfrm>
          <a:prstGeom prst="rect">
            <a:avLst/>
          </a:prstGeom>
        </p:spPr>
        <p:txBody>
          <a:bodyPr wrap="square">
            <a:spAutoFit/>
          </a:bodyPr>
          <a:lstStyle/>
          <a:p>
            <a:pPr algn="just"/>
            <a:r>
              <a:rPr lang="ar-IQ" sz="3600" dirty="0" smtClean="0">
                <a:latin typeface="Times New Roman" pitchFamily="18" charset="0"/>
                <a:cs typeface="Times New Roman" pitchFamily="18" charset="0"/>
              </a:rPr>
              <a:t>4- يدور </a:t>
            </a:r>
            <a:r>
              <a:rPr lang="ar-IQ" sz="3600" dirty="0">
                <a:latin typeface="Times New Roman" pitchFamily="18" charset="0"/>
                <a:cs typeface="Times New Roman" pitchFamily="18" charset="0"/>
              </a:rPr>
              <a:t>هذا المفهوم حول ضرورة صياغة أهداف المسترشد بصورة إيجابية </a:t>
            </a:r>
            <a:r>
              <a:rPr lang="en-US" sz="3600" dirty="0">
                <a:latin typeface="Times New Roman" pitchFamily="18" charset="0"/>
                <a:cs typeface="Times New Roman" pitchFamily="18" charset="0"/>
              </a:rPr>
              <a:t>Positive </a:t>
            </a:r>
            <a:r>
              <a:rPr lang="en-US" sz="3600" dirty="0" smtClean="0">
                <a:latin typeface="Times New Roman" pitchFamily="18" charset="0"/>
                <a:cs typeface="Times New Roman" pitchFamily="18" charset="0"/>
              </a:rPr>
              <a:t>goals</a:t>
            </a:r>
            <a:r>
              <a:rPr lang="ar-IQ" sz="3600" dirty="0" smtClean="0">
                <a:latin typeface="Times New Roman" pitchFamily="18" charset="0"/>
                <a:cs typeface="Times New Roman" pitchFamily="18" charset="0"/>
              </a:rPr>
              <a:t>بدلاً من صياغتها </a:t>
            </a:r>
            <a:r>
              <a:rPr lang="ar-IQ" sz="3600" dirty="0">
                <a:latin typeface="Times New Roman" pitchFamily="18" charset="0"/>
                <a:cs typeface="Times New Roman" pitchFamily="18" charset="0"/>
              </a:rPr>
              <a:t>بصورة سلبية </a:t>
            </a:r>
            <a:r>
              <a:rPr lang="en-US" sz="3600" dirty="0">
                <a:latin typeface="Times New Roman" pitchFamily="18" charset="0"/>
                <a:cs typeface="Times New Roman" pitchFamily="18" charset="0"/>
              </a:rPr>
              <a:t>Negative goals </a:t>
            </a:r>
            <a:r>
              <a:rPr lang="ar-IQ" sz="3600" dirty="0">
                <a:latin typeface="Times New Roman" pitchFamily="18" charset="0"/>
                <a:cs typeface="Times New Roman" pitchFamily="18" charset="0"/>
              </a:rPr>
              <a:t>لأن هناك فرقاً شاسعاً بين النظر إلى نصف الكوب الملىء بالماء وبين النظر إلى نصف الكوب الفارغ من الماء ، إن الطريقة التي ينظر بها الإنسان إلى الأشياء هي التي توجه إمكاناته وقدراته وهي بمثابة الوقود الذي يتزود منه الإنسان بالطاقة ، ومن هنا كان على المرشد أن يساعد المسترشد على صياغة أهدافه بطريقة إيجابية من خلال سؤاله عما يود فعله وليس ما لا يود فعله ، وهذا لأن المسترشدين يكتسبون القوة من خلال إنجاز الأهداف التي وضعوها لحل مشكلاتهم التي يواجهونها.</a:t>
            </a:r>
          </a:p>
        </p:txBody>
      </p:sp>
    </p:spTree>
    <p:extLst>
      <p:ext uri="{BB962C8B-B14F-4D97-AF65-F5344CB8AC3E}">
        <p14:creationId xmlns:p14="http://schemas.microsoft.com/office/powerpoint/2010/main" val="3670943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normAutofit/>
          </a:bodyPr>
          <a:lstStyle/>
          <a:p>
            <a:pPr algn="ctr"/>
            <a:r>
              <a:rPr lang="ar-IQ" sz="4000" b="1" dirty="0">
                <a:solidFill>
                  <a:srgbClr val="FF0000"/>
                </a:solidFill>
              </a:rPr>
              <a:t>العلاقة بين  </a:t>
            </a:r>
            <a:r>
              <a:rPr lang="ar-IQ" sz="4000" b="1" dirty="0" smtClean="0">
                <a:solidFill>
                  <a:srgbClr val="FF0000"/>
                </a:solidFill>
              </a:rPr>
              <a:t>المرشد  والمسترشد </a:t>
            </a:r>
            <a:endParaRPr lang="ar-IQ" sz="4000" b="1" dirty="0">
              <a:solidFill>
                <a:srgbClr val="FF0000"/>
              </a:solidFill>
            </a:endParaRPr>
          </a:p>
        </p:txBody>
      </p:sp>
      <p:sp>
        <p:nvSpPr>
          <p:cNvPr id="3" name="مستطيل 2"/>
          <p:cNvSpPr/>
          <p:nvPr/>
        </p:nvSpPr>
        <p:spPr>
          <a:xfrm>
            <a:off x="179512" y="1844824"/>
            <a:ext cx="8640960" cy="2862322"/>
          </a:xfrm>
          <a:prstGeom prst="rect">
            <a:avLst/>
          </a:prstGeom>
        </p:spPr>
        <p:txBody>
          <a:bodyPr wrap="square">
            <a:spAutoFit/>
          </a:bodyPr>
          <a:lstStyle/>
          <a:p>
            <a:pPr algn="just"/>
            <a:r>
              <a:rPr lang="ar-IQ" sz="3600" dirty="0"/>
              <a:t>يقوم </a:t>
            </a:r>
            <a:r>
              <a:rPr lang="ar-IQ" sz="3600" dirty="0" smtClean="0"/>
              <a:t>المرشد </a:t>
            </a:r>
            <a:r>
              <a:rPr lang="ar-IQ" sz="3600" dirty="0"/>
              <a:t>المستخدم لأسلوب الإرشاد المتمركز حول الحل بدور فاعل ونشيط ويبذل جهداً أكبر مقارنة بالأساليب الإرشادية الأخرى ، ويتمحور الدور الأكبر المرشد النفسي حول مساعدة المسترشد في تحديد الأهداف العلاجية والمحافظة على تركيزه في إنجاز تلك الأهداف </a:t>
            </a:r>
            <a:r>
              <a:rPr lang="ar-IQ" sz="3600" dirty="0">
                <a:cs typeface="+mj-cs"/>
              </a:rPr>
              <a:t>.</a:t>
            </a:r>
          </a:p>
        </p:txBody>
      </p:sp>
    </p:spTree>
    <p:extLst>
      <p:ext uri="{BB962C8B-B14F-4D97-AF65-F5344CB8AC3E}">
        <p14:creationId xmlns:p14="http://schemas.microsoft.com/office/powerpoint/2010/main" val="1263733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8229600" cy="663352"/>
          </a:xfrm>
          <a:solidFill>
            <a:srgbClr val="FFFF00"/>
          </a:solidFill>
        </p:spPr>
        <p:txBody>
          <a:bodyPr>
            <a:normAutofit fontScale="90000"/>
          </a:bodyPr>
          <a:lstStyle/>
          <a:p>
            <a:pPr algn="ctr"/>
            <a:r>
              <a:rPr lang="ar-IQ" dirty="0"/>
              <a:t> </a:t>
            </a:r>
            <a:r>
              <a:rPr lang="ar-IQ" sz="4000" b="1" dirty="0">
                <a:solidFill>
                  <a:srgbClr val="FF0000"/>
                </a:solidFill>
                <a:cs typeface="+mn-cs"/>
              </a:rPr>
              <a:t>ومن المهارات التي يجب على المرشد أن يكتسبها </a:t>
            </a:r>
          </a:p>
        </p:txBody>
      </p:sp>
      <p:sp>
        <p:nvSpPr>
          <p:cNvPr id="3" name="مستطيل 2"/>
          <p:cNvSpPr/>
          <p:nvPr/>
        </p:nvSpPr>
        <p:spPr>
          <a:xfrm>
            <a:off x="107504" y="1196752"/>
            <a:ext cx="8856984" cy="5632311"/>
          </a:xfrm>
          <a:prstGeom prst="rect">
            <a:avLst/>
          </a:prstGeom>
        </p:spPr>
        <p:txBody>
          <a:bodyPr wrap="square">
            <a:spAutoFit/>
          </a:bodyPr>
          <a:lstStyle/>
          <a:p>
            <a:pPr algn="just"/>
            <a:r>
              <a:rPr lang="ar-IQ" sz="3600" b="1" dirty="0" smtClean="0">
                <a:solidFill>
                  <a:srgbClr val="FF0000"/>
                </a:solidFill>
              </a:rPr>
              <a:t>1-التعاطف </a:t>
            </a:r>
            <a:r>
              <a:rPr lang="ar-IQ" sz="3600" b="1" dirty="0">
                <a:solidFill>
                  <a:srgbClr val="FF0000"/>
                </a:solidFill>
              </a:rPr>
              <a:t>والمشاركة </a:t>
            </a:r>
            <a:r>
              <a:rPr lang="ar-IQ" sz="3600" b="1" dirty="0" smtClean="0">
                <a:solidFill>
                  <a:srgbClr val="FF0000"/>
                </a:solidFill>
              </a:rPr>
              <a:t>الوجدانية</a:t>
            </a:r>
            <a:r>
              <a:rPr lang="en-US" sz="3600" b="1" dirty="0" smtClean="0">
                <a:solidFill>
                  <a:srgbClr val="FF0000"/>
                </a:solidFill>
              </a:rPr>
              <a:t> </a:t>
            </a:r>
            <a:r>
              <a:rPr lang="ar-IQ" sz="3600" dirty="0" smtClean="0"/>
              <a:t>وفيها </a:t>
            </a:r>
            <a:r>
              <a:rPr lang="ar-IQ" sz="3600" dirty="0"/>
              <a:t>يظهر اهتمام المرشد بالمسترشد </a:t>
            </a:r>
            <a:r>
              <a:rPr lang="ar-IQ" sz="3600" dirty="0" smtClean="0"/>
              <a:t>من </a:t>
            </a:r>
            <a:r>
              <a:rPr lang="ar-IQ" sz="3600" dirty="0"/>
              <a:t>خلال فهمه لمشكلته وتقديره لمشاعره والمعاناة التي يشعر بها.</a:t>
            </a:r>
          </a:p>
          <a:p>
            <a:pPr algn="just"/>
            <a:r>
              <a:rPr lang="ar-IQ" sz="3600" dirty="0"/>
              <a:t>مثال: المرشد: أقدر مشاعر الألم التي تشعر بها الآن وأعلم مقدار المعاناة التي تمر بها.</a:t>
            </a:r>
          </a:p>
          <a:p>
            <a:pPr algn="just"/>
            <a:r>
              <a:rPr lang="ar-IQ" sz="3600" dirty="0" smtClean="0"/>
              <a:t>2- </a:t>
            </a:r>
            <a:r>
              <a:rPr lang="ar-IQ" sz="3600" b="1" dirty="0" smtClean="0">
                <a:solidFill>
                  <a:srgbClr val="FF0000"/>
                </a:solidFill>
              </a:rPr>
              <a:t>الاستعداد </a:t>
            </a:r>
            <a:r>
              <a:rPr lang="ar-IQ" sz="3600" b="1" dirty="0">
                <a:solidFill>
                  <a:srgbClr val="FF0000"/>
                </a:solidFill>
              </a:rPr>
              <a:t>لمناقشة كل شيء وأي شيء </a:t>
            </a:r>
            <a:r>
              <a:rPr lang="ar-IQ" sz="3600" dirty="0"/>
              <a:t>يود المسترشد </a:t>
            </a:r>
            <a:r>
              <a:rPr lang="ar-IQ" sz="3600" dirty="0" smtClean="0"/>
              <a:t>مناقشته ولكن </a:t>
            </a:r>
            <a:r>
              <a:rPr lang="ar-IQ" sz="3600" dirty="0"/>
              <a:t>هذا الأمر لا يعني بالضرورة أن المرشد  يستطيع أن يرشد كل مشكلات  المسترشد أو أن لديه إجابة لكل سؤال أو استفسار يطرحه المسترشد بل يعني أن المرشد لديه استعداد لبذل الجهد في محاولة مساعدة المسترشد.</a:t>
            </a:r>
          </a:p>
        </p:txBody>
      </p:sp>
    </p:spTree>
    <p:extLst>
      <p:ext uri="{BB962C8B-B14F-4D97-AF65-F5344CB8AC3E}">
        <p14:creationId xmlns:p14="http://schemas.microsoft.com/office/powerpoint/2010/main" val="3110689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784976" cy="6740307"/>
          </a:xfrm>
          <a:prstGeom prst="rect">
            <a:avLst/>
          </a:prstGeom>
        </p:spPr>
        <p:txBody>
          <a:bodyPr wrap="square">
            <a:spAutoFit/>
          </a:bodyPr>
          <a:lstStyle/>
          <a:p>
            <a:pPr algn="just"/>
            <a:r>
              <a:rPr lang="ar-IQ" sz="3600" b="1" dirty="0" smtClean="0">
                <a:solidFill>
                  <a:srgbClr val="FF0000"/>
                </a:solidFill>
              </a:rPr>
              <a:t>3- الهدوء </a:t>
            </a:r>
            <a:r>
              <a:rPr lang="ar-IQ" sz="3600" b="1" dirty="0">
                <a:solidFill>
                  <a:srgbClr val="FF0000"/>
                </a:solidFill>
              </a:rPr>
              <a:t>ورباطة </a:t>
            </a:r>
            <a:r>
              <a:rPr lang="ar-IQ" sz="3600" b="1" dirty="0" smtClean="0">
                <a:solidFill>
                  <a:srgbClr val="FF0000"/>
                </a:solidFill>
              </a:rPr>
              <a:t>الجأش</a:t>
            </a:r>
            <a:r>
              <a:rPr lang="en-US" sz="3600" dirty="0" smtClean="0"/>
              <a:t> </a:t>
            </a:r>
            <a:r>
              <a:rPr lang="ar-IQ" sz="3600" dirty="0"/>
              <a:t>وتعني أن يكون المرشد مرتاحاً من علاقته بالمسترشد بغض النظر عن اعتقاداته وآراءه الشخصية وبغض النظر عن الفوارق الاجتماعية أو الاقتصادية ، فالمسترشد في نهاية المطاف إنسان يجب احترامه والاهتمام به ، والهدوء هنا يجعل المرشد قادراً على التركيز في كل ما يقوله أو يشعر به المسترشد.</a:t>
            </a:r>
          </a:p>
          <a:p>
            <a:pPr algn="just"/>
            <a:r>
              <a:rPr lang="ar-IQ" sz="3600" b="1" dirty="0" smtClean="0">
                <a:solidFill>
                  <a:srgbClr val="FF0000"/>
                </a:solidFill>
              </a:rPr>
              <a:t>4- التشجيع</a:t>
            </a:r>
            <a:r>
              <a:rPr lang="en-US" sz="3600" b="1" dirty="0" smtClean="0">
                <a:solidFill>
                  <a:srgbClr val="FF0000"/>
                </a:solidFill>
              </a:rPr>
              <a:t> </a:t>
            </a:r>
            <a:r>
              <a:rPr lang="ar-IQ" sz="3600" dirty="0"/>
              <a:t>وهو الإيمان الكامل بأن لكل مسترشد قدرات وإمكانيات يستطيع استثمارها إلى أقصى حد من أجل التغلب على المشكلات التي تعوق تكيفه النفسي والاجتماعي ، وقيام المرشد النفسي بتشجيع  المسترشد على تحمل المسؤولية يكسب الأخير الثقة بذاته وبقدراته كما أن ذلك يسهل عملية تقديم المساعدة.</a:t>
            </a:r>
          </a:p>
        </p:txBody>
      </p:sp>
    </p:spTree>
    <p:extLst>
      <p:ext uri="{BB962C8B-B14F-4D97-AF65-F5344CB8AC3E}">
        <p14:creationId xmlns:p14="http://schemas.microsoft.com/office/powerpoint/2010/main" val="3132491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32656"/>
            <a:ext cx="9144000" cy="7294305"/>
          </a:xfrm>
          <a:prstGeom prst="rect">
            <a:avLst/>
          </a:prstGeom>
        </p:spPr>
        <p:txBody>
          <a:bodyPr wrap="square">
            <a:spAutoFit/>
          </a:bodyPr>
          <a:lstStyle/>
          <a:p>
            <a:pPr algn="just"/>
            <a:r>
              <a:rPr lang="ar-IQ" sz="3600" dirty="0" smtClean="0"/>
              <a:t>5- </a:t>
            </a:r>
            <a:r>
              <a:rPr lang="ar-IQ" sz="3600" b="1" dirty="0" smtClean="0">
                <a:solidFill>
                  <a:srgbClr val="FF0000"/>
                </a:solidFill>
              </a:rPr>
              <a:t>الهدفيه</a:t>
            </a:r>
            <a:r>
              <a:rPr lang="en-US" sz="3600" b="1" dirty="0" smtClean="0">
                <a:solidFill>
                  <a:srgbClr val="FF0000"/>
                </a:solidFill>
              </a:rPr>
              <a:t> </a:t>
            </a:r>
            <a:r>
              <a:rPr lang="ar-IQ" sz="3600" b="1" dirty="0">
                <a:solidFill>
                  <a:srgbClr val="FF0000"/>
                </a:solidFill>
              </a:rPr>
              <a:t>وتعني أن يكون المرشد النفسي هادفاً في عمله </a:t>
            </a:r>
            <a:r>
              <a:rPr lang="ar-IQ" sz="3600" dirty="0"/>
              <a:t>فلكل نشاط يقوم به هدف وغاية يسعى إلى تحقيقها وتخدم مصالح  مسترشديه ،كما يجب عليه أن يسعى إلى توضيح ذلك للمسترشدين الذين يتعامل معهم ، وكلما كانت تلك الأهداف واضحة لدى المرشد والمسترشد كلما كان ذلك أدعى لأن تصبح عملية المساعدة أكثر كفاءة وفاعلية ، وعلى هذا فالعلاقة المهنية بين كل من المرشد النفسي والمسترشد هي علاقة </a:t>
            </a:r>
            <a:r>
              <a:rPr lang="ar-IQ" sz="3600" dirty="0" smtClean="0"/>
              <a:t>تبادلية بمعنى </a:t>
            </a:r>
            <a:r>
              <a:rPr lang="ar-IQ" sz="3600" dirty="0"/>
              <a:t>أن المرشد لا يفرض على المسترشد أهدافاً محددة ويجبره على تبنيها كما أن المسترشد ينظر إلى المرشد كشخص مقبول ومتفهم ويمكن الاعتماد عليه </a:t>
            </a:r>
            <a:r>
              <a:rPr lang="ar-IQ" sz="3600" dirty="0" smtClean="0"/>
              <a:t> </a:t>
            </a:r>
            <a:r>
              <a:rPr lang="en-US" sz="3600" dirty="0" smtClean="0"/>
              <a:t>، </a:t>
            </a:r>
            <a:r>
              <a:rPr lang="ar-IQ" sz="3600" dirty="0"/>
              <a:t>وهذا النوع من العلاقة مهم لإنجاز الأهداف الإرشادية وإتمام عملية التدخل المهني ، ويمكن لنا أن ننظر إلى طبيعة العلاقة المهنية التي تربط المرشد بالمسترشد في الإرشاد المتمركز حول الحل </a:t>
            </a:r>
          </a:p>
        </p:txBody>
      </p:sp>
    </p:spTree>
    <p:extLst>
      <p:ext uri="{BB962C8B-B14F-4D97-AF65-F5344CB8AC3E}">
        <p14:creationId xmlns:p14="http://schemas.microsoft.com/office/powerpoint/2010/main" val="3219852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908720"/>
          </a:xfrm>
          <a:solidFill>
            <a:srgbClr val="FFFF00"/>
          </a:solidFill>
        </p:spPr>
        <p:txBody>
          <a:bodyPr>
            <a:normAutofit/>
          </a:bodyPr>
          <a:lstStyle/>
          <a:p>
            <a:pPr algn="ctr"/>
            <a:r>
              <a:rPr lang="ar-IQ" b="1" dirty="0" smtClean="0">
                <a:solidFill>
                  <a:srgbClr val="FF0000"/>
                </a:solidFill>
              </a:rPr>
              <a:t>المقدمة</a:t>
            </a:r>
            <a:endParaRPr lang="ar-IQ" b="1" dirty="0">
              <a:solidFill>
                <a:srgbClr val="FF0000"/>
              </a:solidFill>
            </a:endParaRPr>
          </a:p>
        </p:txBody>
      </p:sp>
      <p:sp>
        <p:nvSpPr>
          <p:cNvPr id="3" name="مستطيل 2"/>
          <p:cNvSpPr/>
          <p:nvPr/>
        </p:nvSpPr>
        <p:spPr>
          <a:xfrm>
            <a:off x="179512" y="1196753"/>
            <a:ext cx="8712968" cy="5632311"/>
          </a:xfrm>
          <a:prstGeom prst="rect">
            <a:avLst/>
          </a:prstGeom>
        </p:spPr>
        <p:txBody>
          <a:bodyPr wrap="square">
            <a:spAutoFit/>
          </a:bodyPr>
          <a:lstStyle/>
          <a:p>
            <a:pPr algn="just"/>
            <a:r>
              <a:rPr lang="ar-IQ" dirty="0"/>
              <a:t> </a:t>
            </a:r>
            <a:r>
              <a:rPr lang="ar-IQ" sz="4000" dirty="0">
                <a:latin typeface="Times New Roman" pitchFamily="18" charset="0"/>
                <a:cs typeface="Times New Roman" pitchFamily="18" charset="0"/>
              </a:rPr>
              <a:t>يعتبر هذا الأسلوب الإرشادي من أحدث الأساليب الإرشادية المختصرة، إذ تعود نشأته </a:t>
            </a:r>
            <a:r>
              <a:rPr lang="ar-IQ" sz="4000" dirty="0" smtClean="0">
                <a:latin typeface="Times New Roman" pitchFamily="18" charset="0"/>
                <a:cs typeface="Times New Roman" pitchFamily="18" charset="0"/>
              </a:rPr>
              <a:t>إلى اواخر </a:t>
            </a:r>
            <a:r>
              <a:rPr lang="ar-IQ" sz="4000" dirty="0">
                <a:latin typeface="Times New Roman" pitchFamily="18" charset="0"/>
                <a:cs typeface="Times New Roman" pitchFamily="18" charset="0"/>
              </a:rPr>
              <a:t>القرن العشرين على يد مؤسسه </a:t>
            </a:r>
            <a:r>
              <a:rPr lang="en-US" sz="4000" dirty="0">
                <a:latin typeface="Times New Roman" pitchFamily="18" charset="0"/>
                <a:cs typeface="Times New Roman" pitchFamily="18" charset="0"/>
              </a:rPr>
              <a:t>Steve de Shazer </a:t>
            </a:r>
            <a:r>
              <a:rPr lang="ar-IQ" sz="4000" dirty="0">
                <a:latin typeface="Times New Roman" pitchFamily="18" charset="0"/>
                <a:cs typeface="Times New Roman" pitchFamily="18" charset="0"/>
              </a:rPr>
              <a:t>العالم الأمريكي رئيس مركز العلاج الأسري </a:t>
            </a:r>
            <a:r>
              <a:rPr lang="ar-IQ" sz="4000" dirty="0" smtClean="0">
                <a:latin typeface="Times New Roman" pitchFamily="18" charset="0"/>
                <a:cs typeface="Times New Roman" pitchFamily="18" charset="0"/>
              </a:rPr>
              <a:t>بولاية </a:t>
            </a:r>
            <a:r>
              <a:rPr lang="ar-IQ" sz="4000" dirty="0">
                <a:latin typeface="Times New Roman" pitchFamily="18" charset="0"/>
                <a:cs typeface="Times New Roman" pitchFamily="18" charset="0"/>
              </a:rPr>
              <a:t>ويسكنس الأمريكية. </a:t>
            </a:r>
          </a:p>
          <a:p>
            <a:pPr algn="just"/>
            <a:r>
              <a:rPr lang="ar-IQ" sz="4000" dirty="0" smtClean="0">
                <a:latin typeface="Times New Roman" pitchFamily="18" charset="0"/>
                <a:cs typeface="Times New Roman" pitchFamily="18" charset="0"/>
              </a:rPr>
              <a:t>  </a:t>
            </a:r>
            <a:r>
              <a:rPr lang="ar-IQ" sz="4000" dirty="0">
                <a:latin typeface="Times New Roman" pitchFamily="18" charset="0"/>
                <a:cs typeface="Times New Roman" pitchFamily="18" charset="0"/>
              </a:rPr>
              <a:t>وعلى الرغم من حداثة النشأة فإن تطبيقاته العملية وإسهامات الباحثين حول التقنيات التي يقدمها ومدى ملائمتها في التعامل مع الفئات الاجتماعية المختلفة تعتبر دليلاً على انتشاره </a:t>
            </a:r>
          </a:p>
        </p:txBody>
      </p:sp>
    </p:spTree>
    <p:extLst>
      <p:ext uri="{BB962C8B-B14F-4D97-AF65-F5344CB8AC3E}">
        <p14:creationId xmlns:p14="http://schemas.microsoft.com/office/powerpoint/2010/main" val="2701426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980728"/>
          </a:xfrm>
          <a:solidFill>
            <a:srgbClr val="FFFF00"/>
          </a:solidFill>
        </p:spPr>
        <p:txBody>
          <a:bodyPr/>
          <a:lstStyle/>
          <a:p>
            <a:pPr algn="ctr"/>
            <a:r>
              <a:rPr lang="ar-IQ" sz="4400" b="1" dirty="0">
                <a:solidFill>
                  <a:srgbClr val="FF0000"/>
                </a:solidFill>
              </a:rPr>
              <a:t>تكنيكات </a:t>
            </a:r>
            <a:r>
              <a:rPr lang="ar-IQ" sz="4400" b="1" dirty="0" smtClean="0">
                <a:solidFill>
                  <a:srgbClr val="FF0000"/>
                </a:solidFill>
              </a:rPr>
              <a:t>الإرشاد المختصر</a:t>
            </a:r>
            <a:endParaRPr lang="ar-IQ" sz="4400" b="1" dirty="0">
              <a:solidFill>
                <a:srgbClr val="FF0000"/>
              </a:solidFill>
            </a:endParaRPr>
          </a:p>
        </p:txBody>
      </p:sp>
      <p:sp>
        <p:nvSpPr>
          <p:cNvPr id="3" name="مستطيل 2"/>
          <p:cNvSpPr/>
          <p:nvPr/>
        </p:nvSpPr>
        <p:spPr>
          <a:xfrm>
            <a:off x="323528" y="908720"/>
            <a:ext cx="8568952" cy="6186309"/>
          </a:xfrm>
          <a:prstGeom prst="rect">
            <a:avLst/>
          </a:prstGeom>
        </p:spPr>
        <p:txBody>
          <a:bodyPr wrap="square">
            <a:spAutoFit/>
          </a:bodyPr>
          <a:lstStyle/>
          <a:p>
            <a:pPr algn="just"/>
            <a:r>
              <a:rPr lang="ar-IQ" sz="3600" dirty="0" smtClean="0">
                <a:latin typeface="Times New Roman" pitchFamily="18" charset="0"/>
                <a:cs typeface="Times New Roman" pitchFamily="18" charset="0"/>
              </a:rPr>
              <a:t>1- </a:t>
            </a:r>
            <a:r>
              <a:rPr lang="ar-IQ" sz="3600" b="1" dirty="0" smtClean="0">
                <a:solidFill>
                  <a:srgbClr val="FF0000"/>
                </a:solidFill>
                <a:latin typeface="Times New Roman" pitchFamily="18" charset="0"/>
                <a:cs typeface="Times New Roman" pitchFamily="18" charset="0"/>
              </a:rPr>
              <a:t>إعادة التشكيل</a:t>
            </a:r>
            <a:r>
              <a:rPr lang="en-US" sz="3600" b="1" dirty="0" smtClean="0">
                <a:solidFill>
                  <a:srgbClr val="FF0000"/>
                </a:solidFill>
                <a:latin typeface="Times New Roman" pitchFamily="18" charset="0"/>
                <a:cs typeface="Times New Roman" pitchFamily="18" charset="0"/>
              </a:rPr>
              <a:t> </a:t>
            </a:r>
            <a:r>
              <a:rPr lang="ar-IQ" sz="3600" b="1" dirty="0" smtClean="0">
                <a:solidFill>
                  <a:srgbClr val="FF0000"/>
                </a:solidFill>
                <a:latin typeface="Times New Roman" pitchFamily="18" charset="0"/>
                <a:cs typeface="Times New Roman" pitchFamily="18" charset="0"/>
              </a:rPr>
              <a:t>وهو </a:t>
            </a:r>
            <a:r>
              <a:rPr lang="ar-IQ" sz="3600" b="1" dirty="0">
                <a:solidFill>
                  <a:srgbClr val="FF0000"/>
                </a:solidFill>
                <a:latin typeface="Times New Roman" pitchFamily="18" charset="0"/>
                <a:cs typeface="Times New Roman" pitchFamily="18" charset="0"/>
              </a:rPr>
              <a:t>أسلوب يستخدم من أجل مساعدة المسترشدين على تفهم مواقفهم وصياغة </a:t>
            </a:r>
            <a:r>
              <a:rPr lang="ar-IQ" sz="3600" b="1" dirty="0" smtClean="0">
                <a:solidFill>
                  <a:srgbClr val="FF0000"/>
                </a:solidFill>
                <a:latin typeface="Times New Roman" pitchFamily="18" charset="0"/>
                <a:cs typeface="Times New Roman" pitchFamily="18" charset="0"/>
              </a:rPr>
              <a:t>أهداف </a:t>
            </a:r>
            <a:r>
              <a:rPr lang="ar-IQ" sz="3600" dirty="0" smtClean="0">
                <a:latin typeface="Times New Roman" pitchFamily="18" charset="0"/>
                <a:cs typeface="Times New Roman" pitchFamily="18" charset="0"/>
              </a:rPr>
              <a:t>المسترشد </a:t>
            </a:r>
            <a:r>
              <a:rPr lang="ar-IQ" sz="3600" dirty="0">
                <a:latin typeface="Times New Roman" pitchFamily="18" charset="0"/>
                <a:cs typeface="Times New Roman" pitchFamily="18" charset="0"/>
              </a:rPr>
              <a:t>الإرشادية.مثال:الطالب: لا أريد أن يوقفني المعلم أمام التلاميذ لأنني لم أقم بحل الواجب؟ (هدف سلبي) هذا الطالب صاغ هدفه بطريقة سلبية تجعله لا يتقدم في العملية الإرشادية والسبب أنه ربط الإيقاف في الفصل بعملية أنه لم يقم بحل الواجب ، وهنا على المرشد أن يساعد الطالب في تغيير هذا الهدف السلبي إلى هدف إيجابي كالآتي:- المرشد: كيف يمكن للمعلم أن لا يوقفك أمام التلاميذ ؟</a:t>
            </a:r>
          </a:p>
          <a:p>
            <a:pPr algn="just"/>
            <a:r>
              <a:rPr lang="ar-IQ" sz="3600" dirty="0">
                <a:latin typeface="Times New Roman" pitchFamily="18" charset="0"/>
                <a:cs typeface="Times New Roman" pitchFamily="18" charset="0"/>
              </a:rPr>
              <a:t>الطــالب: إذا قمت بحل الواجب فإن المعلم لن يوقفني أمام التلاميذ</a:t>
            </a:r>
          </a:p>
        </p:txBody>
      </p:sp>
    </p:spTree>
    <p:extLst>
      <p:ext uri="{BB962C8B-B14F-4D97-AF65-F5344CB8AC3E}">
        <p14:creationId xmlns:p14="http://schemas.microsoft.com/office/powerpoint/2010/main" val="3578483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476672"/>
            <a:ext cx="8928992" cy="6494085"/>
          </a:xfrm>
          <a:prstGeom prst="rect">
            <a:avLst/>
          </a:prstGeom>
        </p:spPr>
        <p:txBody>
          <a:bodyPr wrap="square">
            <a:spAutoFit/>
          </a:bodyPr>
          <a:lstStyle/>
          <a:p>
            <a:pPr algn="just"/>
            <a:r>
              <a:rPr lang="ar-IQ" sz="3200" dirty="0" smtClean="0">
                <a:latin typeface="Times New Roman" pitchFamily="18" charset="0"/>
                <a:cs typeface="Times New Roman" pitchFamily="18" charset="0"/>
              </a:rPr>
              <a:t>2- السؤال المعجزة</a:t>
            </a:r>
            <a:r>
              <a:rPr lang="en-US" sz="3200" dirty="0" smtClean="0">
                <a:latin typeface="Times New Roman" pitchFamily="18" charset="0"/>
                <a:cs typeface="Times New Roman" pitchFamily="18" charset="0"/>
              </a:rPr>
              <a:t> </a:t>
            </a:r>
            <a:r>
              <a:rPr lang="ar-IQ" sz="3200" dirty="0" smtClean="0">
                <a:latin typeface="Times New Roman" pitchFamily="18" charset="0"/>
                <a:cs typeface="Times New Roman" pitchFamily="18" charset="0"/>
              </a:rPr>
              <a:t>أن </a:t>
            </a:r>
            <a:r>
              <a:rPr lang="ar-IQ" sz="3200" dirty="0">
                <a:latin typeface="Times New Roman" pitchFamily="18" charset="0"/>
                <a:cs typeface="Times New Roman" pitchFamily="18" charset="0"/>
              </a:rPr>
              <a:t>الهدف الرئيسي من هذا التكنيك هو البحث عن الاستثناءات التي يمكن أن تقود المسترشد إلى عملية المساعدة ، ولقد قدم </a:t>
            </a:r>
            <a:r>
              <a:rPr lang="en-US" sz="3200" dirty="0">
                <a:latin typeface="Times New Roman" pitchFamily="18" charset="0"/>
                <a:cs typeface="Times New Roman" pitchFamily="18" charset="0"/>
              </a:rPr>
              <a:t>de  Shazer </a:t>
            </a:r>
            <a:r>
              <a:rPr lang="ar-IQ" sz="3200" dirty="0" smtClean="0">
                <a:latin typeface="Times New Roman" pitchFamily="18" charset="0"/>
                <a:cs typeface="Times New Roman" pitchFamily="18" charset="0"/>
              </a:rPr>
              <a:t>صيغة </a:t>
            </a:r>
            <a:r>
              <a:rPr lang="ar-IQ" sz="3200" dirty="0">
                <a:latin typeface="Times New Roman" pitchFamily="18" charset="0"/>
                <a:cs typeface="Times New Roman" pitchFamily="18" charset="0"/>
              </a:rPr>
              <a:t>لهذا التكنيك كما يلي:- المرشد: تخيل أنك قمت من النوم في الصباح وقد انتهت المشكلة التي تواجهك ، ما الذي يمكن أن يتغير في حياتك ؟ من خلال إجابة المسترشد حول هذا الافتراض يمكن المرشد النفسي أن يبحث عن الحلول وفقاً لما يراها المسترشد ثم يقوم بمناقشة المسترشد حول إمكانية تطبيق تلك الحلول ، ولعل من الأمور التي تؤكد ضرورة تعديل الأساليب الإرشادية بما يتوافق مع البيئة الإسلامية هو تعديل بعض المسميات المرتبطة بتلك الأساليب والتكنيكات الإرشادية مثل السؤال المعجزة لعدم توافق ذلك مع المعطيات الإسلامية واقترح أن يسمى سؤال الحلم (</a:t>
            </a:r>
            <a:r>
              <a:rPr lang="en-US" sz="3200" dirty="0">
                <a:latin typeface="Times New Roman" pitchFamily="18" charset="0"/>
                <a:cs typeface="Times New Roman" pitchFamily="18" charset="0"/>
              </a:rPr>
              <a:t>Dream Question) </a:t>
            </a:r>
            <a:r>
              <a:rPr lang="ar-IQ" sz="3200" dirty="0">
                <a:latin typeface="Times New Roman" pitchFamily="18" charset="0"/>
                <a:cs typeface="Times New Roman" pitchFamily="18" charset="0"/>
              </a:rPr>
              <a:t>فإن ذلك أدعى للقبول لدى الأفراد في المجتمعات الإسلامية.</a:t>
            </a:r>
          </a:p>
        </p:txBody>
      </p:sp>
    </p:spTree>
    <p:extLst>
      <p:ext uri="{BB962C8B-B14F-4D97-AF65-F5344CB8AC3E}">
        <p14:creationId xmlns:p14="http://schemas.microsoft.com/office/powerpoint/2010/main" val="3814150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9036496" cy="6001643"/>
          </a:xfrm>
          <a:prstGeom prst="rect">
            <a:avLst/>
          </a:prstGeom>
        </p:spPr>
        <p:txBody>
          <a:bodyPr wrap="square">
            <a:spAutoFit/>
          </a:bodyPr>
          <a:lstStyle/>
          <a:p>
            <a:pPr algn="just"/>
            <a:r>
              <a:rPr lang="ar-IQ" sz="3200" dirty="0" smtClean="0"/>
              <a:t>3- أسئلة  </a:t>
            </a:r>
            <a:r>
              <a:rPr lang="ar-IQ" sz="3200" dirty="0"/>
              <a:t>ماذا بعد ؟  </a:t>
            </a:r>
            <a:endParaRPr lang="en-US" sz="3200" dirty="0"/>
          </a:p>
          <a:p>
            <a:pPr algn="just"/>
            <a:r>
              <a:rPr lang="ar-IQ" sz="3200" dirty="0"/>
              <a:t>إن الهدف من هذه الأسئلة هو زيادة وتعزيز فرصة  المسترشد في أن يجدوا الحلول الممكنة للمشكلات التي يواجهونها </a:t>
            </a:r>
            <a:r>
              <a:rPr lang="ar-IQ" sz="3200" dirty="0" smtClean="0"/>
              <a:t>، </a:t>
            </a:r>
            <a:r>
              <a:rPr lang="ar-IQ" sz="3200" dirty="0"/>
              <a:t>مثال</a:t>
            </a:r>
            <a:r>
              <a:rPr lang="ar-IQ" sz="3200" dirty="0" smtClean="0"/>
              <a:t>: المسترشد</a:t>
            </a:r>
            <a:r>
              <a:rPr lang="ar-IQ" sz="3200" dirty="0"/>
              <a:t>: أريد أن أتخلص من كل المشكلات التي أعاني منها. المرشد: ماذا بعد أن تتخلص من كل المشكلات، ما الذي يمكن أن يتغير في حياتك؟</a:t>
            </a:r>
          </a:p>
          <a:p>
            <a:pPr algn="just"/>
            <a:r>
              <a:rPr lang="ar-IQ" sz="3200" dirty="0" smtClean="0"/>
              <a:t>4- خريطة </a:t>
            </a:r>
            <a:r>
              <a:rPr lang="ar-IQ" sz="3200" dirty="0"/>
              <a:t>العقل </a:t>
            </a:r>
            <a:r>
              <a:rPr lang="en-US" sz="3200" dirty="0" smtClean="0"/>
              <a:t> </a:t>
            </a:r>
            <a:r>
              <a:rPr lang="ar-IQ" sz="3200" dirty="0" smtClean="0"/>
              <a:t>إن </a:t>
            </a:r>
            <a:r>
              <a:rPr lang="ar-IQ" sz="3200" dirty="0"/>
              <a:t>هذا التكنيك الإرشادي ما هو إلا رسم خريطة للأفكار التي تقود وتوجه المسترشدين وتصبغ سلوكهم ومشاعرهم ، ولكي يستخدمه المرشد ، فإن عليه أن يقوم باستدعاء سلوك المسترشد الإيجابي مهما كان صغيراً وتعزيز ذلك السلوك في حياة المسترشد ومطالبته بعمل المزيد منه ، هذا السلوك سوف يعمل بمثابة الخارطة التي سوف تقود المسترشد وترشده إلى الوصول إلى النجاح في العملية الإرشادية  وفيما يحقق أهدافها.</a:t>
            </a:r>
          </a:p>
        </p:txBody>
      </p:sp>
    </p:spTree>
    <p:extLst>
      <p:ext uri="{BB962C8B-B14F-4D97-AF65-F5344CB8AC3E}">
        <p14:creationId xmlns:p14="http://schemas.microsoft.com/office/powerpoint/2010/main" val="1645092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9036496" cy="7622987"/>
          </a:xfrm>
          <a:prstGeom prst="rect">
            <a:avLst/>
          </a:prstGeom>
        </p:spPr>
        <p:txBody>
          <a:bodyPr wrap="square">
            <a:spAutoFit/>
          </a:bodyPr>
          <a:lstStyle/>
          <a:p>
            <a:pPr algn="just"/>
            <a:r>
              <a:rPr lang="ar-IQ" sz="3200" dirty="0" smtClean="0"/>
              <a:t>5-  </a:t>
            </a:r>
            <a:r>
              <a:rPr lang="ar-IQ" sz="3200" dirty="0"/>
              <a:t>توجيه </a:t>
            </a:r>
            <a:r>
              <a:rPr lang="ar-IQ" sz="3200" dirty="0" smtClean="0"/>
              <a:t>النجاح</a:t>
            </a:r>
            <a:r>
              <a:rPr lang="en-US" sz="3200" dirty="0" smtClean="0"/>
              <a:t>  </a:t>
            </a:r>
            <a:r>
              <a:rPr lang="ar-IQ" sz="3200" dirty="0" smtClean="0"/>
              <a:t>هذا </a:t>
            </a:r>
            <a:r>
              <a:rPr lang="ar-IQ" sz="3200" dirty="0"/>
              <a:t>التكنيك بأنه مساندة وتشجيع نجاح المسترشد من خلال إسماع المسترشد كلمات المدح والثناء ، فالمسترشدين يحبون من يثني على ما يقدمون أو ما يقومون به من أفعال ، وذلك إن حدث يمنحهم الثقة بالنفس ويعتبر بمثابة الوقود الذي يدفعهم للمشاركة الفاعلة في عملية المساعدة ، ويمكن للمرشد أن يظهر هذا التكنيك من خلال:-</a:t>
            </a:r>
          </a:p>
          <a:p>
            <a:pPr algn="just"/>
            <a:r>
              <a:rPr lang="ar-IQ" sz="3200" dirty="0" smtClean="0"/>
              <a:t>1- رفع </a:t>
            </a:r>
            <a:r>
              <a:rPr lang="ar-IQ" sz="3200" dirty="0"/>
              <a:t>مستوى الصدق أثناء الحوار ليري المسترشد كيف أن عملية المساعدة تتقدم.</a:t>
            </a:r>
          </a:p>
          <a:p>
            <a:pPr algn="just"/>
            <a:r>
              <a:rPr lang="ar-IQ" sz="3200" dirty="0" smtClean="0"/>
              <a:t>2- </a:t>
            </a:r>
            <a:r>
              <a:rPr lang="ar-IQ" sz="3200" dirty="0"/>
              <a:t>التعبير للمسترشد عن السرور عندما يقوم المسترشد بمحاولة جادة للوصول إلى حل للمشكلة.</a:t>
            </a:r>
          </a:p>
          <a:p>
            <a:pPr algn="just"/>
            <a:r>
              <a:rPr lang="ar-IQ" sz="3200" dirty="0" smtClean="0"/>
              <a:t>3- إظهار </a:t>
            </a:r>
            <a:r>
              <a:rPr lang="ar-IQ" sz="3200" dirty="0"/>
              <a:t>الإعجاب بما يقدمه المسترشد من تفكير بناء ورشيد وناضج في المشكلة التي يواجهها. مثال:</a:t>
            </a:r>
          </a:p>
          <a:p>
            <a:pPr algn="just"/>
            <a:r>
              <a:rPr lang="ar-IQ" sz="3200" dirty="0" smtClean="0"/>
              <a:t>1-  </a:t>
            </a:r>
            <a:r>
              <a:rPr lang="ar-IQ" sz="3200" dirty="0"/>
              <a:t>المرشد: حقيقة فعلت ذلك !!</a:t>
            </a:r>
          </a:p>
          <a:p>
            <a:pPr algn="just"/>
            <a:r>
              <a:rPr lang="ar-IQ" sz="3200" dirty="0" smtClean="0"/>
              <a:t>2-  </a:t>
            </a:r>
            <a:r>
              <a:rPr lang="ar-IQ" sz="3200" dirty="0"/>
              <a:t>المرشد: أنا بالفعل معجب بما قمت به !!</a:t>
            </a:r>
          </a:p>
          <a:p>
            <a:pPr algn="just"/>
            <a:r>
              <a:rPr lang="ar-IQ" sz="3200" dirty="0" smtClean="0"/>
              <a:t>3-  </a:t>
            </a:r>
            <a:r>
              <a:rPr lang="ar-IQ" sz="3200" dirty="0"/>
              <a:t>المرشد: ما قمت به يستحق التقدير والاحترام !!</a:t>
            </a:r>
          </a:p>
        </p:txBody>
      </p:sp>
    </p:spTree>
    <p:extLst>
      <p:ext uri="{BB962C8B-B14F-4D97-AF65-F5344CB8AC3E}">
        <p14:creationId xmlns:p14="http://schemas.microsoft.com/office/powerpoint/2010/main" val="2416072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856984" cy="6986528"/>
          </a:xfrm>
          <a:prstGeom prst="rect">
            <a:avLst/>
          </a:prstGeom>
        </p:spPr>
        <p:txBody>
          <a:bodyPr wrap="square">
            <a:spAutoFit/>
          </a:bodyPr>
          <a:lstStyle/>
          <a:p>
            <a:pPr algn="just"/>
            <a:r>
              <a:rPr lang="ar-IQ" dirty="0" smtClean="0"/>
              <a:t>6- </a:t>
            </a:r>
            <a:r>
              <a:rPr lang="ar-IQ" sz="3200" dirty="0" smtClean="0"/>
              <a:t>المقياس</a:t>
            </a:r>
            <a:r>
              <a:rPr lang="en-US" sz="3200" smtClean="0"/>
              <a:t> </a:t>
            </a:r>
            <a:r>
              <a:rPr lang="ar-IQ" sz="3200" smtClean="0"/>
              <a:t>هذا </a:t>
            </a:r>
            <a:r>
              <a:rPr lang="ar-IQ" sz="3200" dirty="0"/>
              <a:t>التكنيك يهدف إلى مراقبة التحسن الذي يطرأ على الحالة من مقابلة إلى أخرى أثناء العملية  الإرشادية، ويتم ذلك من خلال الطلب من المسترشد أن يحدد على مقياس يبدأ من صفر إلى 10 بحيث أن الصفر يعني أنه لا يوجد تقدم أو تحسن في حل المشكلة بينما يعني رقم 10 أن المشكلة تماماً انتهت وتم التوصل إلى حل لها. وعندما يختار المسترشد رقماً بين طرفي المقياس يقوم  المرشد النفسي بسؤاله عن سبب اختيار الرقم وعن مقدار التحسن الذي طرأ على الحالة.فمثلاً عندما يختار المسترشد في المقابلة الأولى صفر وفي المقابلة الثانية يختار الرقم 4 يتم مساءلة  المسترشد عما حدث من تقدم وما هي الأفعال والمهام التي قام بها في مواجهة المشكلة التي يعاني منها ، ثم عندما يذكر المسترشد بعضاً من تلك الأفعال التي ساهمت في عملية التغيير يطالبه المرشد بالاستمرار في فعل ذلك حتى تستمر حالة التغيير وصولاً إلى الأهداف  الإرشادية.</a:t>
            </a:r>
          </a:p>
        </p:txBody>
      </p:sp>
    </p:spTree>
    <p:extLst>
      <p:ext uri="{BB962C8B-B14F-4D97-AF65-F5344CB8AC3E}">
        <p14:creationId xmlns:p14="http://schemas.microsoft.com/office/powerpoint/2010/main" val="505636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76672"/>
            <a:ext cx="8964488" cy="6247864"/>
          </a:xfrm>
          <a:prstGeom prst="rect">
            <a:avLst/>
          </a:prstGeom>
        </p:spPr>
        <p:txBody>
          <a:bodyPr wrap="square">
            <a:spAutoFit/>
          </a:bodyPr>
          <a:lstStyle/>
          <a:p>
            <a:pPr algn="just"/>
            <a:r>
              <a:rPr lang="ar-IQ" sz="4000" dirty="0">
                <a:latin typeface="Times New Roman" pitchFamily="18" charset="0"/>
                <a:cs typeface="Times New Roman" pitchFamily="18" charset="0"/>
              </a:rPr>
              <a:t> وعلى خلاف الأساليب الإرشادية الأخرى، فإن هذا الأسلوب الإرشادي </a:t>
            </a:r>
            <a:r>
              <a:rPr lang="ar-IQ" sz="4000" dirty="0" smtClean="0">
                <a:latin typeface="Times New Roman" pitchFamily="18" charset="0"/>
                <a:cs typeface="Times New Roman" pitchFamily="18" charset="0"/>
              </a:rPr>
              <a:t>المختصر:</a:t>
            </a:r>
          </a:p>
          <a:p>
            <a:pPr marL="457200" indent="-457200" algn="just">
              <a:buFont typeface="Arial" pitchFamily="34" charset="0"/>
              <a:buChar char="•"/>
            </a:pPr>
            <a:r>
              <a:rPr lang="ar-IQ" sz="4000" dirty="0" smtClean="0">
                <a:latin typeface="Times New Roman" pitchFamily="18" charset="0"/>
                <a:cs typeface="Times New Roman" pitchFamily="18" charset="0"/>
              </a:rPr>
              <a:t>لا </a:t>
            </a:r>
            <a:r>
              <a:rPr lang="ar-IQ" sz="4000" dirty="0">
                <a:latin typeface="Times New Roman" pitchFamily="18" charset="0"/>
                <a:cs typeface="Times New Roman" pitchFamily="18" charset="0"/>
              </a:rPr>
              <a:t>يستغرق في البحث عن الأعراض المرضية </a:t>
            </a:r>
            <a:r>
              <a:rPr lang="ar-IQ" sz="4000" dirty="0" smtClean="0">
                <a:latin typeface="Times New Roman" pitchFamily="18" charset="0"/>
                <a:cs typeface="Times New Roman" pitchFamily="18" charset="0"/>
              </a:rPr>
              <a:t>.</a:t>
            </a:r>
          </a:p>
          <a:p>
            <a:pPr marL="457200" indent="-457200" algn="just">
              <a:buFont typeface="Arial" pitchFamily="34" charset="0"/>
              <a:buChar char="•"/>
            </a:pPr>
            <a:r>
              <a:rPr lang="ar-IQ" sz="4000" dirty="0" smtClean="0">
                <a:latin typeface="Times New Roman" pitchFamily="18" charset="0"/>
                <a:cs typeface="Times New Roman" pitchFamily="18" charset="0"/>
              </a:rPr>
              <a:t>ولا </a:t>
            </a:r>
            <a:r>
              <a:rPr lang="ar-IQ" sz="4000" dirty="0">
                <a:latin typeface="Times New Roman" pitchFamily="18" charset="0"/>
                <a:cs typeface="Times New Roman" pitchFamily="18" charset="0"/>
              </a:rPr>
              <a:t>عن العوامل التي ساهمت في نشأتها بقدر ما يتوجه مباشرة إلى الحلول التي تساهم في القضاء على المشكلة أو التخفيف من حدتها أو التكيف مع إفرازاتها </a:t>
            </a:r>
            <a:r>
              <a:rPr lang="ar-IQ" sz="4000" dirty="0" smtClean="0">
                <a:latin typeface="Times New Roman" pitchFamily="18" charset="0"/>
                <a:cs typeface="Times New Roman" pitchFamily="18" charset="0"/>
              </a:rPr>
              <a:t>.</a:t>
            </a:r>
          </a:p>
          <a:p>
            <a:pPr marL="457200" indent="-457200" algn="just">
              <a:buFont typeface="Arial" pitchFamily="34" charset="0"/>
              <a:buChar char="•"/>
            </a:pPr>
            <a:r>
              <a:rPr lang="ar-IQ" sz="4000" dirty="0" smtClean="0">
                <a:latin typeface="Times New Roman" pitchFamily="18" charset="0"/>
                <a:cs typeface="Times New Roman" pitchFamily="18" charset="0"/>
              </a:rPr>
              <a:t> </a:t>
            </a:r>
            <a:r>
              <a:rPr lang="ar-IQ" sz="4000" dirty="0">
                <a:latin typeface="Times New Roman" pitchFamily="18" charset="0"/>
                <a:cs typeface="Times New Roman" pitchFamily="18" charset="0"/>
              </a:rPr>
              <a:t>ومن هنا فإنه </a:t>
            </a:r>
            <a:r>
              <a:rPr lang="ar-IQ" sz="4000" dirty="0" smtClean="0">
                <a:latin typeface="Times New Roman" pitchFamily="18" charset="0"/>
                <a:cs typeface="Times New Roman" pitchFamily="18" charset="0"/>
              </a:rPr>
              <a:t> </a:t>
            </a:r>
            <a:r>
              <a:rPr lang="ar-IQ" sz="4000" dirty="0">
                <a:latin typeface="Times New Roman" pitchFamily="18" charset="0"/>
                <a:cs typeface="Times New Roman" pitchFamily="18" charset="0"/>
              </a:rPr>
              <a:t>موجه ومباشر نحو الهدف النهائي الذي يسعى له المسترشد وهو الوصول إلى التوافق النفسي والاجتماعي مع الذات ومع البيئة المحيطة.</a:t>
            </a:r>
          </a:p>
        </p:txBody>
      </p:sp>
    </p:spTree>
    <p:extLst>
      <p:ext uri="{BB962C8B-B14F-4D97-AF65-F5344CB8AC3E}">
        <p14:creationId xmlns:p14="http://schemas.microsoft.com/office/powerpoint/2010/main" val="362655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9362" y="0"/>
            <a:ext cx="8503118" cy="1484784"/>
          </a:xfrm>
          <a:solidFill>
            <a:srgbClr val="FFFF00"/>
          </a:solidFill>
        </p:spPr>
        <p:txBody>
          <a:bodyPr>
            <a:noAutofit/>
          </a:bodyPr>
          <a:lstStyle/>
          <a:p>
            <a:pPr algn="ctr"/>
            <a:r>
              <a:rPr lang="ar-IQ" sz="3600" b="1" dirty="0">
                <a:solidFill>
                  <a:srgbClr val="FF0000"/>
                </a:solidFill>
              </a:rPr>
              <a:t>العوامل التي ساهمت في نشأة وتطور </a:t>
            </a:r>
            <a:r>
              <a:rPr lang="ar-IQ" sz="3600" b="1" dirty="0" smtClean="0">
                <a:solidFill>
                  <a:srgbClr val="FF0000"/>
                </a:solidFill>
              </a:rPr>
              <a:t>استخدام  الارشاد المختصر </a:t>
            </a:r>
            <a:endParaRPr lang="ar-IQ" sz="3600" b="1" dirty="0">
              <a:solidFill>
                <a:srgbClr val="FF0000"/>
              </a:solidFill>
            </a:endParaRPr>
          </a:p>
        </p:txBody>
      </p:sp>
      <p:sp>
        <p:nvSpPr>
          <p:cNvPr id="3" name="مستطيل 2"/>
          <p:cNvSpPr/>
          <p:nvPr/>
        </p:nvSpPr>
        <p:spPr>
          <a:xfrm>
            <a:off x="0" y="1484784"/>
            <a:ext cx="9036496" cy="5509200"/>
          </a:xfrm>
          <a:prstGeom prst="rect">
            <a:avLst/>
          </a:prstGeom>
        </p:spPr>
        <p:txBody>
          <a:bodyPr wrap="square">
            <a:spAutoFit/>
          </a:bodyPr>
          <a:lstStyle/>
          <a:p>
            <a:pPr algn="just"/>
            <a:r>
              <a:rPr lang="ar-IQ" dirty="0" smtClean="0"/>
              <a:t>1- </a:t>
            </a:r>
            <a:r>
              <a:rPr lang="ar-IQ" sz="3200" dirty="0"/>
              <a:t>قلة عدد المختصين في مجال مهن المساعدة الإنسانية وعدم توفر الخبرة الكافية لدى البعض منهم</a:t>
            </a:r>
          </a:p>
          <a:p>
            <a:pPr algn="just"/>
            <a:r>
              <a:rPr lang="ar-IQ" sz="3200" dirty="0"/>
              <a:t>2- ازدياد حجم ونوعية المشكلات الإنسانية التي يعاني منها الأفراد والجماعات والمجتمعات الإنسانية نتيجة للتحولات الاجتماعية والاقتصادية والتقنية المتسارعة والتي ساهمت في التأثير على نمط المعيشة وأنماط السلوك الإنساني.</a:t>
            </a:r>
          </a:p>
          <a:p>
            <a:pPr algn="just"/>
            <a:r>
              <a:rPr lang="ar-IQ" sz="3200" dirty="0"/>
              <a:t>3- قلة عدد المؤسسات المجتمعية التي يتم من خلالها تقديم أوجه الرعاية الاجتماعية.</a:t>
            </a:r>
          </a:p>
          <a:p>
            <a:pPr algn="just"/>
            <a:r>
              <a:rPr lang="ar-IQ" sz="3200" dirty="0"/>
              <a:t>4- نمط الحياة المتسارع والذي أصبح سمة هذا العصر فنجد معظم الأفراد ينشغلون بأمور حياتهم إلى الحد الذي لا يتيح لهم الدخول في علاقات علاجية طويلة الأمد وهو ما يميز الأساليب العلاجية </a:t>
            </a:r>
            <a:r>
              <a:rPr lang="ar-IQ" sz="3200" dirty="0" smtClean="0"/>
              <a:t>التقليدية.</a:t>
            </a:r>
            <a:endParaRPr lang="en-US" sz="3200" dirty="0"/>
          </a:p>
        </p:txBody>
      </p:sp>
    </p:spTree>
    <p:extLst>
      <p:ext uri="{BB962C8B-B14F-4D97-AF65-F5344CB8AC3E}">
        <p14:creationId xmlns:p14="http://schemas.microsoft.com/office/powerpoint/2010/main" val="2870464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48680"/>
            <a:ext cx="8856984" cy="4832092"/>
          </a:xfrm>
          <a:prstGeom prst="rect">
            <a:avLst/>
          </a:prstGeom>
        </p:spPr>
        <p:txBody>
          <a:bodyPr wrap="square">
            <a:spAutoFit/>
          </a:bodyPr>
          <a:lstStyle/>
          <a:p>
            <a:pPr algn="just"/>
            <a:r>
              <a:rPr lang="ar-IQ" sz="4400" dirty="0"/>
              <a:t>أن الإرشاد والعلاج المختصر فعال ومؤثر نتيجة للآتي:-</a:t>
            </a:r>
          </a:p>
          <a:p>
            <a:pPr algn="just"/>
            <a:r>
              <a:rPr lang="ar-IQ" sz="4400" dirty="0" smtClean="0"/>
              <a:t>1- معظم </a:t>
            </a:r>
            <a:r>
              <a:rPr lang="ar-IQ" sz="4400" dirty="0"/>
              <a:t>الأفراد يلجأون لطلب العلاج لمشكلة محددة يواجهونها وليس من أجل الحصول على الاستبصار بتأثيرها فقط.</a:t>
            </a:r>
          </a:p>
          <a:p>
            <a:pPr algn="just"/>
            <a:r>
              <a:rPr lang="ar-IQ" sz="4400" dirty="0" smtClean="0"/>
              <a:t>2-  </a:t>
            </a:r>
            <a:r>
              <a:rPr lang="ar-IQ" sz="4400" dirty="0"/>
              <a:t>معظم من يطلبون المساعدة يتوقعون النتائج العاجلة التي لا تستنزف الوقت والجهد.</a:t>
            </a:r>
          </a:p>
        </p:txBody>
      </p:sp>
    </p:spTree>
    <p:extLst>
      <p:ext uri="{BB962C8B-B14F-4D97-AF65-F5344CB8AC3E}">
        <p14:creationId xmlns:p14="http://schemas.microsoft.com/office/powerpoint/2010/main" val="815401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124744"/>
          </a:xfrm>
          <a:solidFill>
            <a:srgbClr val="FFFF00"/>
          </a:solidFill>
        </p:spPr>
        <p:txBody>
          <a:bodyPr>
            <a:normAutofit/>
          </a:bodyPr>
          <a:lstStyle/>
          <a:p>
            <a:pPr algn="ctr"/>
            <a:r>
              <a:rPr lang="ar-IQ" sz="4400" b="1" dirty="0" smtClean="0">
                <a:solidFill>
                  <a:srgbClr val="FF0000"/>
                </a:solidFill>
              </a:rPr>
              <a:t>خصائص الارشاد المختصر</a:t>
            </a:r>
            <a:endParaRPr lang="ar-IQ" sz="4400" b="1" dirty="0">
              <a:solidFill>
                <a:srgbClr val="FF0000"/>
              </a:solidFill>
            </a:endParaRPr>
          </a:p>
        </p:txBody>
      </p:sp>
      <p:sp>
        <p:nvSpPr>
          <p:cNvPr id="3" name="مستطيل 2"/>
          <p:cNvSpPr/>
          <p:nvPr/>
        </p:nvSpPr>
        <p:spPr>
          <a:xfrm>
            <a:off x="179512" y="1268760"/>
            <a:ext cx="8784976" cy="3785652"/>
          </a:xfrm>
          <a:prstGeom prst="rect">
            <a:avLst/>
          </a:prstGeom>
        </p:spPr>
        <p:txBody>
          <a:bodyPr wrap="square">
            <a:spAutoFit/>
          </a:bodyPr>
          <a:lstStyle/>
          <a:p>
            <a:pPr algn="just"/>
            <a:r>
              <a:rPr lang="ar-IQ" sz="4000" dirty="0" smtClean="0"/>
              <a:t>1- التركيز </a:t>
            </a:r>
            <a:r>
              <a:rPr lang="ar-IQ" sz="4000" dirty="0"/>
              <a:t>على المستقبل بدلاً من التركيز على الماضي والاستغراق فيه.</a:t>
            </a:r>
          </a:p>
          <a:p>
            <a:pPr algn="just"/>
            <a:r>
              <a:rPr lang="ar-IQ" sz="4000" dirty="0" smtClean="0"/>
              <a:t>2- التركيز </a:t>
            </a:r>
            <a:r>
              <a:rPr lang="ar-IQ" sz="4000" dirty="0"/>
              <a:t>على الحلول بدلاً من التركيز على المشكلات.</a:t>
            </a:r>
          </a:p>
          <a:p>
            <a:pPr algn="just"/>
            <a:r>
              <a:rPr lang="ar-IQ" sz="4000" dirty="0" smtClean="0"/>
              <a:t>3- التركيز </a:t>
            </a:r>
            <a:r>
              <a:rPr lang="ar-IQ" sz="4000" dirty="0"/>
              <a:t>على قدرات </a:t>
            </a:r>
            <a:r>
              <a:rPr lang="ar-IQ" sz="4000" dirty="0" smtClean="0"/>
              <a:t>المسترشد </a:t>
            </a:r>
            <a:r>
              <a:rPr lang="ar-IQ" sz="4000" dirty="0"/>
              <a:t>وإمكانياته بدلاً من التركيز على مواطن الضعف.</a:t>
            </a:r>
          </a:p>
        </p:txBody>
      </p:sp>
    </p:spTree>
    <p:extLst>
      <p:ext uri="{BB962C8B-B14F-4D97-AF65-F5344CB8AC3E}">
        <p14:creationId xmlns:p14="http://schemas.microsoft.com/office/powerpoint/2010/main" val="45137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76672"/>
            <a:ext cx="9144000" cy="6247864"/>
          </a:xfrm>
          <a:prstGeom prst="rect">
            <a:avLst/>
          </a:prstGeom>
        </p:spPr>
        <p:txBody>
          <a:bodyPr wrap="square">
            <a:spAutoFit/>
          </a:bodyPr>
          <a:lstStyle/>
          <a:p>
            <a:pPr algn="just"/>
            <a:r>
              <a:rPr lang="ar-IQ" dirty="0"/>
              <a:t> </a:t>
            </a:r>
            <a:r>
              <a:rPr lang="ar-IQ" sz="4000" dirty="0"/>
              <a:t>وعلى هذا حاول </a:t>
            </a:r>
            <a:r>
              <a:rPr lang="ar-IQ" sz="4000" dirty="0" smtClean="0"/>
              <a:t>الارشاد المختصر الاهتمام </a:t>
            </a:r>
            <a:r>
              <a:rPr lang="ar-IQ" sz="4000" dirty="0"/>
              <a:t>بالجوانب الإيجابية في حياة المسترشدين واستثمارها إلى أقصى مدى حتى يتمكنوا من التغلب على الصعوبات التي تعوق أدائهم لوظائفهم الاجتماعية والقيام بأدوارهم الاجتماعية.</a:t>
            </a:r>
          </a:p>
          <a:p>
            <a:pPr algn="just"/>
            <a:r>
              <a:rPr lang="ar-IQ" sz="4000" dirty="0" smtClean="0"/>
              <a:t>أن بدأ </a:t>
            </a:r>
            <a:r>
              <a:rPr lang="ar-IQ" sz="4000" dirty="0"/>
              <a:t>في ملاحظة التغير الذي يحدث للمسترشدين بين الجلسات الإرشادية  من خلال التركيز على الأوقات التي لا تحدث فيها المشكلة أو التي لا يتعرض المسترشد  فيها للضغوط وذلك بحثا منه على الحلول المنشودة ،  ومن هنا فهو لا يركز على المشكلة ولا على أعراضها بل إنه يعتبر ذلك مضيعة للوقت.</a:t>
            </a:r>
          </a:p>
        </p:txBody>
      </p:sp>
    </p:spTree>
    <p:extLst>
      <p:ext uri="{BB962C8B-B14F-4D97-AF65-F5344CB8AC3E}">
        <p14:creationId xmlns:p14="http://schemas.microsoft.com/office/powerpoint/2010/main" val="3577470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60648"/>
            <a:ext cx="9144000" cy="6863417"/>
          </a:xfrm>
          <a:prstGeom prst="rect">
            <a:avLst/>
          </a:prstGeom>
        </p:spPr>
        <p:txBody>
          <a:bodyPr wrap="square">
            <a:spAutoFit/>
          </a:bodyPr>
          <a:lstStyle/>
          <a:p>
            <a:pPr algn="just"/>
            <a:r>
              <a:rPr lang="ar-IQ" dirty="0"/>
              <a:t> </a:t>
            </a:r>
            <a:r>
              <a:rPr lang="ar-IQ" sz="4000" dirty="0"/>
              <a:t>ومثال على ذلك أن المرأة التي تطلب الإرشاد النفسي  نتيجة لسوء معاملة زوجها لها، يمكن أن تحدد بعض الأوقات التي يعاملها زوجها معاملة جيدة حتى وإن كانت تلك الفترات الزمنية قصيرة جداً ، </a:t>
            </a:r>
            <a:r>
              <a:rPr lang="ar-IQ" sz="4000" dirty="0" smtClean="0"/>
              <a:t>أن </a:t>
            </a:r>
            <a:r>
              <a:rPr lang="ar-IQ" sz="4000" dirty="0"/>
              <a:t>المشكلة لا تستمر مع المسترشد طوال الوقت بل إنها تأتي وتذهب تبعاً للمؤثرات والعوامل التي تتسبب في حدوثها.</a:t>
            </a:r>
          </a:p>
          <a:p>
            <a:pPr algn="just"/>
            <a:r>
              <a:rPr lang="ar-IQ" sz="4000" dirty="0"/>
              <a:t>  </a:t>
            </a:r>
            <a:r>
              <a:rPr lang="ar-IQ" sz="4000" dirty="0" smtClean="0"/>
              <a:t>وخلاصة </a:t>
            </a:r>
            <a:r>
              <a:rPr lang="ar-IQ" sz="4000" dirty="0"/>
              <a:t>القول أن نشأة الإرشاد والعلاج المتمركز حول الحل – على خلاف غيره من الأساليب الإرشادية والعلاجية – رغم حداثتها لاقت صدى كبيراً لدى الممارسين في مجال الإرشاد والعلاج النفسي والخدمة الاجتماعية </a:t>
            </a:r>
            <a:r>
              <a:rPr lang="ar-IQ" sz="4000" b="1" dirty="0">
                <a:solidFill>
                  <a:srgbClr val="FF0000"/>
                </a:solidFill>
              </a:rPr>
              <a:t>لعدة أسباب يمكن حصرها في الآتي</a:t>
            </a:r>
            <a:r>
              <a:rPr lang="ar-IQ" sz="4000" dirty="0"/>
              <a:t>:-</a:t>
            </a:r>
          </a:p>
        </p:txBody>
      </p:sp>
    </p:spTree>
    <p:extLst>
      <p:ext uri="{BB962C8B-B14F-4D97-AF65-F5344CB8AC3E}">
        <p14:creationId xmlns:p14="http://schemas.microsoft.com/office/powerpoint/2010/main" val="2094032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48680"/>
            <a:ext cx="8784976" cy="6247864"/>
          </a:xfrm>
          <a:prstGeom prst="rect">
            <a:avLst/>
          </a:prstGeom>
        </p:spPr>
        <p:txBody>
          <a:bodyPr wrap="square">
            <a:spAutoFit/>
          </a:bodyPr>
          <a:lstStyle/>
          <a:p>
            <a:pPr algn="just"/>
            <a:r>
              <a:rPr lang="ar-IQ" sz="4000" dirty="0" smtClean="0"/>
              <a:t>1- التركيز </a:t>
            </a:r>
            <a:r>
              <a:rPr lang="ar-IQ" sz="4000" dirty="0"/>
              <a:t>على المعطيات الحاضرة والتطلع إلى المستقبل.</a:t>
            </a:r>
          </a:p>
          <a:p>
            <a:pPr algn="just"/>
            <a:r>
              <a:rPr lang="ar-IQ" sz="4000" dirty="0" smtClean="0"/>
              <a:t>2- استغلال </a:t>
            </a:r>
            <a:r>
              <a:rPr lang="ar-IQ" sz="4000" dirty="0"/>
              <a:t>كل ما يحضره المسترشد للإرشاد والعلاج النفسي وعدم الاستغراق في الماضي</a:t>
            </a:r>
          </a:p>
          <a:p>
            <a:pPr algn="just"/>
            <a:r>
              <a:rPr lang="ar-IQ" sz="4000" dirty="0" smtClean="0"/>
              <a:t>3-  </a:t>
            </a:r>
            <a:r>
              <a:rPr lang="ar-IQ" sz="4000" dirty="0"/>
              <a:t>أنه إرشاد وعلاج مباشر وموجه وفعال.</a:t>
            </a:r>
          </a:p>
          <a:p>
            <a:pPr algn="just"/>
            <a:r>
              <a:rPr lang="ar-IQ" sz="4000" dirty="0" smtClean="0"/>
              <a:t>4- سهولة </a:t>
            </a:r>
            <a:r>
              <a:rPr lang="ar-IQ" sz="4000" dirty="0"/>
              <a:t>تطبيقه في الواقع الاجتماعي وتدريب الممارسين عليه.</a:t>
            </a:r>
          </a:p>
          <a:p>
            <a:pPr algn="just"/>
            <a:r>
              <a:rPr lang="ar-IQ" sz="4000" dirty="0" smtClean="0"/>
              <a:t>5- يتعامل </a:t>
            </a:r>
            <a:r>
              <a:rPr lang="ar-IQ" sz="4000" dirty="0"/>
              <a:t>مع مشكلات الحياة اليومية بفاعلية ولا يجهد المسترشدين أو يستنفذ أوقاتهم في جلسات العلاج الطويلة</a:t>
            </a:r>
            <a:r>
              <a:rPr lang="ar-IQ" sz="3200" dirty="0"/>
              <a:t>.</a:t>
            </a:r>
          </a:p>
        </p:txBody>
      </p:sp>
    </p:spTree>
    <p:extLst>
      <p:ext uri="{BB962C8B-B14F-4D97-AF65-F5344CB8AC3E}">
        <p14:creationId xmlns:p14="http://schemas.microsoft.com/office/powerpoint/2010/main" val="39888486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ضوح">
  <a:themeElements>
    <a:clrScheme name="وضوح">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كلاسيكي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ضوح">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125</TotalTime>
  <Words>2167</Words>
  <Application>Microsoft Office PowerPoint</Application>
  <PresentationFormat>عرض على الشاشة (3:4)‏</PresentationFormat>
  <Paragraphs>69</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وضوح</vt:lpstr>
      <vt:lpstr>  الإرشاد المتمركز حول الحل  (المختصر)</vt:lpstr>
      <vt:lpstr>المقدمة</vt:lpstr>
      <vt:lpstr>عرض تقديمي في PowerPoint</vt:lpstr>
      <vt:lpstr>العوامل التي ساهمت في نشأة وتطور استخدام  الارشاد المختصر </vt:lpstr>
      <vt:lpstr>عرض تقديمي في PowerPoint</vt:lpstr>
      <vt:lpstr>خصائص الارشاد المختصر</vt:lpstr>
      <vt:lpstr>عرض تقديمي في PowerPoint</vt:lpstr>
      <vt:lpstr>عرض تقديمي في PowerPoint</vt:lpstr>
      <vt:lpstr>عرض تقديمي في PowerPoint</vt:lpstr>
      <vt:lpstr> المسلمات الأساسية للارشاد المختصر</vt:lpstr>
      <vt:lpstr>عرض تقديمي في PowerPoint</vt:lpstr>
      <vt:lpstr>مفاهيم أساسية يقوم عليها الإرشاد المتمركز حول الحل   </vt:lpstr>
      <vt:lpstr>عرض تقديمي في PowerPoint</vt:lpstr>
      <vt:lpstr>عرض تقديمي في PowerPoint</vt:lpstr>
      <vt:lpstr>عرض تقديمي في PowerPoint</vt:lpstr>
      <vt:lpstr>العلاقة بين  المرشد  والمسترشد </vt:lpstr>
      <vt:lpstr> ومن المهارات التي يجب على المرشد أن يكتسبها </vt:lpstr>
      <vt:lpstr>عرض تقديمي في PowerPoint</vt:lpstr>
      <vt:lpstr>عرض تقديمي في PowerPoint</vt:lpstr>
      <vt:lpstr>تكنيكات الإرشاد المختصر</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الإرشاد المتمركز حول الحل  (المختصر)</dc:title>
  <dc:creator>almadar</dc:creator>
  <cp:lastModifiedBy>almadar</cp:lastModifiedBy>
  <cp:revision>18</cp:revision>
  <dcterms:created xsi:type="dcterms:W3CDTF">2017-02-20T17:54:36Z</dcterms:created>
  <dcterms:modified xsi:type="dcterms:W3CDTF">2021-03-03T07:27:18Z</dcterms:modified>
</cp:coreProperties>
</file>