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770" y="0"/>
            <a:ext cx="9122229" cy="6858000"/>
          </a:xfrm>
        </p:spPr>
        <p:txBody>
          <a:bodyPr/>
          <a:lstStyle/>
          <a:p>
            <a:pPr algn="r"/>
            <a:r>
              <a:rPr lang="ar-IQ" dirty="0" smtClean="0"/>
              <a:t>س1\</a:t>
            </a:r>
            <a:r>
              <a:rPr lang="ar-IQ" dirty="0" smtClean="0">
                <a:solidFill>
                  <a:schemeClr val="tx1"/>
                </a:solidFill>
              </a:rPr>
              <a:t>اذا كان احتمال اصابة الطائرة الاولى لهدف معين يساوي 1\3 واحتمال اصابة الطائرة الثانية انفس الهدف 1\5 فاذا كان عمل كل منهما مستقل عن الاخر واطلقت كل من الطائرتين قنبلة معا تجاه الهدف فما هو احتمال 1-ان تصيب الطائرتين معا الهدف</a:t>
            </a:r>
          </a:p>
          <a:p>
            <a:pPr algn="r"/>
            <a:r>
              <a:rPr lang="ar-IQ" dirty="0" smtClean="0">
                <a:solidFill>
                  <a:schemeClr val="tx1"/>
                </a:solidFill>
              </a:rPr>
              <a:t>2-ان الطائرة الاولى لاتصيب الهدف والطائرة الثانية لاتصيب الهدف</a:t>
            </a:r>
          </a:p>
          <a:p>
            <a:pPr algn="r"/>
            <a:r>
              <a:rPr lang="ar-IQ" dirty="0" smtClean="0">
                <a:solidFill>
                  <a:schemeClr val="tx1"/>
                </a:solidFill>
              </a:rPr>
              <a:t>الحل:</a:t>
            </a:r>
          </a:p>
          <a:p>
            <a:pPr algn="r"/>
            <a:r>
              <a:rPr lang="en-US" dirty="0" smtClean="0">
                <a:solidFill>
                  <a:schemeClr val="tx1"/>
                </a:solidFill>
              </a:rPr>
              <a:t>1-P(AB)=P(A)P(B)                                                 </a:t>
            </a:r>
          </a:p>
          <a:p>
            <a:pPr algn="l" rtl="1"/>
            <a:r>
              <a:rPr lang="en-US" dirty="0" smtClean="0">
                <a:solidFill>
                  <a:schemeClr val="tx1"/>
                </a:solidFill>
              </a:rPr>
              <a:t>  </a:t>
            </a:r>
            <a:r>
              <a:rPr lang="ar-IQ" dirty="0" smtClean="0">
                <a:solidFill>
                  <a:schemeClr val="tx1"/>
                </a:solidFill>
              </a:rPr>
              <a:t> الطائرة الاولى   </a:t>
            </a:r>
            <a:r>
              <a:rPr lang="en-US" dirty="0" smtClean="0">
                <a:solidFill>
                  <a:schemeClr val="tx1"/>
                </a:solidFill>
              </a:rPr>
              <a:t>A</a:t>
            </a:r>
            <a:r>
              <a:rPr lang="ar-IQ" dirty="0" smtClean="0">
                <a:solidFill>
                  <a:schemeClr val="tx1"/>
                </a:solidFill>
              </a:rPr>
              <a:t>والطائرة الثانية   </a:t>
            </a:r>
            <a:r>
              <a:rPr lang="en-US" dirty="0" smtClean="0">
                <a:solidFill>
                  <a:schemeClr val="tx1"/>
                </a:solidFill>
              </a:rPr>
              <a:t>  B </a:t>
            </a:r>
            <a:r>
              <a:rPr lang="ar-IQ" dirty="0" smtClean="0">
                <a:solidFill>
                  <a:schemeClr val="tx1"/>
                </a:solidFill>
              </a:rPr>
              <a:t> </a:t>
            </a:r>
          </a:p>
          <a:p>
            <a:pPr algn="l" rtl="1"/>
            <a:r>
              <a:rPr lang="en-US" dirty="0" smtClean="0">
                <a:solidFill>
                  <a:schemeClr val="tx1"/>
                </a:solidFill>
              </a:rPr>
              <a:t>P(AB)=1\3.1\5=1\15</a:t>
            </a:r>
          </a:p>
          <a:p>
            <a:pPr algn="l" rtl="1"/>
            <a:r>
              <a:rPr lang="en-US" dirty="0" smtClean="0">
                <a:solidFill>
                  <a:schemeClr val="tx1"/>
                </a:solidFill>
              </a:rPr>
              <a:t>2-P(</a:t>
            </a:r>
            <a:r>
              <a:rPr lang="en-US" dirty="0" err="1" smtClean="0">
                <a:solidFill>
                  <a:schemeClr val="tx1"/>
                </a:solidFill>
              </a:rPr>
              <a:t>A^c</a:t>
            </a:r>
            <a:r>
              <a:rPr lang="en-US" dirty="0" smtClean="0">
                <a:solidFill>
                  <a:schemeClr val="tx1"/>
                </a:solidFill>
              </a:rPr>
              <a:t>)=1-P(A)=1-1\3=2\3 </a:t>
            </a:r>
          </a:p>
          <a:p>
            <a:pPr algn="l" rtl="1"/>
            <a:r>
              <a:rPr lang="en-US" dirty="0" smtClean="0">
                <a:solidFill>
                  <a:schemeClr val="tx1"/>
                </a:solidFill>
              </a:rPr>
              <a:t>P(</a:t>
            </a:r>
            <a:r>
              <a:rPr lang="en-US" dirty="0" err="1" smtClean="0">
                <a:solidFill>
                  <a:schemeClr val="tx1"/>
                </a:solidFill>
              </a:rPr>
              <a:t>B^c</a:t>
            </a:r>
            <a:r>
              <a:rPr lang="en-US" dirty="0" smtClean="0">
                <a:solidFill>
                  <a:schemeClr val="tx1"/>
                </a:solidFill>
              </a:rPr>
              <a:t>)=1-P(B)=1-1\5=4\5</a:t>
            </a:r>
          </a:p>
          <a:p>
            <a:pPr algn="l" rtl="1"/>
            <a:r>
              <a:rPr lang="en-US" dirty="0" smtClean="0">
                <a:solidFill>
                  <a:schemeClr val="tx1"/>
                </a:solidFill>
              </a:rPr>
              <a:t>P(A^CB^C)=2\3.4\5=8\5   </a:t>
            </a:r>
            <a:r>
              <a:rPr lang="ar-IQ" dirty="0" smtClean="0">
                <a:solidFill>
                  <a:schemeClr val="tx1"/>
                </a:solidFill>
              </a:rPr>
              <a:t>  </a:t>
            </a:r>
            <a:endParaRPr lang="ar-IQ" dirty="0"/>
          </a:p>
        </p:txBody>
      </p:sp>
    </p:spTree>
    <p:extLst>
      <p:ext uri="{BB962C8B-B14F-4D97-AF65-F5344CB8AC3E}">
        <p14:creationId xmlns:p14="http://schemas.microsoft.com/office/powerpoint/2010/main" val="3950920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144000" cy="6836229"/>
          </a:xfrm>
        </p:spPr>
        <p:txBody>
          <a:bodyPr/>
          <a:lstStyle/>
          <a:p>
            <a:pPr marL="0" indent="0" algn="r">
              <a:buNone/>
            </a:pPr>
            <a:r>
              <a:rPr lang="ar-IQ" dirty="0" smtClean="0"/>
              <a:t>طريقة ثانية</a:t>
            </a:r>
          </a:p>
          <a:p>
            <a:pPr marL="0" indent="0" algn="r">
              <a:buNone/>
            </a:pPr>
            <a:r>
              <a:rPr lang="en-US" dirty="0" smtClean="0"/>
              <a:t>P(AB)^c=1-P(AUB)</a:t>
            </a:r>
          </a:p>
          <a:p>
            <a:pPr marL="0" indent="0" algn="r">
              <a:buNone/>
            </a:pPr>
            <a:r>
              <a:rPr lang="en-US" dirty="0" smtClean="0"/>
              <a:t>=1-(P(A)+P(B)-P(AB)</a:t>
            </a:r>
          </a:p>
          <a:p>
            <a:pPr marL="0" indent="0" algn="r">
              <a:buNone/>
            </a:pPr>
            <a:r>
              <a:rPr lang="en-US" dirty="0" smtClean="0"/>
              <a:t>=1-(8\15-1\15)</a:t>
            </a:r>
          </a:p>
          <a:p>
            <a:pPr marL="0" indent="0" algn="r">
              <a:buNone/>
            </a:pPr>
            <a:r>
              <a:rPr lang="en-US" dirty="0" smtClean="0"/>
              <a:t>=1-7\15=8\15</a:t>
            </a:r>
            <a:endParaRPr lang="ar-IQ" dirty="0"/>
          </a:p>
        </p:txBody>
      </p:sp>
    </p:spTree>
    <p:extLst>
      <p:ext uri="{BB962C8B-B14F-4D97-AF65-F5344CB8AC3E}">
        <p14:creationId xmlns:p14="http://schemas.microsoft.com/office/powerpoint/2010/main" val="4110629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0"/>
                <a:ext cx="9144000" cy="6858000"/>
              </a:xfrm>
            </p:spPr>
            <p:txBody>
              <a:bodyPr/>
              <a:lstStyle/>
              <a:p>
                <a:pPr marL="0" indent="0" algn="r">
                  <a:buNone/>
                </a:pPr>
                <a:r>
                  <a:rPr lang="ar-IQ" dirty="0" smtClean="0"/>
                  <a:t>س2 ثلاثة صناديق يحتوي الصندوق الاول  3 كرات حمراء و5 بيضاء والصندوق الثاني يحتوي 2 حمراء و1 بيضاء والصندوق الثالث يحتوي 2 حمراء و3 بيضاء.اذا سحب احد الصناديق عشوائيا وسحبت منه كرة فاذا كانت حمراء ما هو احتمال ان تكون من الصندوق الاول</a:t>
                </a:r>
              </a:p>
              <a:p>
                <a:pPr marL="0" indent="0" algn="r">
                  <a:buNone/>
                </a:pPr>
                <a:r>
                  <a:rPr lang="ar-IQ" dirty="0" smtClean="0"/>
                  <a:t>الحل:</a:t>
                </a:r>
              </a:p>
              <a:p>
                <a:pPr marL="0" indent="0" algn="r">
                  <a:buNone/>
                </a:pPr>
                <a:r>
                  <a:rPr lang="en-US" dirty="0" smtClean="0"/>
                  <a:t>P(A\R)=</a:t>
                </a:r>
                <a14:m>
                  <m:oMath xmlns:m="http://schemas.openxmlformats.org/officeDocument/2006/math">
                    <m:f>
                      <m:fPr>
                        <m:ctrlPr>
                          <a:rPr lang="en-US" i="1" smtClean="0">
                            <a:latin typeface="Cambria Math"/>
                          </a:rPr>
                        </m:ctrlPr>
                      </m:fPr>
                      <m:num>
                        <m:r>
                          <a:rPr lang="en-US" b="0" i="1" smtClean="0">
                            <a:latin typeface="Cambria Math"/>
                          </a:rPr>
                          <m:t>𝑃</m:t>
                        </m:r>
                        <m:d>
                          <m:dPr>
                            <m:ctrlPr>
                              <a:rPr lang="en-US" b="0" i="1" smtClean="0">
                                <a:latin typeface="Cambria Math"/>
                              </a:rPr>
                            </m:ctrlPr>
                          </m:dPr>
                          <m:e>
                            <m:r>
                              <a:rPr lang="en-US" b="0" i="1" smtClean="0">
                                <a:latin typeface="Cambria Math"/>
                              </a:rPr>
                              <m:t>𝐴</m:t>
                            </m:r>
                          </m:e>
                        </m:d>
                        <m:r>
                          <a:rPr lang="en-US" b="0" i="1" smtClean="0">
                            <a:latin typeface="Cambria Math"/>
                          </a:rPr>
                          <m:t>𝑃</m:t>
                        </m:r>
                        <m:r>
                          <a:rPr lang="en-US" b="0" i="1" smtClean="0">
                            <a:latin typeface="Cambria Math"/>
                          </a:rPr>
                          <m:t>(</m:t>
                        </m:r>
                        <m:r>
                          <a:rPr lang="en-US" b="0" i="1" smtClean="0">
                            <a:latin typeface="Cambria Math"/>
                          </a:rPr>
                          <m:t>𝑅</m:t>
                        </m:r>
                        <m:r>
                          <a:rPr lang="en-US" b="0" i="1" smtClean="0">
                            <a:latin typeface="Cambria Math"/>
                          </a:rPr>
                          <m:t>\</m:t>
                        </m:r>
                        <m:r>
                          <m:rPr>
                            <m:sty m:val="p"/>
                          </m:rPr>
                          <a:rPr lang="en-US" b="0" i="1" smtClean="0">
                            <a:latin typeface="Cambria Math"/>
                          </a:rPr>
                          <m:t>A</m:t>
                        </m:r>
                        <m:r>
                          <a:rPr lang="en-US" b="0" i="1" smtClean="0">
                            <a:latin typeface="Cambria Math"/>
                          </a:rPr>
                          <m:t>)</m:t>
                        </m:r>
                      </m:num>
                      <m:den>
                        <m:r>
                          <a:rPr lang="en-US" b="0" i="1" smtClean="0">
                            <a:latin typeface="Cambria Math"/>
                          </a:rPr>
                          <m:t>𝑃</m:t>
                        </m:r>
                        <m:d>
                          <m:dPr>
                            <m:ctrlPr>
                              <a:rPr lang="en-US" b="0" i="1" smtClean="0">
                                <a:latin typeface="Cambria Math"/>
                              </a:rPr>
                            </m:ctrlPr>
                          </m:dPr>
                          <m:e>
                            <m:r>
                              <a:rPr lang="en-US" b="0" i="1" smtClean="0">
                                <a:latin typeface="Cambria Math"/>
                              </a:rPr>
                              <m:t>𝐴</m:t>
                            </m:r>
                          </m:e>
                        </m:d>
                        <m:r>
                          <a:rPr lang="en-US" b="0" i="1" smtClean="0">
                            <a:latin typeface="Cambria Math"/>
                          </a:rPr>
                          <m:t>𝑃</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A</m:t>
                            </m:r>
                          </m:e>
                        </m:d>
                        <m:r>
                          <a:rPr lang="en-US" b="0" i="1" smtClean="0">
                            <a:latin typeface="Cambria Math"/>
                          </a:rPr>
                          <m:t>+</m:t>
                        </m:r>
                        <m:r>
                          <a:rPr lang="en-US" b="0" i="1" smtClean="0">
                            <a:latin typeface="Cambria Math"/>
                          </a:rPr>
                          <m:t>𝑃</m:t>
                        </m:r>
                        <m:d>
                          <m:dPr>
                            <m:ctrlPr>
                              <a:rPr lang="en-US" b="0" i="1" smtClean="0">
                                <a:latin typeface="Cambria Math"/>
                              </a:rPr>
                            </m:ctrlPr>
                          </m:dPr>
                          <m:e>
                            <m:r>
                              <a:rPr lang="en-US" b="0" i="1" smtClean="0">
                                <a:latin typeface="Cambria Math"/>
                              </a:rPr>
                              <m:t>𝐵</m:t>
                            </m:r>
                          </m:e>
                        </m:d>
                        <m:r>
                          <a:rPr lang="en-US" b="0" i="1" smtClean="0">
                            <a:latin typeface="Cambria Math"/>
                          </a:rPr>
                          <m:t>𝑃</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B</m:t>
                            </m:r>
                          </m:e>
                        </m:d>
                        <m:r>
                          <a:rPr lang="en-US" b="0" i="1" smtClean="0">
                            <a:latin typeface="Cambria Math"/>
                          </a:rPr>
                          <m:t>+</m:t>
                        </m:r>
                        <m:r>
                          <a:rPr lang="en-US" b="0" i="1" smtClean="0">
                            <a:latin typeface="Cambria Math"/>
                          </a:rPr>
                          <m:t>𝑃</m:t>
                        </m:r>
                        <m:d>
                          <m:dPr>
                            <m:ctrlPr>
                              <a:rPr lang="en-US" b="0" i="1" smtClean="0">
                                <a:latin typeface="Cambria Math"/>
                              </a:rPr>
                            </m:ctrlPr>
                          </m:dPr>
                          <m:e>
                            <m:r>
                              <a:rPr lang="en-US" b="0" i="1" smtClean="0">
                                <a:latin typeface="Cambria Math"/>
                              </a:rPr>
                              <m:t>𝐶</m:t>
                            </m:r>
                          </m:e>
                        </m:d>
                        <m:r>
                          <a:rPr lang="en-US" b="0" i="1" smtClean="0">
                            <a:latin typeface="Cambria Math"/>
                          </a:rPr>
                          <m:t>𝑃</m:t>
                        </m:r>
                        <m:r>
                          <a:rPr lang="en-US" b="0" i="1" smtClean="0">
                            <a:latin typeface="Cambria Math"/>
                          </a:rPr>
                          <m:t>(</m:t>
                        </m:r>
                        <m:r>
                          <a:rPr lang="en-US" b="0" i="1" smtClean="0">
                            <a:latin typeface="Cambria Math"/>
                          </a:rPr>
                          <m:t>𝑅</m:t>
                        </m:r>
                        <m:r>
                          <a:rPr lang="en-US" b="0" i="1" smtClean="0">
                            <a:latin typeface="Cambria Math"/>
                          </a:rPr>
                          <m:t>\</m:t>
                        </m:r>
                        <m:r>
                          <m:rPr>
                            <m:sty m:val="p"/>
                          </m:rPr>
                          <a:rPr lang="en-US" b="0" i="1" smtClean="0">
                            <a:latin typeface="Cambria Math"/>
                          </a:rPr>
                          <m:t>C</m:t>
                        </m:r>
                        <m:r>
                          <a:rPr lang="en-US" b="0" i="1" smtClean="0">
                            <a:latin typeface="Cambria Math"/>
                          </a:rPr>
                          <m:t>)</m:t>
                        </m:r>
                      </m:den>
                    </m:f>
                  </m:oMath>
                </a14:m>
                <a:endParaRPr lang="en-US" i="1" dirty="0" smtClean="0">
                  <a:latin typeface="Cambria Math"/>
                </a:endParaRPr>
              </a:p>
              <a:p>
                <a:pPr marL="0" indent="0" algn="r">
                  <a:buNone/>
                </a:pPr>
                <a14:m>
                  <m:oMathPara xmlns:m="http://schemas.openxmlformats.org/officeDocument/2006/math">
                    <m:oMathParaPr>
                      <m:jc m:val="centerGroup"/>
                    </m:oMathParaPr>
                    <m:oMath xmlns:m="http://schemas.openxmlformats.org/officeDocument/2006/math">
                      <m:r>
                        <a:rPr lang="en-US" i="1" smtClean="0">
                          <a:latin typeface="Cambria Math"/>
                        </a:rPr>
                        <m:t> </m:t>
                      </m:r>
                    </m:oMath>
                  </m:oMathPara>
                </a14:m>
                <a:endParaRPr lang="en-US" dirty="0" smtClean="0"/>
              </a:p>
              <a:p>
                <a:pPr marL="0" indent="0" algn="r">
                  <a:buNone/>
                </a:pPr>
                <a14:m>
                  <m:oMath xmlns:m="http://schemas.openxmlformats.org/officeDocument/2006/math">
                    <m:f>
                      <m:fPr>
                        <m:ctrlPr>
                          <a:rPr lang="ar-IQ" i="1" smtClean="0">
                            <a:latin typeface="Cambria Math"/>
                          </a:rPr>
                        </m:ctrlPr>
                      </m:fPr>
                      <m:num>
                        <m:r>
                          <a:rPr lang="en-US" b="0" i="1" smtClean="0">
                            <a:latin typeface="Cambria Math"/>
                          </a:rPr>
                          <m:t>1</m:t>
                        </m:r>
                        <m:r>
                          <a:rPr lang="en-US" b="0" i="1" smtClean="0">
                            <a:latin typeface="Cambria Math"/>
                          </a:rPr>
                          <m:t>\</m:t>
                        </m:r>
                        <m:r>
                          <a:rPr lang="en-US" b="0" i="1" smtClean="0">
                            <a:latin typeface="Cambria Math"/>
                          </a:rPr>
                          <m:t>3</m:t>
                        </m:r>
                        <m:r>
                          <a:rPr lang="en-US" b="0" i="1" smtClean="0">
                            <a:latin typeface="Cambria Math"/>
                          </a:rPr>
                          <m:t>.</m:t>
                        </m:r>
                        <m:r>
                          <a:rPr lang="en-US" b="0" i="1" smtClean="0">
                            <a:latin typeface="Cambria Math"/>
                          </a:rPr>
                          <m:t>3</m:t>
                        </m:r>
                        <m:r>
                          <a:rPr lang="en-US" b="0" i="1" smtClean="0">
                            <a:latin typeface="Cambria Math"/>
                          </a:rPr>
                          <m:t>\</m:t>
                        </m:r>
                        <m:r>
                          <a:rPr lang="en-US" b="0" i="1" smtClean="0">
                            <a:latin typeface="Cambria Math"/>
                          </a:rPr>
                          <m:t>8</m:t>
                        </m:r>
                      </m:num>
                      <m:den>
                        <m:r>
                          <a:rPr lang="ar-IQ" b="0" i="1" smtClean="0">
                            <a:latin typeface="Cambria Math"/>
                          </a:rPr>
                          <m:t>1</m:t>
                        </m:r>
                        <m:r>
                          <a:rPr lang="ar-IQ" b="0" i="1" smtClean="0">
                            <a:latin typeface="Cambria Math"/>
                          </a:rPr>
                          <m:t>\</m:t>
                        </m:r>
                        <m:r>
                          <a:rPr lang="ar-IQ" b="0" i="1" smtClean="0">
                            <a:latin typeface="Cambria Math"/>
                          </a:rPr>
                          <m:t>3</m:t>
                        </m:r>
                        <m:r>
                          <a:rPr lang="ar-IQ" b="0" i="1" smtClean="0">
                            <a:latin typeface="Cambria Math"/>
                          </a:rPr>
                          <m:t>.</m:t>
                        </m:r>
                        <m:r>
                          <a:rPr lang="ar-IQ" b="0" i="1" smtClean="0">
                            <a:latin typeface="Cambria Math"/>
                          </a:rPr>
                          <m:t>3</m:t>
                        </m:r>
                        <m:r>
                          <a:rPr lang="ar-IQ" b="0" i="1" smtClean="0">
                            <a:latin typeface="Cambria Math"/>
                          </a:rPr>
                          <m:t>\</m:t>
                        </m:r>
                        <m:r>
                          <a:rPr lang="ar-IQ" b="0" i="1" smtClean="0">
                            <a:latin typeface="Cambria Math"/>
                          </a:rPr>
                          <m:t>8</m:t>
                        </m:r>
                        <m:r>
                          <a:rPr lang="ar-IQ" b="0" i="1" smtClean="0">
                            <a:latin typeface="Cambria Math"/>
                          </a:rPr>
                          <m:t>+</m:t>
                        </m:r>
                        <m:r>
                          <a:rPr lang="ar-IQ" b="0" i="1" smtClean="0">
                            <a:latin typeface="Cambria Math"/>
                          </a:rPr>
                          <m:t>1</m:t>
                        </m:r>
                        <m:r>
                          <a:rPr lang="ar-IQ" b="0" i="1" smtClean="0">
                            <a:latin typeface="Cambria Math"/>
                          </a:rPr>
                          <m:t>\</m:t>
                        </m:r>
                        <m:r>
                          <a:rPr lang="ar-IQ" b="0" i="1" smtClean="0">
                            <a:latin typeface="Cambria Math"/>
                          </a:rPr>
                          <m:t>3</m:t>
                        </m:r>
                        <m:r>
                          <a:rPr lang="ar-IQ" b="0" i="1" smtClean="0">
                            <a:latin typeface="Cambria Math"/>
                          </a:rPr>
                          <m:t>.</m:t>
                        </m:r>
                        <m:r>
                          <a:rPr lang="ar-IQ" b="0" i="1" smtClean="0">
                            <a:latin typeface="Cambria Math"/>
                          </a:rPr>
                          <m:t>2</m:t>
                        </m:r>
                        <m:r>
                          <a:rPr lang="ar-IQ" b="0" i="1" smtClean="0">
                            <a:latin typeface="Cambria Math"/>
                          </a:rPr>
                          <m:t>\</m:t>
                        </m:r>
                        <m:r>
                          <a:rPr lang="ar-IQ" b="0" i="1" smtClean="0">
                            <a:latin typeface="Cambria Math"/>
                          </a:rPr>
                          <m:t>3</m:t>
                        </m:r>
                        <m:r>
                          <a:rPr lang="ar-IQ" b="0" i="1" smtClean="0">
                            <a:latin typeface="Cambria Math"/>
                          </a:rPr>
                          <m:t>+</m:t>
                        </m:r>
                        <m:r>
                          <a:rPr lang="ar-IQ" b="0" i="1" smtClean="0">
                            <a:latin typeface="Cambria Math"/>
                          </a:rPr>
                          <m:t>1</m:t>
                        </m:r>
                        <m:r>
                          <a:rPr lang="ar-IQ" b="0" i="1" smtClean="0">
                            <a:latin typeface="Cambria Math"/>
                          </a:rPr>
                          <m:t>\</m:t>
                        </m:r>
                        <m:r>
                          <a:rPr lang="ar-IQ" b="0" i="1" smtClean="0">
                            <a:latin typeface="Cambria Math"/>
                          </a:rPr>
                          <m:t>3</m:t>
                        </m:r>
                        <m:r>
                          <a:rPr lang="ar-IQ" b="0" i="1" smtClean="0">
                            <a:latin typeface="Cambria Math"/>
                          </a:rPr>
                          <m:t>.</m:t>
                        </m:r>
                        <m:r>
                          <a:rPr lang="ar-IQ" b="0" i="1" smtClean="0">
                            <a:latin typeface="Cambria Math"/>
                          </a:rPr>
                          <m:t>2</m:t>
                        </m:r>
                        <m:r>
                          <a:rPr lang="ar-IQ" b="0" i="1" smtClean="0">
                            <a:latin typeface="Cambria Math"/>
                          </a:rPr>
                          <m:t>\</m:t>
                        </m:r>
                        <m:r>
                          <a:rPr lang="ar-IQ" b="0" i="1" smtClean="0">
                            <a:latin typeface="Cambria Math"/>
                          </a:rPr>
                          <m:t>5</m:t>
                        </m:r>
                      </m:den>
                    </m:f>
                  </m:oMath>
                </a14:m>
                <a:r>
                  <a:rPr lang="en-US" dirty="0" smtClean="0"/>
                  <a:t>=0.338</a:t>
                </a:r>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0"/>
                <a:ext cx="9144000" cy="6858000"/>
              </a:xfrm>
              <a:blipFill rotWithShape="1">
                <a:blip r:embed="rId2"/>
                <a:stretch>
                  <a:fillRect t="-1156" r="-1667"/>
                </a:stretch>
              </a:blipFill>
            </p:spPr>
            <p:txBody>
              <a:bodyPr/>
              <a:lstStyle/>
              <a:p>
                <a:r>
                  <a:rPr lang="ar-IQ">
                    <a:noFill/>
                  </a:rPr>
                  <a:t> </a:t>
                </a:r>
              </a:p>
            </p:txBody>
          </p:sp>
        </mc:Fallback>
      </mc:AlternateContent>
    </p:spTree>
    <p:extLst>
      <p:ext uri="{BB962C8B-B14F-4D97-AF65-F5344CB8AC3E}">
        <p14:creationId xmlns:p14="http://schemas.microsoft.com/office/powerpoint/2010/main" val="88511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0"/>
                <a:ext cx="9144000" cy="6858000"/>
              </a:xfrm>
            </p:spPr>
            <p:txBody>
              <a:bodyPr/>
              <a:lstStyle/>
              <a:p>
                <a:pPr marL="0" indent="0" algn="r">
                  <a:buNone/>
                </a:pPr>
                <a:r>
                  <a:rPr lang="ar-IQ" dirty="0" smtClean="0"/>
                  <a:t>س3 يحتوي صندوق 3 كرات حمراء و2 بيضاء سحبت منه كرتان بدون ارجاع مااحتمال ان تكون الكرة الثانية بيضاء مع العلم الاولى حمراء</a:t>
                </a:r>
              </a:p>
              <a:p>
                <a:pPr marL="0" indent="0" algn="r">
                  <a:buNone/>
                </a:pPr>
                <a:r>
                  <a:rPr lang="ar-IQ" dirty="0" smtClean="0"/>
                  <a:t>الحل:</a:t>
                </a:r>
              </a:p>
              <a:p>
                <a:pPr marL="0" indent="0" algn="r">
                  <a:buNone/>
                </a:pPr>
                <a:r>
                  <a:rPr lang="en-US" dirty="0" smtClean="0"/>
                  <a:t>P(W2\R1)=</a:t>
                </a:r>
                <a14:m>
                  <m:oMath xmlns:m="http://schemas.openxmlformats.org/officeDocument/2006/math">
                    <m:f>
                      <m:fPr>
                        <m:ctrlPr>
                          <a:rPr lang="en-US" i="1" smtClean="0">
                            <a:latin typeface="Cambria Math"/>
                          </a:rPr>
                        </m:ctrlPr>
                      </m:fPr>
                      <m:num>
                        <m:r>
                          <a:rPr lang="en-US" b="0" i="1" smtClean="0">
                            <a:latin typeface="Cambria Math"/>
                          </a:rPr>
                          <m:t>𝑃</m:t>
                        </m:r>
                        <m:r>
                          <a:rPr lang="en-US" b="0" i="1" smtClean="0">
                            <a:latin typeface="Cambria Math"/>
                          </a:rPr>
                          <m:t>(</m:t>
                        </m:r>
                        <m:r>
                          <a:rPr lang="en-US" b="0" i="1" smtClean="0">
                            <a:latin typeface="Cambria Math"/>
                          </a:rPr>
                          <m:t>𝑊</m:t>
                        </m:r>
                        <m:r>
                          <a:rPr lang="en-US" b="0" i="1" smtClean="0">
                            <a:latin typeface="Cambria Math"/>
                          </a:rPr>
                          <m:t>2</m:t>
                        </m:r>
                        <m:r>
                          <a:rPr lang="en-US" b="0" i="1" smtClean="0">
                            <a:latin typeface="Cambria Math"/>
                          </a:rPr>
                          <m:t>𝑅</m:t>
                        </m:r>
                        <m:r>
                          <a:rPr lang="en-US" b="0" i="1" smtClean="0">
                            <a:latin typeface="Cambria Math"/>
                          </a:rPr>
                          <m:t>1</m:t>
                        </m:r>
                        <m:r>
                          <a:rPr lang="en-US" b="0" i="1" smtClean="0">
                            <a:latin typeface="Cambria Math"/>
                          </a:rPr>
                          <m:t>)</m:t>
                        </m:r>
                      </m:num>
                      <m:den>
                        <m:r>
                          <a:rPr lang="en-US" b="0" i="1" smtClean="0">
                            <a:latin typeface="Cambria Math"/>
                          </a:rPr>
                          <m:t>𝑃</m:t>
                        </m:r>
                        <m:r>
                          <a:rPr lang="en-US" b="0" i="1" smtClean="0">
                            <a:latin typeface="Cambria Math"/>
                          </a:rPr>
                          <m:t>(</m:t>
                        </m:r>
                        <m:r>
                          <a:rPr lang="en-US" b="0" i="1" smtClean="0">
                            <a:latin typeface="Cambria Math"/>
                          </a:rPr>
                          <m:t>𝑅</m:t>
                        </m:r>
                        <m:r>
                          <a:rPr lang="en-US" b="0" i="1" smtClean="0">
                            <a:latin typeface="Cambria Math"/>
                          </a:rPr>
                          <m:t>1</m:t>
                        </m:r>
                        <m:r>
                          <a:rPr lang="en-US" b="0" i="1" smtClean="0">
                            <a:latin typeface="Cambria Math"/>
                          </a:rPr>
                          <m:t>)</m:t>
                        </m:r>
                      </m:den>
                    </m:f>
                  </m:oMath>
                </a14:m>
                <a:endParaRPr lang="en-US" dirty="0" smtClean="0"/>
              </a:p>
              <a:p>
                <a:pPr marL="0" indent="0" algn="r">
                  <a:buNone/>
                </a:pPr>
                <a:r>
                  <a:rPr lang="en-US" dirty="0" smtClean="0"/>
                  <a:t>P(W2R1)=P(R1)P(W2\R1)=3\5.2\4=3\10</a:t>
                </a:r>
              </a:p>
              <a:p>
                <a:pPr marL="0" indent="0" algn="r">
                  <a:buNone/>
                </a:pPr>
                <a:r>
                  <a:rPr lang="en-US" dirty="0" smtClean="0"/>
                  <a:t>P(W2\R1)=</a:t>
                </a:r>
                <a14:m>
                  <m:oMath xmlns:m="http://schemas.openxmlformats.org/officeDocument/2006/math">
                    <m:f>
                      <m:fPr>
                        <m:ctrlPr>
                          <a:rPr lang="en-US" i="1" smtClean="0">
                            <a:latin typeface="Cambria Math"/>
                          </a:rPr>
                        </m:ctrlPr>
                      </m:fPr>
                      <m:num>
                        <m:r>
                          <a:rPr lang="en-US" b="0" i="1" smtClean="0">
                            <a:latin typeface="Cambria Math"/>
                          </a:rPr>
                          <m:t>3</m:t>
                        </m:r>
                        <m:r>
                          <a:rPr lang="en-US" b="0" i="1" smtClean="0">
                            <a:latin typeface="Cambria Math"/>
                          </a:rPr>
                          <m:t>\</m:t>
                        </m:r>
                        <m:r>
                          <a:rPr lang="en-US" b="0" i="1" smtClean="0">
                            <a:latin typeface="Cambria Math"/>
                          </a:rPr>
                          <m:t>10</m:t>
                        </m:r>
                      </m:num>
                      <m:den>
                        <m:r>
                          <a:rPr lang="en-US" b="0" i="1" smtClean="0">
                            <a:latin typeface="Cambria Math"/>
                          </a:rPr>
                          <m:t>3</m:t>
                        </m:r>
                        <m:r>
                          <a:rPr lang="en-US" b="0" i="1" smtClean="0">
                            <a:latin typeface="Cambria Math"/>
                          </a:rPr>
                          <m:t>\</m:t>
                        </m:r>
                        <m:r>
                          <a:rPr lang="en-US" b="0" i="1" smtClean="0">
                            <a:latin typeface="Cambria Math"/>
                          </a:rPr>
                          <m:t>5</m:t>
                        </m:r>
                      </m:den>
                    </m:f>
                  </m:oMath>
                </a14:m>
                <a:r>
                  <a:rPr lang="en-US" dirty="0" smtClean="0"/>
                  <a:t> =1\2</a:t>
                </a:r>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0"/>
                <a:ext cx="9144000" cy="6858000"/>
              </a:xfrm>
              <a:blipFill rotWithShape="1">
                <a:blip r:embed="rId2"/>
                <a:stretch>
                  <a:fillRect t="-1156" r="-1667"/>
                </a:stretch>
              </a:blipFill>
            </p:spPr>
            <p:txBody>
              <a:bodyPr/>
              <a:lstStyle/>
              <a:p>
                <a:r>
                  <a:rPr lang="ar-IQ">
                    <a:noFill/>
                  </a:rPr>
                  <a:t> </a:t>
                </a:r>
              </a:p>
            </p:txBody>
          </p:sp>
        </mc:Fallback>
      </mc:AlternateContent>
    </p:spTree>
    <p:extLst>
      <p:ext uri="{BB962C8B-B14F-4D97-AF65-F5344CB8AC3E}">
        <p14:creationId xmlns:p14="http://schemas.microsoft.com/office/powerpoint/2010/main" val="597286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0" y="0"/>
                <a:ext cx="9144000" cy="6858000"/>
              </a:xfrm>
            </p:spPr>
            <p:txBody>
              <a:bodyPr/>
              <a:lstStyle/>
              <a:p>
                <a:pPr marL="0" indent="0" algn="r">
                  <a:buNone/>
                </a:pPr>
                <a:r>
                  <a:rPr lang="en-US" dirty="0" smtClean="0"/>
                  <a:t> </a:t>
                </a:r>
                <a:r>
                  <a:rPr lang="ar-IQ" dirty="0" smtClean="0"/>
                  <a:t>س4 توجد ثلاثة مدارس وكان عدد الطلاب في المدرسة الاولى 60 طالب وعدد طلاب المدرسة الثانية 90طالب وعدد طلاب المدرسة الثالثة 100 طالب وكان نسبة نجاح المدرسة الاولى70% والثانية 60% والثالثة 50% فاذا اختير طالب عشوائيا فوجد ان هذا الطالب ناجح فما هو احتمال انه من المدرسة الثانية</a:t>
                </a:r>
              </a:p>
              <a:p>
                <a:pPr marL="0" indent="0" algn="r">
                  <a:buNone/>
                </a:pPr>
                <a:r>
                  <a:rPr lang="ar-IQ" dirty="0" smtClean="0"/>
                  <a:t>الحل:</a:t>
                </a:r>
              </a:p>
              <a:p>
                <a:pPr marL="0" indent="0" algn="r">
                  <a:buNone/>
                </a:pPr>
                <a:r>
                  <a:rPr lang="en-US" dirty="0" smtClean="0"/>
                  <a:t>P(A2\B)=</a:t>
                </a:r>
                <a14:m>
                  <m:oMath xmlns:m="http://schemas.openxmlformats.org/officeDocument/2006/math">
                    <m:f>
                      <m:fPr>
                        <m:ctrlPr>
                          <a:rPr lang="en-US" i="1" smtClean="0">
                            <a:latin typeface="Cambria Math"/>
                          </a:rPr>
                        </m:ctrlPr>
                      </m:fPr>
                      <m:num>
                        <m:r>
                          <a:rPr lang="en-US" b="0" i="1" smtClean="0">
                            <a:latin typeface="Cambria Math"/>
                          </a:rPr>
                          <m:t>90</m:t>
                        </m:r>
                        <m:r>
                          <a:rPr lang="en-US" b="0" i="1" smtClean="0">
                            <a:latin typeface="Cambria Math"/>
                          </a:rPr>
                          <m:t>.</m:t>
                        </m:r>
                        <m:r>
                          <a:rPr lang="en-US" b="0" i="1" smtClean="0">
                            <a:latin typeface="Cambria Math"/>
                          </a:rPr>
                          <m:t>60</m:t>
                        </m:r>
                        <m:r>
                          <a:rPr lang="en-US" b="0" i="1" smtClean="0">
                            <a:latin typeface="Cambria Math"/>
                          </a:rPr>
                          <m:t>\</m:t>
                        </m:r>
                        <m:r>
                          <a:rPr lang="en-US" b="0" i="1" smtClean="0">
                            <a:latin typeface="Cambria Math"/>
                          </a:rPr>
                          <m:t>100</m:t>
                        </m:r>
                      </m:num>
                      <m:den>
                        <m:r>
                          <a:rPr lang="en-US" b="0" i="1" smtClean="0">
                            <a:latin typeface="Cambria Math"/>
                          </a:rPr>
                          <m:t>60</m:t>
                        </m:r>
                        <m:r>
                          <a:rPr lang="en-US" b="0" i="1" smtClean="0">
                            <a:latin typeface="Cambria Math"/>
                          </a:rPr>
                          <m:t>.</m:t>
                        </m:r>
                        <m:r>
                          <a:rPr lang="en-US" b="0" i="1" smtClean="0">
                            <a:latin typeface="Cambria Math"/>
                          </a:rPr>
                          <m:t>70</m:t>
                        </m:r>
                        <m:r>
                          <a:rPr lang="en-US" b="0" i="1" smtClean="0">
                            <a:latin typeface="Cambria Math"/>
                          </a:rPr>
                          <m:t>\</m:t>
                        </m:r>
                        <m:r>
                          <a:rPr lang="en-US" b="0" i="1" smtClean="0">
                            <a:latin typeface="Cambria Math"/>
                          </a:rPr>
                          <m:t>100</m:t>
                        </m:r>
                        <m:r>
                          <a:rPr lang="en-US" b="0" i="1" smtClean="0">
                            <a:latin typeface="Cambria Math"/>
                          </a:rPr>
                          <m:t>+</m:t>
                        </m:r>
                        <m:r>
                          <a:rPr lang="en-US" b="0" i="1" smtClean="0">
                            <a:latin typeface="Cambria Math"/>
                          </a:rPr>
                          <m:t>90</m:t>
                        </m:r>
                        <m:r>
                          <a:rPr lang="en-US" b="0" i="1" smtClean="0">
                            <a:latin typeface="Cambria Math"/>
                          </a:rPr>
                          <m:t>.</m:t>
                        </m:r>
                        <m:r>
                          <a:rPr lang="en-US" b="0" i="1" smtClean="0">
                            <a:latin typeface="Cambria Math"/>
                          </a:rPr>
                          <m:t>60</m:t>
                        </m:r>
                        <m:r>
                          <a:rPr lang="en-US" b="0" i="1" smtClean="0">
                            <a:latin typeface="Cambria Math"/>
                          </a:rPr>
                          <m:t>\</m:t>
                        </m:r>
                        <m:r>
                          <a:rPr lang="en-US" b="0" i="1" smtClean="0">
                            <a:latin typeface="Cambria Math"/>
                          </a:rPr>
                          <m:t>100</m:t>
                        </m:r>
                        <m:r>
                          <a:rPr lang="en-US" b="0" i="1" smtClean="0">
                            <a:latin typeface="Cambria Math"/>
                          </a:rPr>
                          <m:t>+</m:t>
                        </m:r>
                        <m:r>
                          <a:rPr lang="en-US" b="0" i="1" smtClean="0">
                            <a:latin typeface="Cambria Math"/>
                          </a:rPr>
                          <m:t>100</m:t>
                        </m:r>
                        <m:r>
                          <a:rPr lang="en-US" b="0" i="1" smtClean="0">
                            <a:latin typeface="Cambria Math"/>
                          </a:rPr>
                          <m:t>.</m:t>
                        </m:r>
                        <m:r>
                          <a:rPr lang="en-US" b="0" i="1" smtClean="0">
                            <a:latin typeface="Cambria Math"/>
                          </a:rPr>
                          <m:t>50</m:t>
                        </m:r>
                        <m:r>
                          <a:rPr lang="en-US" b="0" i="1" smtClean="0">
                            <a:latin typeface="Cambria Math"/>
                          </a:rPr>
                          <m:t>\</m:t>
                        </m:r>
                        <m:r>
                          <a:rPr lang="en-US" b="0" i="1" smtClean="0">
                            <a:latin typeface="Cambria Math"/>
                          </a:rPr>
                          <m:t>100</m:t>
                        </m:r>
                      </m:den>
                    </m:f>
                  </m:oMath>
                </a14:m>
                <a:r>
                  <a:rPr lang="en-US" dirty="0" smtClean="0"/>
                  <a:t>=0.37</a:t>
                </a:r>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0" y="0"/>
                <a:ext cx="9144000" cy="6858000"/>
              </a:xfrm>
              <a:blipFill rotWithShape="1">
                <a:blip r:embed="rId2"/>
                <a:stretch>
                  <a:fillRect t="-1333" r="-1667"/>
                </a:stretch>
              </a:blipFill>
            </p:spPr>
            <p:txBody>
              <a:bodyPr/>
              <a:lstStyle/>
              <a:p>
                <a:r>
                  <a:rPr lang="ar-IQ">
                    <a:noFill/>
                  </a:rPr>
                  <a:t> </a:t>
                </a:r>
              </a:p>
            </p:txBody>
          </p:sp>
        </mc:Fallback>
      </mc:AlternateContent>
    </p:spTree>
    <p:extLst>
      <p:ext uri="{BB962C8B-B14F-4D97-AF65-F5344CB8AC3E}">
        <p14:creationId xmlns:p14="http://schemas.microsoft.com/office/powerpoint/2010/main" val="3269559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309</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LAITH</dc:creator>
  <cp:lastModifiedBy>LAITH</cp:lastModifiedBy>
  <cp:revision>7</cp:revision>
  <dcterms:created xsi:type="dcterms:W3CDTF">2006-08-16T00:00:00Z</dcterms:created>
  <dcterms:modified xsi:type="dcterms:W3CDTF">2021-02-28T08:35:15Z</dcterms:modified>
</cp:coreProperties>
</file>