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841375"/>
          </a:xfrm>
        </p:spPr>
        <p:txBody>
          <a:bodyPr/>
          <a:lstStyle/>
          <a:p>
            <a:pPr rtl="1"/>
            <a:r>
              <a:rPr lang="ar-IQ" dirty="0" smtClean="0"/>
              <a:t> 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152400"/>
                <a:ext cx="9144000" cy="6705600"/>
              </a:xfrm>
            </p:spPr>
            <p:txBody>
              <a:bodyPr/>
              <a:lstStyle/>
              <a:p>
                <a:pPr algn="r" rtl="1"/>
                <a:r>
                  <a:rPr lang="ar-IQ" dirty="0" smtClean="0"/>
                  <a:t>س1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\صندوق يحتوي (14) كرة منها (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8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) حمراء و(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6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) زرقاء سحبت كرتان عشوائيا من الصندوق دون ارجاع (سحبتا معا) احسب احتمال ان تكون الكرتان زرقاء وحمراء</a:t>
                </a:r>
              </a:p>
              <a:p>
                <a:pPr algn="r" rtl="1"/>
                <a:r>
                  <a:rPr lang="ar-IQ" dirty="0" smtClean="0">
                    <a:solidFill>
                      <a:schemeClr val="tx1"/>
                    </a:solidFill>
                  </a:rPr>
                  <a:t>الحل:نفرض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=الزرقاء   و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R=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الحمراء</a:t>
                </a:r>
              </a:p>
              <a:p>
                <a:pPr algn="r" rtl="1"/>
                <a:r>
                  <a:rPr lang="en-US" dirty="0" smtClean="0">
                    <a:solidFill>
                      <a:schemeClr val="tx1"/>
                    </a:solidFill>
                  </a:rPr>
                  <a:t>P(BR)=P(B)P(R\B)</a:t>
                </a:r>
                <a:endParaRPr lang="ar-IQ" dirty="0" smtClean="0">
                  <a:solidFill>
                    <a:schemeClr val="tx1"/>
                  </a:solidFill>
                </a:endParaRPr>
              </a:p>
              <a:p>
                <a:pPr algn="r" rtl="1"/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ar-IQ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13</m:t>
                        </m:r>
                      </m:den>
                    </m:f>
                  </m:oMath>
                </a14:m>
                <a:r>
                  <a:rPr lang="ar-IQ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ar-IQ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ar-IQ" dirty="0" smtClean="0">
                    <a:solidFill>
                      <a:schemeClr val="tx1"/>
                    </a:solidFill>
                  </a:rPr>
                  <a:t>   =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0.263</a:t>
                </a:r>
                <a:endParaRPr lang="ar-IQ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152400"/>
                <a:ext cx="9144000" cy="6705600"/>
              </a:xfrm>
              <a:blipFill rotWithShape="1">
                <a:blip r:embed="rId2"/>
                <a:stretch>
                  <a:fillRect l="-600" t="-1364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670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 algn="r" rtl="1">
                  <a:buNone/>
                </a:pPr>
                <a:r>
                  <a:rPr lang="ar-IQ" dirty="0" smtClean="0"/>
                  <a:t>س2\اذا القي زار مرة واحدة فما هو احتمال ظهور عدد يكون فردي او يقبل القسمة على  </a:t>
                </a:r>
                <a:r>
                  <a:rPr lang="en-US" dirty="0" smtClean="0"/>
                  <a:t>3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 smtClean="0"/>
                  <a:t>الحل: </a:t>
                </a:r>
                <a:r>
                  <a:rPr lang="en-US" dirty="0" smtClean="0"/>
                  <a:t>A={1,3,5 } ,B={3,6}   ,A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={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3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en-US" dirty="0" smtClean="0"/>
                  <a:t>P(A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en-US" dirty="0" smtClean="0"/>
                  <a:t>=3\6+ 2\6 -1\6 =4\6=2\3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t="-1156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90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0"/>
                <a:ext cx="8991600" cy="6861629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 algn="r" rtl="1">
                  <a:buNone/>
                </a:pPr>
                <a:r>
                  <a:rPr lang="ar-IQ" dirty="0" smtClean="0"/>
                  <a:t>س3\ اذا كان احتمال الطالب </a:t>
                </a:r>
                <a:r>
                  <a:rPr lang="en-US" dirty="0" smtClean="0"/>
                  <a:t>A</a:t>
                </a:r>
                <a:r>
                  <a:rPr lang="ar-IQ" dirty="0" smtClean="0"/>
                  <a:t>يستطيع حل مسالة ما هو </a:t>
                </a:r>
                <a:r>
                  <a:rPr lang="en-US" dirty="0" smtClean="0"/>
                  <a:t> 4/5</a:t>
                </a:r>
                <a:r>
                  <a:rPr lang="ar-IQ" dirty="0" smtClean="0"/>
                  <a:t>وان احتمال الطالب </a:t>
                </a:r>
                <a:r>
                  <a:rPr lang="en-US" dirty="0" smtClean="0"/>
                  <a:t>B</a:t>
                </a:r>
                <a:r>
                  <a:rPr lang="ar-IQ" dirty="0" smtClean="0"/>
                  <a:t>يستطيع حل نفس المسالة هو </a:t>
                </a:r>
                <a:r>
                  <a:rPr lang="en-US" dirty="0" smtClean="0"/>
                  <a:t>2/3</a:t>
                </a:r>
                <a:r>
                  <a:rPr lang="ar-IQ" dirty="0" smtClean="0"/>
                  <a:t> واحتمال الطالب </a:t>
                </a:r>
                <a:r>
                  <a:rPr lang="en-US" dirty="0" smtClean="0"/>
                  <a:t>C   </a:t>
                </a:r>
                <a:r>
                  <a:rPr lang="ar-IQ" dirty="0" smtClean="0"/>
                  <a:t> يستطيع حلها </a:t>
                </a:r>
                <a:r>
                  <a:rPr lang="en-US" dirty="0" smtClean="0"/>
                  <a:t>3/7</a:t>
                </a:r>
                <a:r>
                  <a:rPr lang="ar-IQ" dirty="0" smtClean="0"/>
                  <a:t>فاذا ثلاثتهم حاولو حل المسالة فما هو احتمال ان المسالة تحل</a:t>
                </a:r>
              </a:p>
              <a:p>
                <a:pPr marL="0" indent="0" algn="r" rtl="1">
                  <a:buNone/>
                </a:pPr>
                <a:r>
                  <a:rPr lang="ar-IQ" dirty="0" smtClean="0"/>
                  <a:t>الحل</a:t>
                </a:r>
              </a:p>
              <a:p>
                <a:pPr marL="0" indent="0" algn="r" rtl="1">
                  <a:buNone/>
                </a:pPr>
                <a:r>
                  <a:rPr lang="en-US" dirty="0" smtClean="0"/>
                  <a:t>P(A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</m:oMath>
                </a14:m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en-US" dirty="0" smtClean="0"/>
                  <a:t>P(BC)+P(ABC=</a:t>
                </a:r>
              </a:p>
              <a:p>
                <a:pPr marL="0" indent="0" algn="r" rtl="1">
                  <a:buNone/>
                </a:pPr>
                <a:r>
                  <a:rPr lang="en-US" dirty="0" smtClean="0"/>
                  <a:t>4/5+2\3+ 3/7 -4/5 .2/3 -4/5 .3/7 – 2/3 .3/7 +4/5 .2/3 .3/7 =101/ 105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0"/>
                <a:ext cx="8991600" cy="6861629"/>
              </a:xfrm>
              <a:blipFill rotWithShape="1">
                <a:blip r:embed="rId2"/>
                <a:stretch>
                  <a:fillRect l="-949" t="-1510" r="-223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301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 fontScale="92500"/>
              </a:bodyPr>
              <a:lstStyle/>
              <a:p>
                <a:pPr marL="0" indent="0" algn="r">
                  <a:buNone/>
                </a:pPr>
                <a:r>
                  <a:rPr lang="ar-IQ" dirty="0" smtClean="0"/>
                  <a:t>4- مصنع به ثلاثة اقسام ينتج القسم الاول 50% من الانتاج الكلي ونسبة المعاب له 3% وينتج القسم الثاني 30% ونسبة المعاب له 4%</a:t>
                </a:r>
              </a:p>
              <a:p>
                <a:pPr marL="0" indent="0" algn="r">
                  <a:buNone/>
                </a:pPr>
                <a:r>
                  <a:rPr lang="ar-IQ" dirty="0" smtClean="0"/>
                  <a:t>بينما القسم الثالث ينتج 20% ونسبة المعاب له 5% فاذا اخذنا عشوائيا مصباح اوجد احتمال ان هذا المصباح المعاب هو من انتاج القسم الاول</a:t>
                </a:r>
              </a:p>
              <a:p>
                <a:pPr marL="0" indent="0">
                  <a:buNone/>
                </a:pPr>
                <a:r>
                  <a:rPr lang="ar-IQ" dirty="0" smtClean="0"/>
                  <a:t>   </a:t>
                </a:r>
                <a:r>
                  <a:rPr lang="en-US" dirty="0" smtClean="0"/>
                  <a:t> P(A1\D)=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𝐷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/>
                          </a:rPr>
                          <m:t>A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𝐷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\</m:t>
                            </m:r>
                            <m:r>
                              <m:rPr>
                                <m:sty m:val="p"/>
                              </m:rPr>
                              <a:rPr lang="en-US" b="0" i="1" smtClean="0">
                                <a:latin typeface="Cambria Math"/>
                              </a:rPr>
                              <m:t>A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𝐷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\</m:t>
                            </m:r>
                            <m:r>
                              <m:rPr>
                                <m:sty m:val="p"/>
                              </m:rPr>
                              <a:rPr lang="en-US" b="0" i="1" smtClean="0">
                                <a:latin typeface="Cambria Math"/>
                              </a:rPr>
                              <m:t>A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𝐷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/>
                          </a:rPr>
                          <m:t>A</m:t>
                        </m:r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50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03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50</m:t>
                            </m:r>
                          </m:e>
                        </m:d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03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030</m:t>
                            </m:r>
                          </m:e>
                        </m:d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04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+(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  <m:r>
                          <a:rPr lang="en-US" b="0" i="1" smtClean="0">
                            <a:latin typeface="Cambria Math"/>
                          </a:rPr>
                          <m:t>)(</m:t>
                        </m:r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05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=15/37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600" t="-1156" r="-15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0762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336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LAITH</dc:creator>
  <cp:lastModifiedBy>LAITH</cp:lastModifiedBy>
  <cp:revision>7</cp:revision>
  <dcterms:created xsi:type="dcterms:W3CDTF">2006-08-16T00:00:00Z</dcterms:created>
  <dcterms:modified xsi:type="dcterms:W3CDTF">2021-02-21T13:42:58Z</dcterms:modified>
</cp:coreProperties>
</file>