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1"/>
  </p:notesMasterIdLst>
  <p:sldIdLst>
    <p:sldId id="298" r:id="rId2"/>
    <p:sldId id="292" r:id="rId3"/>
    <p:sldId id="293" r:id="rId4"/>
    <p:sldId id="294" r:id="rId5"/>
    <p:sldId id="299" r:id="rId6"/>
    <p:sldId id="295" r:id="rId7"/>
    <p:sldId id="300" r:id="rId8"/>
    <p:sldId id="301" r:id="rId9"/>
    <p:sldId id="302"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38B515-1C91-4F50-ADE2-19026D3DC8D5}" type="datetimeFigureOut">
              <a:rPr lang="ar-IQ" smtClean="0"/>
              <a:t>06/07/1442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E439365-22E2-48E6-8CD0-6F3E5927A9F8}" type="slidenum">
              <a:rPr lang="ar-IQ" smtClean="0"/>
              <a:t>‹#›</a:t>
            </a:fld>
            <a:endParaRPr lang="ar-IQ"/>
          </a:p>
        </p:txBody>
      </p:sp>
    </p:spTree>
    <p:extLst>
      <p:ext uri="{BB962C8B-B14F-4D97-AF65-F5344CB8AC3E}">
        <p14:creationId xmlns:p14="http://schemas.microsoft.com/office/powerpoint/2010/main" val="33348252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08DED93-C49D-44FD-A281-8CBE8BE34FB3}" type="datetimeFigureOut">
              <a:rPr lang="ar-IQ" smtClean="0"/>
              <a:t>06/07/1442</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74CBDA-88B8-4396-A3A4-E3E2A5D0EDF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08DED93-C49D-44FD-A281-8CBE8BE34FB3}" type="datetimeFigureOut">
              <a:rPr lang="ar-IQ" smtClean="0"/>
              <a:t>06/07/1442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08DED93-C49D-44FD-A281-8CBE8BE34FB3}" type="datetimeFigureOut">
              <a:rPr lang="ar-IQ" smtClean="0"/>
              <a:t>06/07/1442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08DED93-C49D-44FD-A281-8CBE8BE34FB3}" type="datetimeFigureOut">
              <a:rPr lang="ar-IQ" smtClean="0"/>
              <a:t>06/07/1442</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74CBDA-88B8-4396-A3A4-E3E2A5D0EDFC}"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8DED93-C49D-44FD-A281-8CBE8BE34FB3}" type="datetimeFigureOut">
              <a:rPr lang="ar-IQ" smtClean="0"/>
              <a:t>06/07/1442</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74CBDA-88B8-4396-A3A4-E3E2A5D0EDF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ar-IQ" dirty="0" smtClean="0"/>
              <a:t>لتكن </a:t>
            </a:r>
            <a:r>
              <a:rPr lang="en-US" dirty="0" smtClean="0"/>
              <a:t> A,B</a:t>
            </a:r>
            <a:r>
              <a:rPr lang="ar-IQ" dirty="0" smtClean="0"/>
              <a:t> حادثتين فان</a:t>
            </a:r>
          </a:p>
          <a:p>
            <a:pPr marL="0" indent="0">
              <a:buNone/>
            </a:pPr>
            <a:r>
              <a:rPr lang="ar-IQ" dirty="0" smtClean="0"/>
              <a:t>1-اذا كانت الاحداث مستقلة فان</a:t>
            </a:r>
          </a:p>
          <a:p>
            <a:pPr marL="0" indent="0">
              <a:buNone/>
            </a:pPr>
            <a:r>
              <a:rPr lang="en-US" dirty="0" smtClean="0"/>
              <a:t>P(AB)=p(A)p(B)</a:t>
            </a:r>
            <a:endParaRPr lang="ar-IQ" dirty="0" smtClean="0"/>
          </a:p>
          <a:p>
            <a:pPr marL="0" indent="0">
              <a:buNone/>
            </a:pPr>
            <a:r>
              <a:rPr lang="ar-IQ" dirty="0" smtClean="0"/>
              <a:t>2-اذا كانت الاحداث غير مستلقة</a:t>
            </a:r>
          </a:p>
          <a:p>
            <a:pPr marL="0" indent="0">
              <a:buNone/>
            </a:pPr>
            <a:r>
              <a:rPr lang="ar-IQ" dirty="0" smtClean="0"/>
              <a:t> </a:t>
            </a:r>
            <a:r>
              <a:rPr lang="en-US" dirty="0" smtClean="0"/>
              <a:t>p(A)p(B\A)</a:t>
            </a:r>
            <a:r>
              <a:rPr lang="ar-IQ" dirty="0" smtClean="0"/>
              <a:t>=</a:t>
            </a:r>
            <a:r>
              <a:rPr lang="en-US" dirty="0" smtClean="0"/>
              <a:t>P(AB)</a:t>
            </a:r>
            <a:endParaRPr lang="ar-IQ" dirty="0"/>
          </a:p>
        </p:txBody>
      </p:sp>
      <p:sp>
        <p:nvSpPr>
          <p:cNvPr id="2" name="Title 1"/>
          <p:cNvSpPr>
            <a:spLocks noGrp="1"/>
          </p:cNvSpPr>
          <p:nvPr>
            <p:ph type="title"/>
          </p:nvPr>
        </p:nvSpPr>
        <p:spPr/>
        <p:txBody>
          <a:bodyPr/>
          <a:lstStyle/>
          <a:p>
            <a:r>
              <a:rPr lang="ar-IQ" dirty="0" smtClean="0"/>
              <a:t>قانون الضرب </a:t>
            </a:r>
            <a:r>
              <a:rPr lang="en-US" dirty="0" smtClean="0"/>
              <a:t>Multiplication law</a:t>
            </a:r>
            <a:endParaRPr lang="ar-IQ" dirty="0"/>
          </a:p>
        </p:txBody>
      </p:sp>
    </p:spTree>
    <p:extLst>
      <p:ext uri="{BB962C8B-B14F-4D97-AF65-F5344CB8AC3E}">
        <p14:creationId xmlns:p14="http://schemas.microsoft.com/office/powerpoint/2010/main" val="3379373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268760"/>
            <a:ext cx="8229600" cy="5040560"/>
          </a:xfrm>
        </p:spPr>
        <p:txBody>
          <a:bodyPr>
            <a:normAutofit/>
          </a:bodyPr>
          <a:lstStyle/>
          <a:p>
            <a:pPr marL="0" indent="0">
              <a:buNone/>
            </a:pPr>
            <a:r>
              <a:rPr lang="ar-IQ" dirty="0" smtClean="0"/>
              <a:t>لنفرض لدينا ثلاثه اكياس متشابهه يحتوي كل منهما على مجموعه يحتوي كل منهما على مجموعه من الكرات الملونه اذا كان الكيس الا ول يحوي (3) كرات خضراء و(4) حمراء (5) صفراء </a:t>
            </a:r>
          </a:p>
          <a:p>
            <a:pPr marL="0" indent="0">
              <a:buNone/>
            </a:pPr>
            <a:r>
              <a:rPr lang="ar-IQ" dirty="0" smtClean="0"/>
              <a:t>والكيس الثاني يحوي (5)كرات خضراء و (10) كرات حمراء و(5)كرات صفراء</a:t>
            </a:r>
          </a:p>
          <a:p>
            <a:pPr marL="0" indent="0">
              <a:buNone/>
            </a:pPr>
            <a:r>
              <a:rPr lang="ar-IQ" dirty="0" smtClean="0"/>
              <a:t>الكيس الثالث يحوي على (3) كرات خضراء و (2) حمر اء و واحدة صفراءسحبنا بطريقه عشوائيه كيس من هذه الاكياس ثم سحبنا كره واحده ما هي احتماليه ان  الكره المسحوبه خضراء ؟  </a:t>
            </a:r>
            <a:endParaRPr lang="ar-IQ" dirty="0"/>
          </a:p>
        </p:txBody>
      </p:sp>
      <p:sp>
        <p:nvSpPr>
          <p:cNvPr id="2" name="Title 1"/>
          <p:cNvSpPr>
            <a:spLocks noGrp="1"/>
          </p:cNvSpPr>
          <p:nvPr>
            <p:ph type="title"/>
          </p:nvPr>
        </p:nvSpPr>
        <p:spPr/>
        <p:txBody>
          <a:bodyPr/>
          <a:lstStyle/>
          <a:p>
            <a:r>
              <a:rPr lang="ar-IQ" dirty="0" smtClean="0"/>
              <a:t> مثال</a:t>
            </a:r>
            <a:endParaRPr lang="ar-IQ" dirty="0"/>
          </a:p>
        </p:txBody>
      </p:sp>
    </p:spTree>
    <p:extLst>
      <p:ext uri="{BB962C8B-B14F-4D97-AF65-F5344CB8AC3E}">
        <p14:creationId xmlns:p14="http://schemas.microsoft.com/office/powerpoint/2010/main" val="803668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4997152"/>
              </a:xfrm>
            </p:spPr>
            <p:txBody>
              <a:bodyPr>
                <a:normAutofit/>
              </a:bodyPr>
              <a:lstStyle/>
              <a:p>
                <a:pPr marL="0" indent="0">
                  <a:buNone/>
                </a:pPr>
                <a:r>
                  <a:rPr lang="en-US" dirty="0" smtClean="0"/>
                  <a:t>Sol:  p(Glk1)= </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12</m:t>
                        </m:r>
                      </m:den>
                    </m:f>
                  </m:oMath>
                </a14:m>
                <a:r>
                  <a:rPr lang="en-US" dirty="0" smtClean="0"/>
                  <a:t>       </a:t>
                </a:r>
                <a:r>
                  <a:rPr lang="ar-IQ" dirty="0" smtClean="0"/>
                  <a:t> </a:t>
                </a:r>
              </a:p>
              <a:p>
                <a:pPr marL="0" indent="0">
                  <a:buNone/>
                </a:pPr>
                <a:r>
                  <a:rPr lang="en-US" dirty="0" smtClean="0"/>
                  <a:t>P(Glk2)=  </a:t>
                </a:r>
                <a14:m>
                  <m:oMath xmlns:m="http://schemas.openxmlformats.org/officeDocument/2006/math">
                    <m:f>
                      <m:fPr>
                        <m:ctrlPr>
                          <a:rPr lang="en-US" i="1" smtClean="0">
                            <a:latin typeface="Cambria Math"/>
                          </a:rPr>
                        </m:ctrlPr>
                      </m:fPr>
                      <m:num>
                        <m:r>
                          <a:rPr lang="en-US" b="0" i="1" smtClean="0">
                            <a:latin typeface="Cambria Math"/>
                          </a:rPr>
                          <m:t>5</m:t>
                        </m:r>
                      </m:num>
                      <m:den>
                        <m:r>
                          <a:rPr lang="en-US" b="0" i="1" smtClean="0">
                            <a:latin typeface="Cambria Math"/>
                          </a:rPr>
                          <m:t>20</m:t>
                        </m:r>
                      </m:den>
                    </m:f>
                  </m:oMath>
                </a14:m>
                <a:r>
                  <a:rPr lang="en-US" dirty="0" smtClean="0"/>
                  <a:t>      </a:t>
                </a:r>
                <a:r>
                  <a:rPr lang="ar-IQ" dirty="0" smtClean="0"/>
                  <a:t> </a:t>
                </a:r>
              </a:p>
              <a:p>
                <a:pPr marL="0" indent="0">
                  <a:buNone/>
                </a:pPr>
                <a:r>
                  <a:rPr lang="en-US" dirty="0" smtClean="0"/>
                  <a:t>P(Glk3)=</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6</m:t>
                        </m:r>
                      </m:den>
                    </m:f>
                  </m:oMath>
                </a14:m>
                <a:r>
                  <a:rPr lang="en-US" dirty="0" smtClean="0"/>
                  <a:t>       </a:t>
                </a:r>
                <a:r>
                  <a:rPr lang="ar-IQ" dirty="0" smtClean="0"/>
                  <a:t> </a:t>
                </a:r>
              </a:p>
              <a:p>
                <a:pPr marL="0" indent="0">
                  <a:buNone/>
                </a:pPr>
                <a:r>
                  <a:rPr lang="ar-IQ" dirty="0" smtClean="0"/>
                  <a:t>سحبنا كيس واحد بطريقه عشوائيه </a:t>
                </a:r>
              </a:p>
              <a:p>
                <a:pPr marL="0" indent="0">
                  <a:buNone/>
                </a:pPr>
                <a:r>
                  <a:rPr lang="en-US" dirty="0" smtClean="0"/>
                  <a:t>P(k1)=p(k2)=p(k3)</a:t>
                </a:r>
              </a:p>
              <a:p>
                <a:pPr marL="0" indent="0">
                  <a:buNone/>
                </a:pPr>
                <a:r>
                  <a:rPr lang="en-US" dirty="0" smtClean="0"/>
                  <a:t>P(G)=p(Glk1).p(k1)+p(G K2).P(k2)+p(Glk3).p(k3)</a:t>
                </a:r>
              </a:p>
              <a:p>
                <a:pPr marL="0" indent="0">
                  <a:buNone/>
                </a:pPr>
                <a:r>
                  <a:rPr lang="ar-IQ" dirty="0" smtClean="0"/>
                  <a:t> </a:t>
                </a:r>
                <a:r>
                  <a:rPr lang="en-US" dirty="0" smtClean="0"/>
                  <a:t> </a:t>
                </a:r>
                <a14:m>
                  <m:oMath xmlns:m="http://schemas.openxmlformats.org/officeDocument/2006/math">
                    <m:f>
                      <m:fPr>
                        <m:ctrlPr>
                          <a:rPr lang="en-US" i="1" smtClean="0">
                            <a:latin typeface="Cambria Math"/>
                          </a:rPr>
                        </m:ctrlPr>
                      </m:fPr>
                      <m:num>
                        <m:r>
                          <a:rPr lang="en-US" b="0" i="1" smtClean="0">
                            <a:latin typeface="Cambria Math"/>
                          </a:rPr>
                          <m:t>1</m:t>
                        </m:r>
                      </m:num>
                      <m:den>
                        <m:r>
                          <a:rPr lang="en-US" b="0" i="1" smtClean="0">
                            <a:latin typeface="Cambria Math"/>
                          </a:rPr>
                          <m:t>3</m:t>
                        </m:r>
                      </m:den>
                    </m:f>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3</m:t>
                        </m:r>
                      </m:num>
                      <m:den>
                        <m:r>
                          <a:rPr lang="en-US" b="0" i="1" dirty="0" smtClean="0">
                            <a:latin typeface="Cambria Math"/>
                          </a:rPr>
                          <m:t>6</m:t>
                        </m:r>
                      </m:den>
                    </m:f>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1</m:t>
                        </m:r>
                      </m:num>
                      <m:den>
                        <m:r>
                          <a:rPr lang="en-US" b="0" i="1" dirty="0" smtClean="0">
                            <a:latin typeface="Cambria Math"/>
                          </a:rPr>
                          <m:t>3</m:t>
                        </m:r>
                      </m:den>
                    </m:f>
                  </m:oMath>
                </a14:m>
                <a:r>
                  <a:rPr lang="ar-IQ" dirty="0" smtClean="0"/>
                  <a:t> </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12</m:t>
                        </m:r>
                      </m:den>
                    </m:f>
                    <m:f>
                      <m:fPr>
                        <m:ctrlPr>
                          <a:rPr lang="en-US" i="1" smtClean="0">
                            <a:latin typeface="Cambria Math"/>
                          </a:rPr>
                        </m:ctrlPr>
                      </m:fPr>
                      <m:num>
                        <m:r>
                          <a:rPr lang="en-US" b="0" i="1" smtClean="0">
                            <a:latin typeface="Cambria Math"/>
                          </a:rPr>
                          <m:t>1</m:t>
                        </m:r>
                      </m:num>
                      <m:den>
                        <m:r>
                          <a:rPr lang="en-US" b="0" i="1" smtClean="0">
                            <a:latin typeface="Cambria Math"/>
                          </a:rPr>
                          <m:t>3</m:t>
                        </m:r>
                      </m:den>
                    </m:f>
                  </m:oMath>
                </a14:m>
                <a:r>
                  <a:rPr lang="en-US" dirty="0" smtClean="0"/>
                  <a:t>+</a:t>
                </a:r>
                <a14:m>
                  <m:oMath xmlns:m="http://schemas.openxmlformats.org/officeDocument/2006/math">
                    <m:f>
                      <m:fPr>
                        <m:ctrlPr>
                          <a:rPr lang="en-US" i="1" dirty="0" smtClean="0">
                            <a:latin typeface="Cambria Math"/>
                          </a:rPr>
                        </m:ctrlPr>
                      </m:fPr>
                      <m:num>
                        <m:r>
                          <a:rPr lang="en-US" b="0" i="1" dirty="0" smtClean="0">
                            <a:latin typeface="Cambria Math"/>
                          </a:rPr>
                          <m:t>5</m:t>
                        </m:r>
                      </m:num>
                      <m:den>
                        <m:r>
                          <a:rPr lang="en-US" b="0" i="1" dirty="0" smtClean="0">
                            <a:latin typeface="Cambria Math"/>
                          </a:rPr>
                          <m:t>20</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48" r="-1481"/>
                </a:stretch>
              </a:blipFill>
            </p:spPr>
            <p:txBody>
              <a:bodyPr/>
              <a:lstStyle/>
              <a:p>
                <a:r>
                  <a:rPr lang="ar-IQ">
                    <a:noFill/>
                  </a:rPr>
                  <a:t> </a:t>
                </a:r>
              </a:p>
            </p:txBody>
          </p:sp>
        </mc:Fallback>
      </mc:AlternateContent>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846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ln>
                <a:solidFill>
                  <a:schemeClr val="accent1"/>
                </a:solidFill>
              </a:ln>
            </p:spPr>
            <p:txBody>
              <a:bodyPr/>
              <a:lstStyle/>
              <a:p>
                <a:pPr marL="0" indent="0">
                  <a:buNone/>
                </a:pPr>
                <a:r>
                  <a:rPr lang="ar-IQ" dirty="0" smtClean="0"/>
                  <a:t>وتستخدم لايجاد الاحتمالات الشرطيه بدلاله الاحتمالات الاوليه بأستخدام قاعدتي  الضرب والجمع </a:t>
                </a:r>
              </a:p>
              <a:p>
                <a:pPr marL="0" indent="0">
                  <a:buNone/>
                </a:pPr>
                <a:r>
                  <a:rPr lang="ar-IQ" dirty="0" smtClean="0"/>
                  <a:t>  </a:t>
                </a:r>
                <a:r>
                  <a:rPr lang="en-US" dirty="0" smtClean="0"/>
                  <a:t>p(Ai\B)=</a:t>
                </a:r>
                <a14:m>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𝐴𝑖</m:t>
                            </m:r>
                          </m:e>
                        </m:d>
                        <m:r>
                          <a:rPr lang="en-US" b="0" i="1" smtClean="0">
                            <a:latin typeface="Cambria Math"/>
                          </a:rPr>
                          <m:t>𝑝</m:t>
                        </m:r>
                        <m:r>
                          <a:rPr lang="en-US" b="0" i="1" smtClean="0">
                            <a:latin typeface="Cambria Math"/>
                          </a:rPr>
                          <m:t>(</m:t>
                        </m:r>
                        <m:r>
                          <a:rPr lang="en-US" b="0" i="1" smtClean="0">
                            <a:latin typeface="Cambria Math"/>
                          </a:rPr>
                          <m:t>𝐵</m:t>
                        </m:r>
                        <m:r>
                          <a:rPr lang="en-US" b="0" i="1" smtClean="0">
                            <a:latin typeface="Cambria Math"/>
                          </a:rPr>
                          <m:t>\</m:t>
                        </m:r>
                        <m:r>
                          <m:rPr>
                            <m:sty m:val="p"/>
                          </m:rPr>
                          <a:rPr lang="en-US" b="0" i="1" smtClean="0">
                            <a:latin typeface="Cambria Math"/>
                          </a:rPr>
                          <m:t>Ai</m:t>
                        </m:r>
                        <m:r>
                          <a:rPr lang="en-US" b="0" i="1" smtClean="0">
                            <a:latin typeface="Cambria Math"/>
                          </a:rPr>
                          <m:t>)</m:t>
                        </m:r>
                      </m:num>
                      <m:den>
                        <m:r>
                          <a:rPr lang="en-US" b="0" i="1" smtClean="0">
                            <a:latin typeface="Cambria Math"/>
                          </a:rPr>
                          <m:t>𝑝</m:t>
                        </m:r>
                        <m:d>
                          <m:dPr>
                            <m:ctrlPr>
                              <a:rPr lang="en-US" b="0" i="1" smtClean="0">
                                <a:latin typeface="Cambria Math"/>
                              </a:rPr>
                            </m:ctrlPr>
                          </m:dPr>
                          <m:e>
                            <m:r>
                              <a:rPr lang="en-US" b="0" i="1" smtClean="0">
                                <a:latin typeface="Cambria Math"/>
                              </a:rPr>
                              <m:t>𝐴</m:t>
                            </m:r>
                            <m:r>
                              <a:rPr lang="en-US" b="0" i="1" smtClean="0">
                                <a:latin typeface="Cambria Math"/>
                              </a:rPr>
                              <m:t>1</m:t>
                            </m:r>
                          </m:e>
                        </m:d>
                        <m:r>
                          <a:rPr lang="en-US" b="0" i="1" smtClean="0">
                            <a:latin typeface="Cambria Math"/>
                          </a:rPr>
                          <m:t>𝑝</m:t>
                        </m:r>
                        <m:d>
                          <m:dPr>
                            <m:ctrlPr>
                              <a:rPr lang="en-US" b="0" i="1" smtClean="0">
                                <a:latin typeface="Cambria Math"/>
                              </a:rPr>
                            </m:ctrlPr>
                          </m:dPr>
                          <m:e>
                            <m:r>
                              <a:rPr lang="en-US" b="0" i="1" smtClean="0">
                                <a:latin typeface="Cambria Math"/>
                              </a:rPr>
                              <m:t>𝐵</m:t>
                            </m:r>
                            <m:r>
                              <a:rPr lang="en-US" b="0" i="1" smtClean="0">
                                <a:latin typeface="Cambria Math"/>
                              </a:rPr>
                              <m:t>\</m:t>
                            </m:r>
                            <m:r>
                              <m:rPr>
                                <m:sty m:val="p"/>
                              </m:rPr>
                              <a:rPr lang="en-US" b="0" i="1" smtClean="0">
                                <a:latin typeface="Cambria Math"/>
                              </a:rPr>
                              <m:t>A</m:t>
                            </m:r>
                            <m:r>
                              <a:rPr lang="en-US" b="0" i="1" smtClean="0">
                                <a:latin typeface="Cambria Math"/>
                              </a:rPr>
                              <m:t>1</m:t>
                            </m:r>
                          </m:e>
                        </m:d>
                        <m:r>
                          <a:rPr lang="en-US" b="0" i="1" smtClean="0">
                            <a:latin typeface="Cambria Math"/>
                          </a:rPr>
                          <m:t>+</m:t>
                        </m:r>
                        <m:r>
                          <a:rPr lang="en-US" b="0" i="1" smtClean="0">
                            <a:latin typeface="Cambria Math"/>
                          </a:rPr>
                          <m:t>𝑝</m:t>
                        </m:r>
                        <m:r>
                          <a:rPr lang="en-US" b="0" i="1" smtClean="0">
                            <a:latin typeface="Cambria Math"/>
                          </a:rPr>
                          <m:t>(</m:t>
                        </m:r>
                        <m:r>
                          <a:rPr lang="en-US" b="0" i="1" smtClean="0">
                            <a:latin typeface="Cambria Math"/>
                          </a:rPr>
                          <m:t>𝐴</m:t>
                        </m:r>
                        <m:r>
                          <a:rPr lang="en-US" b="0" i="1" smtClean="0">
                            <a:latin typeface="Cambria Math"/>
                          </a:rPr>
                          <m:t>2</m:t>
                        </m:r>
                        <m:r>
                          <a:rPr lang="en-US" b="0" i="1" smtClean="0">
                            <a:latin typeface="Cambria Math"/>
                          </a:rPr>
                          <m:t>)</m:t>
                        </m:r>
                        <m:r>
                          <a:rPr lang="en-US" b="0" i="1" smtClean="0">
                            <a:latin typeface="Cambria Math"/>
                          </a:rPr>
                          <m:t>𝑝</m:t>
                        </m:r>
                        <m:d>
                          <m:dPr>
                            <m:ctrlPr>
                              <a:rPr lang="en-US" b="0" i="1" smtClean="0">
                                <a:latin typeface="Cambria Math"/>
                              </a:rPr>
                            </m:ctrlPr>
                          </m:dPr>
                          <m:e>
                            <m:r>
                              <a:rPr lang="en-US" b="0" i="1" smtClean="0">
                                <a:latin typeface="Cambria Math"/>
                              </a:rPr>
                              <m:t>𝐵</m:t>
                            </m:r>
                            <m:r>
                              <a:rPr lang="en-US" b="0" i="1" smtClean="0">
                                <a:latin typeface="Cambria Math"/>
                              </a:rPr>
                              <m:t>\</m:t>
                            </m:r>
                            <m:r>
                              <m:rPr>
                                <m:sty m:val="p"/>
                              </m:rPr>
                              <a:rPr lang="en-US" b="0" i="1" smtClean="0">
                                <a:latin typeface="Cambria Math"/>
                              </a:rPr>
                              <m:t>A</m:t>
                            </m:r>
                            <m:r>
                              <a:rPr lang="en-US" b="0" i="1" smtClean="0">
                                <a:latin typeface="Cambria Math"/>
                              </a:rPr>
                              <m:t>2</m:t>
                            </m:r>
                          </m:e>
                        </m:d>
                        <m:r>
                          <a:rPr lang="en-US" b="0" i="1" smtClean="0">
                            <a:latin typeface="Cambria Math"/>
                          </a:rPr>
                          <m:t>+ …+</m:t>
                        </m:r>
                        <m:r>
                          <a:rPr lang="en-US" b="0" i="1" smtClean="0">
                            <a:latin typeface="Cambria Math"/>
                          </a:rPr>
                          <m:t>𝑝</m:t>
                        </m:r>
                        <m:d>
                          <m:dPr>
                            <m:ctrlPr>
                              <a:rPr lang="en-US" b="0" i="1" smtClean="0">
                                <a:latin typeface="Cambria Math"/>
                              </a:rPr>
                            </m:ctrlPr>
                          </m:dPr>
                          <m:e>
                            <m:r>
                              <a:rPr lang="en-US" b="0" i="1" smtClean="0">
                                <a:latin typeface="Cambria Math"/>
                              </a:rPr>
                              <m:t>𝐴𝑛</m:t>
                            </m:r>
                          </m:e>
                        </m:d>
                        <m:r>
                          <a:rPr lang="en-US" b="0" i="1" smtClean="0">
                            <a:latin typeface="Cambria Math"/>
                          </a:rPr>
                          <m:t>𝑝</m:t>
                        </m:r>
                        <m:r>
                          <a:rPr lang="en-US" b="0" i="1" smtClean="0">
                            <a:latin typeface="Cambria Math"/>
                          </a:rPr>
                          <m:t>(</m:t>
                        </m:r>
                        <m:r>
                          <a:rPr lang="en-US" b="0" i="1" smtClean="0">
                            <a:latin typeface="Cambria Math"/>
                          </a:rPr>
                          <m:t>𝐵</m:t>
                        </m:r>
                        <m:r>
                          <a:rPr lang="en-US" b="0" i="1" smtClean="0">
                            <a:latin typeface="Cambria Math"/>
                          </a:rPr>
                          <m:t>\</m:t>
                        </m:r>
                        <m:r>
                          <m:rPr>
                            <m:sty m:val="p"/>
                          </m:rPr>
                          <a:rPr lang="en-US" b="0" i="1" smtClean="0">
                            <a:latin typeface="Cambria Math"/>
                          </a:rPr>
                          <m:t>An</m:t>
                        </m:r>
                        <m:r>
                          <a:rPr lang="en-US" b="0" i="1" smtClean="0">
                            <a:latin typeface="Cambria Math"/>
                          </a:rPr>
                          <m:t>)</m:t>
                        </m:r>
                      </m:den>
                    </m:f>
                  </m:oMath>
                </a14:m>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941" r="-1331"/>
                </a:stretch>
              </a:blipFill>
              <a:ln>
                <a:solidFill>
                  <a:schemeClr val="accent1"/>
                </a:solidFill>
              </a:ln>
            </p:spPr>
            <p:txBody>
              <a:bodyPr/>
              <a:lstStyle/>
              <a:p>
                <a:r>
                  <a:rPr lang="ar-IQ">
                    <a:noFill/>
                  </a:rPr>
                  <a:t> </a:t>
                </a:r>
              </a:p>
            </p:txBody>
          </p:sp>
        </mc:Fallback>
      </mc:AlternateContent>
      <p:sp>
        <p:nvSpPr>
          <p:cNvPr id="2" name="Title 1"/>
          <p:cNvSpPr>
            <a:spLocks noGrp="1"/>
          </p:cNvSpPr>
          <p:nvPr>
            <p:ph type="title"/>
          </p:nvPr>
        </p:nvSpPr>
        <p:spPr/>
        <p:txBody>
          <a:bodyPr/>
          <a:lstStyle/>
          <a:p>
            <a:r>
              <a:rPr lang="ar-IQ" dirty="0" smtClean="0"/>
              <a:t>قاعدة بيز: "</a:t>
            </a:r>
            <a:r>
              <a:rPr lang="en-US" dirty="0" smtClean="0"/>
              <a:t>Bayes Rule"   </a:t>
            </a:r>
            <a:r>
              <a:rPr lang="ar-IQ" dirty="0" smtClean="0"/>
              <a:t>(مهم جدا )</a:t>
            </a:r>
            <a:endParaRPr lang="ar-IQ" dirty="0"/>
          </a:p>
        </p:txBody>
      </p:sp>
    </p:spTree>
    <p:extLst>
      <p:ext uri="{BB962C8B-B14F-4D97-AF65-F5344CB8AC3E}">
        <p14:creationId xmlns:p14="http://schemas.microsoft.com/office/powerpoint/2010/main" val="3086919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a:t>لنفرض ان لدينا حدثتان متنافيتان </a:t>
            </a:r>
            <a:r>
              <a:rPr lang="en-US" dirty="0"/>
              <a:t>A,A1 </a:t>
            </a:r>
            <a:r>
              <a:rPr lang="ar-IQ" dirty="0"/>
              <a:t>ضمن فضاء العينه عينه مع حادثه مشتركه </a:t>
            </a:r>
            <a:r>
              <a:rPr lang="en-US" dirty="0"/>
              <a:t>B </a:t>
            </a:r>
            <a:r>
              <a:rPr lang="ar-IQ" dirty="0"/>
              <a:t>فان احتمال حدوث الحادثه </a:t>
            </a:r>
            <a:r>
              <a:rPr lang="en-US" dirty="0"/>
              <a:t>A1 </a:t>
            </a:r>
            <a:r>
              <a:rPr lang="ar-IQ" dirty="0"/>
              <a:t>بوجود الحادثه </a:t>
            </a:r>
            <a:r>
              <a:rPr lang="en-US" dirty="0"/>
              <a:t>B </a:t>
            </a:r>
            <a:r>
              <a:rPr lang="ar-IQ" dirty="0"/>
              <a:t>علما ان </a:t>
            </a:r>
            <a:r>
              <a:rPr lang="en-US" dirty="0"/>
              <a:t>B </a:t>
            </a:r>
            <a:r>
              <a:rPr lang="ar-IQ" dirty="0"/>
              <a:t>وقع فعلا </a:t>
            </a:r>
          </a:p>
          <a:p>
            <a:pPr marL="0" indent="0">
              <a:buNone/>
            </a:pPr>
            <a:r>
              <a:rPr lang="ar-IQ" dirty="0"/>
              <a:t>مثال: ثلاث ماكنات </a:t>
            </a:r>
            <a:r>
              <a:rPr lang="en-US" dirty="0"/>
              <a:t>M,M2,M3 </a:t>
            </a:r>
            <a:r>
              <a:rPr lang="ar-IQ" dirty="0"/>
              <a:t>تنتج على التوالي 20%,50%,30% وجد الانتاج الكلي للمصنع عشوائيا اوجد احتمال 1-ان تكون الوحده تالفه </a:t>
            </a:r>
          </a:p>
        </p:txBody>
      </p:sp>
      <p:sp>
        <p:nvSpPr>
          <p:cNvPr id="2" name="Title 1"/>
          <p:cNvSpPr>
            <a:spLocks noGrp="1"/>
          </p:cNvSpPr>
          <p:nvPr>
            <p:ph type="title"/>
          </p:nvPr>
        </p:nvSpPr>
        <p:spPr/>
        <p:txBody>
          <a:bodyPr/>
          <a:lstStyle/>
          <a:p>
            <a:r>
              <a:rPr lang="ar-IQ" dirty="0" smtClean="0"/>
              <a:t>مثال</a:t>
            </a:r>
            <a:endParaRPr lang="ar-IQ" dirty="0"/>
          </a:p>
        </p:txBody>
      </p:sp>
    </p:spTree>
    <p:extLst>
      <p:ext uri="{BB962C8B-B14F-4D97-AF65-F5344CB8AC3E}">
        <p14:creationId xmlns:p14="http://schemas.microsoft.com/office/powerpoint/2010/main" val="331160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smtClean="0"/>
              <a:t>2-ةاذا كانت الوحده تالفه اوجد احتمال ان تكون من الماكنه الاولى</a:t>
            </a:r>
          </a:p>
          <a:p>
            <a:pPr marL="0" indent="0">
              <a:buNone/>
            </a:pPr>
            <a:r>
              <a:rPr lang="ar-IQ" dirty="0" smtClean="0"/>
              <a:t>3-اذا كانت الوحده تالفه اوجد احتمال  انها ليست من الماكنه الاولى</a:t>
            </a:r>
          </a:p>
          <a:p>
            <a:pPr marL="0" indent="0">
              <a:buNone/>
            </a:pPr>
            <a:r>
              <a:rPr lang="en-US" dirty="0" smtClean="0"/>
              <a:t>SOL:                                       P(M1)=0.30,P(M2)=O,5O,P(M3)=0.20</a:t>
            </a:r>
          </a:p>
          <a:p>
            <a:pPr marL="0" indent="0">
              <a:buNone/>
            </a:pPr>
            <a:r>
              <a:rPr lang="en-US" dirty="0" smtClean="0"/>
              <a:t>P(D\M1)=</a:t>
            </a:r>
            <a:r>
              <a:rPr lang="en-US" dirty="0" smtClean="0"/>
              <a:t>O.08,P(D\M2</a:t>
            </a:r>
            <a:r>
              <a:rPr lang="en-US" dirty="0" smtClean="0"/>
              <a:t>)=0.10,P(D\M3)=0.40</a:t>
            </a:r>
            <a:endParaRPr lang="en-US"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895115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a:bodyPr>
              <a:lstStyle/>
              <a:p>
                <a:pPr marL="0" indent="0">
                  <a:buNone/>
                </a:pPr>
                <a:r>
                  <a:rPr lang="ar-IQ" dirty="0" smtClean="0"/>
                  <a:t>1-</a:t>
                </a:r>
                <a:r>
                  <a:rPr lang="en-US" dirty="0" smtClean="0"/>
                  <a:t>p(D)=p(m1)p(D\m1))+P(m2)P(D\m2)+P(m3)P(D\ m3)</a:t>
                </a:r>
                <a:endParaRPr lang="ar-IQ" dirty="0" smtClean="0"/>
              </a:p>
              <a:p>
                <a:pPr marL="0" indent="0" algn="l">
                  <a:buNone/>
                </a:pPr>
                <a:r>
                  <a:rPr lang="ar-IQ" dirty="0" smtClean="0"/>
                  <a:t>   </a:t>
                </a:r>
                <a:r>
                  <a:rPr lang="en-US" dirty="0" smtClean="0"/>
                  <a:t>          =0.30)(0.08)+(0.50)(0.10)+(0.20)(0.04)</a:t>
                </a:r>
              </a:p>
              <a:p>
                <a:pPr marL="0" indent="0" algn="l">
                  <a:buNone/>
                </a:pPr>
                <a:r>
                  <a:rPr lang="en-US" dirty="0"/>
                  <a:t> </a:t>
                </a:r>
                <a:r>
                  <a:rPr lang="en-US" dirty="0" smtClean="0"/>
                  <a:t>        =0.082</a:t>
                </a:r>
              </a:p>
              <a:p>
                <a:pPr marL="0" indent="0" algn="l">
                  <a:buNone/>
                </a:pPr>
                <a:r>
                  <a:rPr lang="en-US" dirty="0" smtClean="0"/>
                  <a:t>2-P(M1\D)=</a:t>
                </a:r>
                <a:r>
                  <a:rPr lang="ar-IQ" dirty="0" smtClean="0"/>
                  <a:t>=</a:t>
                </a:r>
              </a:p>
              <a:p>
                <a:pPr marL="0" indent="0" algn="l">
                  <a:buNone/>
                </a:pPr>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𝑀</m:t>
                              </m:r>
                              <m:r>
                                <a:rPr lang="en-US" b="0" i="1" smtClean="0">
                                  <a:latin typeface="Cambria Math"/>
                                </a:rPr>
                                <m:t>1</m:t>
                              </m:r>
                            </m:e>
                          </m:d>
                          <m:r>
                            <a:rPr lang="en-US" b="0" i="1" smtClean="0">
                              <a:latin typeface="Cambria Math"/>
                            </a:rPr>
                            <m:t>𝑃</m:t>
                          </m:r>
                          <m:r>
                            <a:rPr lang="en-US" b="0" i="1" smtClean="0">
                              <a:latin typeface="Cambria Math"/>
                            </a:rPr>
                            <m:t>(</m:t>
                          </m:r>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1</m:t>
                          </m:r>
                          <m:r>
                            <a:rPr lang="en-US" b="0" i="1" smtClean="0">
                              <a:latin typeface="Cambria Math"/>
                            </a:rPr>
                            <m:t>)</m:t>
                          </m:r>
                        </m:num>
                        <m:den>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1</m:t>
                              </m:r>
                            </m:e>
                          </m:d>
                          <m:r>
                            <a:rPr lang="en-US" b="0" i="1" smtClean="0">
                              <a:latin typeface="Cambria Math"/>
                            </a:rPr>
                            <m:t>𝑃</m:t>
                          </m:r>
                          <m:d>
                            <m:dPr>
                              <m:ctrlPr>
                                <a:rPr lang="en-US" b="0" i="1" smtClean="0">
                                  <a:latin typeface="Cambria Math"/>
                                </a:rPr>
                              </m:ctrlPr>
                            </m:dPr>
                            <m:e>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1</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2</m:t>
                              </m:r>
                            </m:e>
                          </m:d>
                          <m:r>
                            <a:rPr lang="en-US" b="0" i="1" smtClean="0">
                              <a:latin typeface="Cambria Math"/>
                            </a:rPr>
                            <m:t>𝑃</m:t>
                          </m:r>
                          <m:d>
                            <m:dPr>
                              <m:ctrlPr>
                                <a:rPr lang="en-US" b="0" i="1" smtClean="0">
                                  <a:latin typeface="Cambria Math"/>
                                </a:rPr>
                              </m:ctrlPr>
                            </m:dPr>
                            <m:e>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2</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3</m:t>
                              </m:r>
                            </m:e>
                          </m:d>
                          <m:r>
                            <a:rPr lang="en-US" b="0" i="1" smtClean="0">
                              <a:latin typeface="Cambria Math"/>
                            </a:rPr>
                            <m:t>𝑃</m:t>
                          </m:r>
                          <m:r>
                            <a:rPr lang="en-US" b="0" i="1" smtClean="0">
                              <a:latin typeface="Cambria Math"/>
                            </a:rPr>
                            <m:t>(</m:t>
                          </m:r>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3</m:t>
                          </m:r>
                          <m:r>
                            <a:rPr lang="en-US" b="0" i="1" smtClean="0">
                              <a:latin typeface="Cambria Math"/>
                            </a:rPr>
                            <m:t>)</m:t>
                          </m:r>
                        </m:den>
                      </m:f>
                    </m:oMath>
                  </m:oMathPara>
                </a14:m>
                <a:endParaRPr lang="en-US" dirty="0" smtClean="0"/>
              </a:p>
              <a:p>
                <a:pPr marL="0" indent="0" algn="l">
                  <a:buNone/>
                </a:pPr>
                <a:r>
                  <a:rPr lang="en-US" dirty="0" smtClean="0"/>
                  <a:t> 0.293</a:t>
                </a:r>
                <a:r>
                  <a:rPr lang="ar-IQ" dirty="0" smtClean="0"/>
                  <a:t>=</a:t>
                </a:r>
                <a14:m>
                  <m:oMath xmlns:m="http://schemas.openxmlformats.org/officeDocument/2006/math">
                    <m:f>
                      <m:fPr>
                        <m:ctrlPr>
                          <a:rPr lang="ar-IQ" i="1" smtClean="0">
                            <a:latin typeface="Cambria Math"/>
                          </a:rPr>
                        </m:ctrlPr>
                      </m:fPr>
                      <m:num>
                        <m:r>
                          <a:rPr lang="ar-IQ" b="0" i="1" smtClean="0">
                            <a:latin typeface="Cambria Math"/>
                          </a:rPr>
                          <m:t>    )(</m:t>
                        </m:r>
                        <m:r>
                          <a:rPr lang="ar-IQ" b="0" i="1" smtClean="0">
                            <a:latin typeface="Cambria Math"/>
                          </a:rPr>
                          <m:t>0</m:t>
                        </m:r>
                        <m:r>
                          <a:rPr lang="en-US" b="0" i="1" smtClean="0">
                            <a:latin typeface="Cambria Math"/>
                          </a:rPr>
                          <m:t>.</m:t>
                        </m:r>
                        <m:r>
                          <a:rPr lang="ar-IQ" b="0" i="1" smtClean="0">
                            <a:latin typeface="Cambria Math"/>
                          </a:rPr>
                          <m:t>30</m:t>
                        </m:r>
                        <m:r>
                          <a:rPr lang="ar-IQ" b="0" i="1" smtClean="0">
                            <a:latin typeface="Cambria Math"/>
                          </a:rPr>
                          <m:t> )(</m:t>
                        </m:r>
                        <m:r>
                          <a:rPr lang="en-US" b="0" i="1" smtClean="0">
                            <a:latin typeface="Cambria Math"/>
                          </a:rPr>
                          <m:t>0</m:t>
                        </m:r>
                        <m:r>
                          <a:rPr lang="en-US" b="0" i="1" smtClean="0">
                            <a:latin typeface="Cambria Math"/>
                          </a:rPr>
                          <m:t>.</m:t>
                        </m:r>
                        <m:r>
                          <a:rPr lang="en-US" b="0" i="1" smtClean="0">
                            <a:latin typeface="Cambria Math"/>
                          </a:rPr>
                          <m:t>08</m:t>
                        </m:r>
                        <m:r>
                          <a:rPr lang="ar-IQ" b="0" i="1" smtClean="0">
                            <a:latin typeface="Cambria Math"/>
                          </a:rPr>
                          <m:t>)</m:t>
                        </m:r>
                      </m:num>
                      <m:den>
                        <m:r>
                          <a:rPr lang="en-US" b="0" i="1" smtClean="0">
                            <a:latin typeface="Cambria Math"/>
                          </a:rPr>
                          <m:t>𝑂</m:t>
                        </m:r>
                        <m:r>
                          <a:rPr lang="en-US" b="0" i="1" smtClean="0">
                            <a:latin typeface="Cambria Math"/>
                          </a:rPr>
                          <m:t>.</m:t>
                        </m:r>
                        <m:r>
                          <a:rPr lang="en-US" b="0" i="1" smtClean="0">
                            <a:latin typeface="Cambria Math"/>
                          </a:rPr>
                          <m:t>082</m:t>
                        </m:r>
                      </m:den>
                    </m:f>
                  </m:oMath>
                </a14:m>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1617" r="-1259"/>
                </a:stretch>
              </a:blipFill>
            </p:spPr>
            <p:txBody>
              <a:bodyPr/>
              <a:lstStyle/>
              <a:p>
                <a:r>
                  <a:rPr lang="ar-IQ">
                    <a:noFill/>
                  </a:rPr>
                  <a:t> </a:t>
                </a:r>
              </a:p>
            </p:txBody>
          </p:sp>
        </mc:Fallback>
      </mc:AlternateContent>
      <p:sp>
        <p:nvSpPr>
          <p:cNvPr id="2" name="Title 1"/>
          <p:cNvSpPr>
            <a:spLocks noGrp="1"/>
          </p:cNvSpPr>
          <p:nvPr>
            <p:ph type="title"/>
          </p:nvPr>
        </p:nvSpPr>
        <p:spPr/>
        <p:txBody>
          <a:bodyPr/>
          <a:lstStyle/>
          <a:p>
            <a:r>
              <a:rPr lang="ar-IQ" dirty="0" smtClean="0"/>
              <a:t>الحل</a:t>
            </a:r>
            <a:endParaRPr lang="ar-IQ" dirty="0"/>
          </a:p>
        </p:txBody>
      </p:sp>
    </p:spTree>
    <p:extLst>
      <p:ext uri="{BB962C8B-B14F-4D97-AF65-F5344CB8AC3E}">
        <p14:creationId xmlns:p14="http://schemas.microsoft.com/office/powerpoint/2010/main" val="94993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0" y="0"/>
                <a:ext cx="9144000" cy="6858000"/>
              </a:xfrm>
            </p:spPr>
            <p:txBody>
              <a:bodyPr/>
              <a:lstStyle/>
              <a:p>
                <a:pPr marL="109728" indent="0">
                  <a:buNone/>
                </a:pPr>
                <a:r>
                  <a:rPr lang="ar-IQ" dirty="0" smtClean="0"/>
                  <a:t>  </a:t>
                </a:r>
                <a:r>
                  <a:rPr lang="en-US" dirty="0" smtClean="0"/>
                  <a:t> /D)=1-p(m1/D)=1-0.293=0.707</a:t>
                </a:r>
                <a:r>
                  <a:rPr lang="ar-IQ" dirty="0" smtClean="0"/>
                  <a:t> </a:t>
                </a:r>
                <a:r>
                  <a:rPr lang="en-US" dirty="0" smtClean="0"/>
                  <a:t>  c-p(</a:t>
                </a:r>
                <a14:m>
                  <m:oMath xmlns:m="http://schemas.openxmlformats.org/officeDocument/2006/math">
                    <m:sSup>
                      <m:sSupPr>
                        <m:ctrlPr>
                          <a:rPr lang="en-US" i="1" smtClean="0">
                            <a:latin typeface="Cambria Math"/>
                          </a:rPr>
                        </m:ctrlPr>
                      </m:sSupPr>
                      <m:e>
                        <m:r>
                          <a:rPr lang="en-US" b="0" i="1" smtClean="0">
                            <a:latin typeface="Cambria Math"/>
                          </a:rPr>
                          <m:t>𝑚</m:t>
                        </m:r>
                        <m:r>
                          <a:rPr lang="en-US" b="0" i="1" smtClean="0">
                            <a:latin typeface="Cambria Math"/>
                          </a:rPr>
                          <m:t>1</m:t>
                        </m:r>
                      </m:e>
                      <m:sup>
                        <m:r>
                          <a:rPr lang="en-US" b="0" i="1" smtClean="0">
                            <a:latin typeface="Cambria Math"/>
                          </a:rPr>
                          <m:t>𝑐</m:t>
                        </m:r>
                      </m:sup>
                    </m:sSup>
                  </m:oMath>
                </a14:m>
                <a:endParaRPr lang="ar-IQ"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t="-1156" r="-67"/>
                </a:stretch>
              </a:blipFill>
            </p:spPr>
            <p:txBody>
              <a:bodyPr/>
              <a:lstStyle/>
              <a:p>
                <a:r>
                  <a:rPr lang="ar-IQ">
                    <a:noFill/>
                  </a:rPr>
                  <a:t> </a:t>
                </a:r>
              </a:p>
            </p:txBody>
          </p:sp>
        </mc:Fallback>
      </mc:AlternateContent>
    </p:spTree>
    <p:extLst>
      <p:ext uri="{BB962C8B-B14F-4D97-AF65-F5344CB8AC3E}">
        <p14:creationId xmlns:p14="http://schemas.microsoft.com/office/powerpoint/2010/main" val="1185449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0" y="980728"/>
                <a:ext cx="9144000" cy="5877272"/>
              </a:xfrm>
            </p:spPr>
            <p:txBody>
              <a:bodyPr/>
              <a:lstStyle/>
              <a:p>
                <a:pPr marL="109728" indent="0">
                  <a:buNone/>
                </a:pPr>
                <a:r>
                  <a:rPr lang="ar-IQ" dirty="0" smtClean="0"/>
                  <a:t>صندوقان يحتوي الاول على (4) كرات حمراء و(5) صفراء ويحتوي الثاني على(2)حمراء و(4)صفراء سحب احد الصندوقان بطريقة عشوائية ثم سحب منه كرة فوجدت حمراء فما احتمال ان الصندوق الذي تم سحبه هو الثاني</a:t>
                </a:r>
              </a:p>
              <a:p>
                <a:pPr marL="109728" indent="0">
                  <a:buNone/>
                </a:pPr>
                <a:r>
                  <a:rPr lang="ar-IQ" dirty="0" smtClean="0"/>
                  <a:t>نفرض  </a:t>
                </a:r>
                <a:r>
                  <a:rPr lang="en-US" dirty="0" smtClean="0"/>
                  <a:t>=y1=</a:t>
                </a:r>
                <a:r>
                  <a:rPr lang="ar-IQ" dirty="0" smtClean="0"/>
                  <a:t>الصندوق الاول</a:t>
                </a:r>
              </a:p>
              <a:p>
                <a:pPr marL="109728" indent="0">
                  <a:buNone/>
                </a:pPr>
                <a:r>
                  <a:rPr lang="ar-IQ" dirty="0"/>
                  <a:t> </a:t>
                </a:r>
                <a:r>
                  <a:rPr lang="ar-IQ" dirty="0" smtClean="0"/>
                  <a:t>             </a:t>
                </a:r>
                <a:r>
                  <a:rPr lang="en-US" dirty="0" smtClean="0"/>
                  <a:t>y2</a:t>
                </a:r>
                <a:r>
                  <a:rPr lang="ar-IQ" dirty="0" smtClean="0"/>
                  <a:t>= الصندوق الثاني</a:t>
                </a:r>
              </a:p>
              <a:p>
                <a:pPr marL="109728" indent="0">
                  <a:buNone/>
                </a:pPr>
                <a:r>
                  <a:rPr lang="ar-IQ" dirty="0" smtClean="0"/>
                  <a:t>  </a:t>
                </a:r>
                <a:r>
                  <a:rPr lang="en-US" dirty="0" smtClean="0"/>
                  <a:t>P(y2\R)=</a:t>
                </a:r>
                <a14:m>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2</m:t>
                            </m:r>
                          </m:e>
                        </m:d>
                        <m:r>
                          <a:rPr lang="en-US" b="0" i="1" smtClean="0">
                            <a:latin typeface="Cambria Math"/>
                          </a:rPr>
                          <m:t>𝑝</m:t>
                        </m:r>
                        <m:r>
                          <a:rPr lang="en-US" b="0" i="1" smtClean="0">
                            <a:latin typeface="Cambria Math"/>
                          </a:rPr>
                          <m:t>(</m:t>
                        </m:r>
                        <m:r>
                          <a:rPr lang="en-US" b="0" i="1" smtClean="0">
                            <a:latin typeface="Cambria Math"/>
                          </a:rPr>
                          <m:t>𝑦</m:t>
                        </m:r>
                        <m:r>
                          <a:rPr lang="en-US" b="0" i="1" smtClean="0">
                            <a:latin typeface="Cambria Math"/>
                          </a:rPr>
                          <m:t>2</m:t>
                        </m:r>
                        <m:r>
                          <a:rPr lang="en-US" b="0" i="1" smtClean="0">
                            <a:latin typeface="Cambria Math"/>
                          </a:rPr>
                          <m:t>)</m:t>
                        </m:r>
                      </m:num>
                      <m:den>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1</m:t>
                            </m:r>
                          </m:e>
                        </m:d>
                        <m:r>
                          <a:rPr lang="en-US" b="0" i="1" smtClean="0">
                            <a:latin typeface="Cambria Math"/>
                          </a:rPr>
                          <m:t>𝑝</m:t>
                        </m:r>
                        <m:d>
                          <m:dPr>
                            <m:ctrlPr>
                              <a:rPr lang="en-US" b="0" i="1" smtClean="0">
                                <a:latin typeface="Cambria Math"/>
                              </a:rPr>
                            </m:ctrlPr>
                          </m:dPr>
                          <m:e>
                            <m:r>
                              <a:rPr lang="en-US" b="0" i="1" smtClean="0">
                                <a:latin typeface="Cambria Math"/>
                              </a:rPr>
                              <m:t>𝑦</m:t>
                            </m:r>
                            <m:r>
                              <a:rPr lang="en-US" b="0" i="1" smtClean="0">
                                <a:latin typeface="Cambria Math"/>
                              </a:rPr>
                              <m:t>1</m:t>
                            </m:r>
                          </m:e>
                        </m:d>
                        <m:r>
                          <a:rPr lang="en-US" b="0" i="1" smtClean="0">
                            <a:latin typeface="Cambria Math"/>
                          </a:rPr>
                          <m:t>+</m:t>
                        </m:r>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2</m:t>
                            </m:r>
                          </m:e>
                        </m:d>
                        <m:r>
                          <a:rPr lang="en-US" b="0" i="1" smtClean="0">
                            <a:latin typeface="Cambria Math"/>
                          </a:rPr>
                          <m:t>𝑝</m:t>
                        </m:r>
                        <m:r>
                          <a:rPr lang="en-US" b="0" i="1" smtClean="0">
                            <a:latin typeface="Cambria Math"/>
                          </a:rPr>
                          <m:t>(</m:t>
                        </m:r>
                        <m:r>
                          <a:rPr lang="en-US" b="0" i="1" smtClean="0">
                            <a:latin typeface="Cambria Math"/>
                          </a:rPr>
                          <m:t>𝑦</m:t>
                        </m:r>
                        <m:r>
                          <a:rPr lang="en-US" b="0" i="1" smtClean="0">
                            <a:latin typeface="Cambria Math"/>
                          </a:rPr>
                          <m:t>2</m:t>
                        </m:r>
                        <m:r>
                          <a:rPr lang="en-US" b="0" i="1" smtClean="0">
                            <a:latin typeface="Cambria Math"/>
                          </a:rPr>
                          <m:t>)</m:t>
                        </m:r>
                      </m:den>
                    </m:f>
                  </m:oMath>
                </a14:m>
                <a:endParaRPr lang="ar-IQ" dirty="0" smtClean="0"/>
              </a:p>
              <a:p>
                <a:pPr marL="109728" indent="0">
                  <a:buNone/>
                </a:pPr>
                <a:r>
                  <a:rPr lang="en-US" dirty="0" smtClean="0"/>
                  <a:t> </a:t>
                </a:r>
                <a:r>
                  <a:rPr lang="en-US" dirty="0" smtClean="0">
                    <a:latin typeface="Times New Roman" pitchFamily="18" charset="0"/>
                    <a:cs typeface="Times New Roman" pitchFamily="18" charset="0"/>
                  </a:rPr>
                  <a:t>p(y1)=p(y2)=1\2</a:t>
                </a:r>
                <a:r>
                  <a:rPr lang="ar-IQ" dirty="0" smtClean="0">
                    <a:latin typeface="Times New Roman" pitchFamily="18" charset="0"/>
                    <a:cs typeface="Times New Roman" pitchFamily="18" charset="0"/>
                  </a:rPr>
                  <a:t>           </a:t>
                </a:r>
              </a:p>
              <a:p>
                <a:pPr marL="109728" indent="0">
                  <a:buNone/>
                </a:pPr>
                <a14:m>
                  <m:oMath xmlns:m="http://schemas.openxmlformats.org/officeDocument/2006/math">
                    <m:f>
                      <m:fPr>
                        <m:ctrlPr>
                          <a:rPr lang="ar-IQ" i="1" smtClean="0">
                            <a:latin typeface="Cambria Math"/>
                            <a:cs typeface="Times New Roman" pitchFamily="18" charset="0"/>
                          </a:rPr>
                        </m:ctrlPr>
                      </m:fPr>
                      <m:num>
                        <m:r>
                          <a:rPr lang="ar-IQ" b="0" i="1" smtClean="0">
                            <a:latin typeface="Cambria Math"/>
                            <a:cs typeface="Times New Roman" pitchFamily="18" charset="0"/>
                          </a:rPr>
                          <m:t>3</m:t>
                        </m:r>
                      </m:num>
                      <m:den>
                        <m:r>
                          <a:rPr lang="ar-IQ" b="0" i="1" smtClean="0">
                            <a:latin typeface="Cambria Math"/>
                            <a:cs typeface="Times New Roman" pitchFamily="18" charset="0"/>
                          </a:rPr>
                          <m:t>7</m:t>
                        </m:r>
                      </m:den>
                    </m:f>
                  </m:oMath>
                </a14:m>
                <a:r>
                  <a:rPr lang="ar-IQ" dirty="0" smtClean="0">
                    <a:latin typeface="Times New Roman" pitchFamily="18" charset="0"/>
                    <a:cs typeface="Times New Roman" pitchFamily="18" charset="0"/>
                  </a:rPr>
                  <a:t> </a:t>
                </a:r>
                <a14:m>
                  <m:oMath xmlns:m="http://schemas.openxmlformats.org/officeDocument/2006/math">
                    <m:r>
                      <a:rPr lang="ar-IQ" i="1" smtClean="0">
                        <a:latin typeface="Cambria Math"/>
                        <a:cs typeface="Times New Roman" pitchFamily="18" charset="0"/>
                      </a:rPr>
                      <m:t> </m:t>
                    </m:r>
                  </m:oMath>
                </a14:m>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14:m>
                  <m:oMath xmlns:m="http://schemas.openxmlformats.org/officeDocument/2006/math">
                    <m:f>
                      <m:fPr>
                        <m:ctrlPr>
                          <a:rPr lang="en-US" i="1" smtClean="0">
                            <a:latin typeface="Cambria Math"/>
                            <a:cs typeface="Times New Roman" pitchFamily="18" charset="0"/>
                          </a:rPr>
                        </m:ctrlPr>
                      </m:fPr>
                      <m:num>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6</m:t>
                        </m:r>
                      </m:num>
                      <m:den>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9</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6</m:t>
                        </m:r>
                      </m:den>
                    </m:f>
                  </m:oMath>
                </a14:m>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P(y2\R)=</a:t>
                </a:r>
                <a14:m>
                  <m:oMath xmlns:m="http://schemas.openxmlformats.org/officeDocument/2006/math">
                    <m:f>
                      <m:fPr>
                        <m:ctrlPr>
                          <a:rPr lang="en-US" i="1" smtClean="0">
                            <a:latin typeface="Cambria Math"/>
                            <a:cs typeface="Times New Roman" pitchFamily="18" charset="0"/>
                          </a:rPr>
                        </m:ctrlPr>
                      </m:fPr>
                      <m:num>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6</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num>
                      <m:den>
                        <m:r>
                          <a:rPr lang="en-US" b="0" i="1" smtClean="0">
                            <a:latin typeface="Cambria Math"/>
                            <a:cs typeface="Times New Roman" pitchFamily="18" charset="0"/>
                          </a:rPr>
                          <m:t>4</m:t>
                        </m:r>
                        <m:r>
                          <a:rPr lang="en-US" b="0" i="1" smtClean="0">
                            <a:latin typeface="Cambria Math"/>
                            <a:cs typeface="Times New Roman" pitchFamily="18" charset="0"/>
                          </a:rPr>
                          <m:t>\</m:t>
                        </m:r>
                        <m:r>
                          <a:rPr lang="en-US" b="0" i="1" smtClean="0">
                            <a:latin typeface="Cambria Math"/>
                            <a:cs typeface="Times New Roman" pitchFamily="18" charset="0"/>
                          </a:rPr>
                          <m:t>9</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6</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den>
                    </m:f>
                  </m:oMath>
                </a14:m>
                <a:endParaRPr lang="ar-IQ"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0" y="980728"/>
                <a:ext cx="9144000" cy="5877272"/>
              </a:xfrm>
              <a:blipFill rotWithShape="1">
                <a:blip r:embed="rId2"/>
                <a:stretch>
                  <a:fillRect t="-830" r="-133"/>
                </a:stretch>
              </a:blipFill>
            </p:spPr>
            <p:txBody>
              <a:bodyPr/>
              <a:lstStyle/>
              <a:p>
                <a:r>
                  <a:rPr lang="ar-IQ">
                    <a:noFill/>
                  </a:rPr>
                  <a:t> </a:t>
                </a:r>
              </a:p>
            </p:txBody>
          </p:sp>
        </mc:Fallback>
      </mc:AlternateContent>
      <p:sp>
        <p:nvSpPr>
          <p:cNvPr id="3" name="Title 2"/>
          <p:cNvSpPr>
            <a:spLocks noGrp="1"/>
          </p:cNvSpPr>
          <p:nvPr>
            <p:ph type="title"/>
          </p:nvPr>
        </p:nvSpPr>
        <p:spPr/>
        <p:txBody>
          <a:bodyPr/>
          <a:lstStyle/>
          <a:p>
            <a:r>
              <a:rPr lang="ar-IQ" dirty="0" smtClean="0"/>
              <a:t>مثال 2</a:t>
            </a:r>
            <a:endParaRPr lang="ar-IQ" dirty="0"/>
          </a:p>
        </p:txBody>
      </p:sp>
    </p:spTree>
    <p:extLst>
      <p:ext uri="{BB962C8B-B14F-4D97-AF65-F5344CB8AC3E}">
        <p14:creationId xmlns:p14="http://schemas.microsoft.com/office/powerpoint/2010/main" val="4171931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504</TotalTime>
  <Words>565</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قانون الضرب Multiplication law</vt:lpstr>
      <vt:lpstr> مثال</vt:lpstr>
      <vt:lpstr>PowerPoint Presentation</vt:lpstr>
      <vt:lpstr>قاعدة بيز: "Bayes Rule"   (مهم جدا )</vt:lpstr>
      <vt:lpstr>مثال</vt:lpstr>
      <vt:lpstr>PowerPoint Presentation</vt:lpstr>
      <vt:lpstr>الحل</vt:lpstr>
      <vt:lpstr>PowerPoint Presentation</vt:lpstr>
      <vt:lpstr>مثال 2</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الاحتمالات</dc:title>
  <dc:creator>LAITH</dc:creator>
  <cp:lastModifiedBy>LAITH</cp:lastModifiedBy>
  <cp:revision>46</cp:revision>
  <dcterms:created xsi:type="dcterms:W3CDTF">2020-11-30T18:32:18Z</dcterms:created>
  <dcterms:modified xsi:type="dcterms:W3CDTF">2021-02-17T12:35:16Z</dcterms:modified>
</cp:coreProperties>
</file>