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C39F-4215-4CA6-8AAA-E8947D563773}" type="datetimeFigureOut">
              <a:rPr lang="ar-IQ" smtClean="0"/>
              <a:t>28/06/1442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7EE8-296B-4926-8328-45D122CEFD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98208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C39F-4215-4CA6-8AAA-E8947D563773}" type="datetimeFigureOut">
              <a:rPr lang="ar-IQ" smtClean="0"/>
              <a:t>28/06/1442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7EE8-296B-4926-8328-45D122CEFD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9239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C39F-4215-4CA6-8AAA-E8947D563773}" type="datetimeFigureOut">
              <a:rPr lang="ar-IQ" smtClean="0"/>
              <a:t>28/06/1442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7EE8-296B-4926-8328-45D122CEFD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66086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C39F-4215-4CA6-8AAA-E8947D563773}" type="datetimeFigureOut">
              <a:rPr lang="ar-IQ" smtClean="0"/>
              <a:t>28/06/1442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7EE8-296B-4926-8328-45D122CEFD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07860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C39F-4215-4CA6-8AAA-E8947D563773}" type="datetimeFigureOut">
              <a:rPr lang="ar-IQ" smtClean="0"/>
              <a:t>28/06/1442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7EE8-296B-4926-8328-45D122CEFD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37772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C39F-4215-4CA6-8AAA-E8947D563773}" type="datetimeFigureOut">
              <a:rPr lang="ar-IQ" smtClean="0"/>
              <a:t>28/06/1442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7EE8-296B-4926-8328-45D122CEFD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8129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C39F-4215-4CA6-8AAA-E8947D563773}" type="datetimeFigureOut">
              <a:rPr lang="ar-IQ" smtClean="0"/>
              <a:t>28/06/1442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7EE8-296B-4926-8328-45D122CEFD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76632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C39F-4215-4CA6-8AAA-E8947D563773}" type="datetimeFigureOut">
              <a:rPr lang="ar-IQ" smtClean="0"/>
              <a:t>28/06/1442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7EE8-296B-4926-8328-45D122CEFD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269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C39F-4215-4CA6-8AAA-E8947D563773}" type="datetimeFigureOut">
              <a:rPr lang="ar-IQ" smtClean="0"/>
              <a:t>28/06/1442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7EE8-296B-4926-8328-45D122CEFD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07761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C39F-4215-4CA6-8AAA-E8947D563773}" type="datetimeFigureOut">
              <a:rPr lang="ar-IQ" smtClean="0"/>
              <a:t>28/06/1442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7EE8-296B-4926-8328-45D122CEFD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37250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C39F-4215-4CA6-8AAA-E8947D563773}" type="datetimeFigureOut">
              <a:rPr lang="ar-IQ" smtClean="0"/>
              <a:t>28/06/1442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07EE8-296B-4926-8328-45D122CEFD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7962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4C39F-4215-4CA6-8AAA-E8947D563773}" type="datetimeFigureOut">
              <a:rPr lang="ar-IQ" smtClean="0"/>
              <a:t>28/06/1442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07EE8-296B-4926-8328-45D122CEFD9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53341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-1251520"/>
            <a:ext cx="7342584" cy="3024336"/>
          </a:xfrm>
        </p:spPr>
        <p:txBody>
          <a:bodyPr/>
          <a:lstStyle/>
          <a:p>
            <a:r>
              <a:rPr lang="ar-IQ" dirty="0" smtClean="0"/>
              <a:t> حل واجبات 2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0" y="548680"/>
                <a:ext cx="9144000" cy="6309320"/>
              </a:xfrm>
            </p:spPr>
            <p:txBody>
              <a:bodyPr>
                <a:normAutofit fontScale="92500" lnSpcReduction="10000"/>
              </a:bodyPr>
              <a:lstStyle/>
              <a:p>
                <a:pPr algn="r"/>
                <a:r>
                  <a:rPr lang="ar-IQ" dirty="0" smtClean="0"/>
                  <a:t>س1\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القي حجري نرد فاذا كان العددان الناتجان مختلفان فما هو احتمال ان يكون المجموع زوجي</a:t>
                </a:r>
              </a:p>
              <a:p>
                <a:pPr algn="r"/>
                <a:r>
                  <a:rPr lang="ar-IQ" dirty="0" smtClean="0">
                    <a:solidFill>
                      <a:schemeClr val="tx1"/>
                    </a:solidFill>
                  </a:rPr>
                  <a:t>الحل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S={(1,1), …,(1,6),(2,1)…(2,6),(3,1)…(3,6),(4,1),…,(4,6),(5,1)…(5,6),(6,1)…,(6,5)}</a:t>
                </a:r>
              </a:p>
              <a:p>
                <a:pPr algn="r"/>
                <a:r>
                  <a:rPr lang="ar-IQ" dirty="0" smtClean="0">
                    <a:solidFill>
                      <a:schemeClr val="tx1"/>
                    </a:solidFill>
                  </a:rPr>
                  <a:t>عدد عناصر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S=36</a:t>
                </a:r>
                <a:endParaRPr lang="ar-IQ" dirty="0" smtClean="0">
                  <a:solidFill>
                    <a:schemeClr val="tx1"/>
                  </a:solidFill>
                </a:endParaRPr>
              </a:p>
              <a:p>
                <a:pPr algn="r"/>
                <a:r>
                  <a:rPr lang="en-US" dirty="0" smtClean="0">
                    <a:solidFill>
                      <a:schemeClr val="tx1"/>
                    </a:solidFill>
                  </a:rPr>
                  <a:t>A={(2,1,(1,2),(1,3),(3,1),(1,4),(4,1),(1,5),(5,1),(1,6),(6,1),(2,3),(3,2),(2,4),(4,2),(2,5),(5,2),(2,6),(6,2),(3,4),(4,3),(3,5),(5,3),(3,6),(6,3),(4,5),(5,4)(4,6),(6,4),(5,6),(6,5)}</a:t>
                </a:r>
              </a:p>
              <a:p>
                <a:pPr algn="r"/>
                <a:r>
                  <a:rPr lang="en-US" dirty="0" smtClean="0">
                    <a:solidFill>
                      <a:schemeClr val="tx1"/>
                    </a:solidFill>
                  </a:rPr>
                  <a:t> B={(1,3),(3,1),(1,5),(5,1),(2,4),(4,2),(2,6),(6,2),(3,5),(5,3),(4,6),(6,4)}</a:t>
                </a:r>
              </a:p>
              <a:p>
                <a:pPr algn="r"/>
                <a:r>
                  <a:rPr lang="en-US" dirty="0" smtClean="0">
                    <a:solidFill>
                      <a:schemeClr val="tx1"/>
                    </a:solidFill>
                  </a:rPr>
                  <a:t> 2\5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=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P(B\A)=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12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\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36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30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\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36</m:t>
                        </m:r>
                      </m:den>
                    </m:f>
                  </m:oMath>
                </a14:m>
                <a:endParaRPr lang="ar-IQ" dirty="0"/>
              </a:p>
            </p:txBody>
          </p:sp>
        </mc:Choice>
        <mc:Fallback xmlns=""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0" y="548680"/>
                <a:ext cx="9144000" cy="6309320"/>
              </a:xfrm>
              <a:blipFill rotWithShape="1">
                <a:blip r:embed="rId2"/>
                <a:stretch>
                  <a:fillRect l="-1267" t="-2029" r="-160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9680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ar-IQ" dirty="0" smtClean="0"/>
                  <a:t>س2 رمي حجري نرد واذا كان المجموع 6 فما هو احتمال ظهور العدد 2 على احدى وجهي الحجرين</a:t>
                </a:r>
              </a:p>
              <a:p>
                <a:pPr marL="0" indent="0">
                  <a:buNone/>
                </a:pPr>
                <a:r>
                  <a:rPr lang="ar-IQ" dirty="0" smtClean="0"/>
                  <a:t>   </a:t>
                </a:r>
                <a:r>
                  <a:rPr lang="en-US" dirty="0" smtClean="0"/>
                  <a:t>S={(1,1),….,(6,6)}</a:t>
                </a:r>
                <a:endParaRPr lang="ar-IQ" dirty="0" smtClean="0"/>
              </a:p>
              <a:p>
                <a:pPr marL="0" indent="0">
                  <a:buNone/>
                </a:pPr>
                <a:r>
                  <a:rPr lang="en-US" dirty="0" smtClean="0"/>
                  <a:t>A={(1,5),(5,1),(2,4),(4,2),(3,3)}</a:t>
                </a:r>
              </a:p>
              <a:p>
                <a:pPr marL="0" indent="0">
                  <a:buNone/>
                </a:pPr>
                <a:r>
                  <a:rPr lang="en-US" dirty="0" smtClean="0"/>
                  <a:t>B=(2,1)(1,2),(2,3),(3,2),(4,2),(2,4),(5,2),(2,5)(2,6),(6,2),(2,2)}</a:t>
                </a:r>
              </a:p>
              <a:p>
                <a:pPr marL="0" indent="0">
                  <a:buNone/>
                </a:pPr>
                <a:r>
                  <a:rPr lang="en-US" dirty="0" smtClean="0"/>
                  <a:t>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4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4</m:t>
                            </m:r>
                          </m:e>
                        </m:d>
                      </m:e>
                    </m:d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ar-IQ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ar-IQ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ar-IQ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ar-IQ" dirty="0" smtClean="0"/>
                  <a:t>=</a:t>
                </a:r>
                <a:r>
                  <a:rPr lang="en-US" dirty="0" smtClean="0"/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\</m:t>
                        </m:r>
                        <m:r>
                          <a:rPr lang="en-US" b="0" i="1" smtClean="0">
                            <a:latin typeface="Cambria Math"/>
                          </a:rPr>
                          <m:t>36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  <m:r>
                          <a:rPr lang="en-US" b="0" i="1" smtClean="0">
                            <a:latin typeface="Cambria Math"/>
                          </a:rPr>
                          <m:t>\</m:t>
                        </m:r>
                        <m:r>
                          <a:rPr lang="en-US" b="0" i="1" smtClean="0">
                            <a:latin typeface="Cambria Math"/>
                          </a:rPr>
                          <m:t>36</m:t>
                        </m:r>
                      </m:den>
                    </m:f>
                  </m:oMath>
                </a14:m>
                <a:r>
                  <a:rPr lang="ar-IQ" dirty="0" smtClean="0"/>
                  <a:t>=</a:t>
                </a:r>
                <a:r>
                  <a:rPr lang="en-US" dirty="0" smtClean="0"/>
                  <a:t>P(B\A)=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𝐵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  <a:blipFill rotWithShape="1">
                <a:blip r:embed="rId2"/>
                <a:stretch>
                  <a:fillRect l="-600" t="-1156" r="-173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3405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601" y="0"/>
                <a:ext cx="9126399" cy="685205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ar-IQ" dirty="0" smtClean="0"/>
                  <a:t>س3 القيت ثلاثقطع نقود اوجد احتمال كل النواتج صور اذا كانت القطعة الاولى صورة او احد القطع الثلاثة صور</a:t>
                </a:r>
              </a:p>
              <a:p>
                <a:pPr marL="0" indent="0">
                  <a:buNone/>
                </a:pPr>
                <a:r>
                  <a:rPr lang="ar-IQ" dirty="0" smtClean="0"/>
                  <a:t> </a:t>
                </a:r>
                <a:r>
                  <a:rPr lang="en-US" dirty="0" smtClean="0"/>
                  <a:t>S={HHH,HHT,HTH,THH,TTH,THT,HTT,TTT}</a:t>
                </a:r>
              </a:p>
              <a:p>
                <a:pPr marL="0" indent="0">
                  <a:buNone/>
                </a:pPr>
                <a:r>
                  <a:rPr lang="en-US" dirty="0" smtClean="0"/>
                  <a:t>A={HTT,HHH},B={HHH,HTT,THT,TTH} C=-{HHH}</a:t>
                </a:r>
              </a:p>
              <a:p>
                <a:pPr marL="0" indent="0">
                  <a:buNone/>
                </a:pPr>
                <a:r>
                  <a:rPr lang="en-US" dirty="0" smtClean="0"/>
                  <a:t>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∪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𝐶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𝐶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ar-IQ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ar-IQ" b="0" i="1" smtClean="0">
                            <a:latin typeface="Cambria Math"/>
                          </a:rPr>
                          <m:t>1</m:t>
                        </m:r>
                        <m:r>
                          <a:rPr lang="ar-IQ" b="0" i="1" smtClean="0">
                            <a:latin typeface="Cambria Math"/>
                          </a:rPr>
                          <m:t>\</m:t>
                        </m:r>
                        <m:r>
                          <a:rPr lang="ar-IQ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ar-IQ" b="0" i="1" smtClean="0">
                            <a:latin typeface="Cambria Math"/>
                          </a:rPr>
                          <m:t>4</m:t>
                        </m:r>
                        <m:r>
                          <a:rPr lang="ar-IQ" b="0" i="1" smtClean="0">
                            <a:latin typeface="Cambria Math"/>
                          </a:rPr>
                          <m:t>\</m:t>
                        </m:r>
                        <m:r>
                          <a:rPr lang="ar-IQ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ar-IQ" dirty="0" smtClean="0"/>
                  <a:t>=</a:t>
                </a:r>
                <a:r>
                  <a:rPr lang="en-US" dirty="0" smtClean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𝐵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ar-IQ" dirty="0" smtClean="0"/>
                  <a:t>=</a:t>
                </a:r>
                <a:r>
                  <a:rPr lang="en-US" dirty="0" smtClean="0"/>
                  <a:t>P(C\A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∪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𝐶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∩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𝐴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∪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𝐵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𝐴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∪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𝐵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ar-IQ" dirty="0" smtClean="0"/>
                  <a:t>=</a:t>
                </a:r>
                <a:r>
                  <a:rPr lang="en-US" dirty="0" smtClean="0"/>
                  <a:t>=</a:t>
                </a:r>
              </a:p>
              <a:p>
                <a:pPr marL="0" indent="0">
                  <a:buNone/>
                </a:pPr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601" y="0"/>
                <a:ext cx="9126399" cy="6852050"/>
              </a:xfrm>
              <a:blipFill rotWithShape="1">
                <a:blip r:embed="rId2"/>
                <a:stretch>
                  <a:fillRect t="-1157" r="-173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8744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-25378" y="0"/>
                <a:ext cx="9061874" cy="68580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 </a:t>
                </a:r>
                <a:r>
                  <a:rPr lang="ar-IQ" dirty="0" smtClean="0"/>
                  <a:t>س4القيت زهرة نرد مرتين متتاليتين فاذا كان مجموع النقاط في المرتين هو 6 فما احتمال ظهور العدد 2 في احدى المرتين</a:t>
                </a:r>
              </a:p>
              <a:p>
                <a:pPr marL="0" indent="0">
                  <a:buNone/>
                </a:pPr>
                <a:r>
                  <a:rPr lang="en-US" dirty="0" smtClean="0"/>
                  <a:t> S={(1,1)…(6,6)}</a:t>
                </a:r>
              </a:p>
              <a:p>
                <a:pPr marL="0" indent="0">
                  <a:buNone/>
                </a:pPr>
                <a:r>
                  <a:rPr lang="en-US" dirty="0" smtClean="0"/>
                  <a:t>A={(1,5),(5,1),(2,4)(4,2),(3,3)}</a:t>
                </a:r>
              </a:p>
              <a:p>
                <a:pPr marL="0" indent="0">
                  <a:buNone/>
                </a:pPr>
                <a:r>
                  <a:rPr lang="en-US" dirty="0" smtClean="0"/>
                  <a:t>B={(2,1),(1,2),(2,3),(3,2),(2,4),(4,2),(2,5),(5,2)(2,6),(</a:t>
                </a:r>
                <a:r>
                  <a:rPr lang="en-US" smtClean="0"/>
                  <a:t>6,2</a:t>
                </a:r>
                <a:r>
                  <a:rPr lang="en-US" smtClean="0"/>
                  <a:t>) (2,2)}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4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4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e>
                        </m:d>
                      </m:e>
                    </m:d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 2\5</a:t>
                </a:r>
                <a:r>
                  <a:rPr lang="ar-IQ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ar-IQ" b="0" i="1" smtClean="0">
                            <a:latin typeface="Cambria Math"/>
                          </a:rPr>
                          <m:t>2</m:t>
                        </m:r>
                        <m:r>
                          <a:rPr lang="ar-IQ" b="0" i="1" smtClean="0">
                            <a:latin typeface="Cambria Math"/>
                          </a:rPr>
                          <m:t>\</m:t>
                        </m:r>
                        <m:r>
                          <a:rPr lang="ar-IQ" b="0" i="1" smtClean="0">
                            <a:latin typeface="Cambria Math"/>
                          </a:rPr>
                          <m:t>36</m:t>
                        </m:r>
                      </m:num>
                      <m:den>
                        <m:r>
                          <a:rPr lang="ar-IQ" b="0" i="1" smtClean="0">
                            <a:latin typeface="Cambria Math"/>
                          </a:rPr>
                          <m:t>5</m:t>
                        </m:r>
                        <m:r>
                          <a:rPr lang="ar-IQ" b="0" i="1" smtClean="0">
                            <a:latin typeface="Cambria Math"/>
                          </a:rPr>
                          <m:t>\</m:t>
                        </m:r>
                        <m:r>
                          <a:rPr lang="ar-IQ" b="0" i="1" smtClean="0">
                            <a:latin typeface="Cambria Math"/>
                          </a:rPr>
                          <m:t>36</m:t>
                        </m:r>
                      </m:den>
                    </m:f>
                  </m:oMath>
                </a14:m>
                <a:r>
                  <a:rPr lang="ar-IQ" dirty="0" smtClean="0"/>
                  <a:t> =</a:t>
                </a:r>
                <a:r>
                  <a:rPr lang="en-US" dirty="0" smtClean="0"/>
                  <a:t>P(B\A)=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𝐵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25378" y="0"/>
                <a:ext cx="9061874" cy="6858000"/>
              </a:xfrm>
              <a:blipFill rotWithShape="1">
                <a:blip r:embed="rId2"/>
                <a:stretch>
                  <a:fillRect l="-1682" t="-1333" r="-175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4080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 </a:t>
                </a:r>
                <a:r>
                  <a:rPr lang="ar-IQ" dirty="0" smtClean="0"/>
                  <a:t>س5 صندوق به </a:t>
                </a:r>
                <a:r>
                  <a:rPr lang="en-US" dirty="0" smtClean="0"/>
                  <a:t>15</a:t>
                </a:r>
                <a:r>
                  <a:rPr lang="ar-IQ" dirty="0" smtClean="0"/>
                  <a:t> كرة حمراء و</a:t>
                </a:r>
                <a:r>
                  <a:rPr lang="en-US" dirty="0" smtClean="0"/>
                  <a:t>5</a:t>
                </a:r>
                <a:r>
                  <a:rPr lang="ar-IQ" dirty="0" smtClean="0"/>
                  <a:t> بيضاء و</a:t>
                </a:r>
                <a:r>
                  <a:rPr lang="en-US" dirty="0" smtClean="0"/>
                  <a:t>7</a:t>
                </a:r>
                <a:r>
                  <a:rPr lang="ar-IQ" dirty="0" smtClean="0"/>
                  <a:t> خضراء سحبت منه كرتان بدون ارجاع فما احتمال ان تكون الكرتان المسحوبتان خضراوتان</a:t>
                </a:r>
              </a:p>
              <a:p>
                <a:pPr marL="0" indent="0">
                  <a:buNone/>
                </a:pPr>
                <a:r>
                  <a:rPr lang="en-US" dirty="0" smtClean="0"/>
                  <a:t>P(G1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𝐺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2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𝐺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1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𝐺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2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\</m:t>
                    </m:r>
                    <m:r>
                      <m:rPr>
                        <m:sty m:val="p"/>
                      </m:rPr>
                      <a:rPr lang="en-US" b="0" i="1" smtClean="0">
                        <a:latin typeface="Cambria Math"/>
                        <a:ea typeface="Cambria Math"/>
                      </a:rPr>
                      <m:t>G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1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7\27.6\26=42\702=7\117</a:t>
                </a:r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  <a:r>
                  <a:rPr lang="ar-IQ" dirty="0" smtClean="0"/>
                  <a:t>س6 يحتوي كيس </a:t>
                </a:r>
                <a:r>
                  <a:rPr lang="en-US" dirty="0" smtClean="0"/>
                  <a:t>8</a:t>
                </a:r>
                <a:r>
                  <a:rPr lang="ar-IQ" dirty="0" smtClean="0"/>
                  <a:t>كرات زرقاء و </a:t>
                </a:r>
                <a:r>
                  <a:rPr lang="en-US" dirty="0" smtClean="0"/>
                  <a:t>6</a:t>
                </a:r>
                <a:r>
                  <a:rPr lang="ar-IQ" dirty="0" smtClean="0"/>
                  <a:t>كرات حمراء وصفراء</a:t>
                </a:r>
                <a:r>
                  <a:rPr lang="en-US" dirty="0" smtClean="0"/>
                  <a:t>15</a:t>
                </a:r>
                <a:r>
                  <a:rPr lang="ar-IQ" dirty="0" smtClean="0"/>
                  <a:t> و</a:t>
                </a:r>
                <a:r>
                  <a:rPr lang="en-US" dirty="0" smtClean="0"/>
                  <a:t>6</a:t>
                </a:r>
                <a:r>
                  <a:rPr lang="ar-IQ" dirty="0" smtClean="0"/>
                  <a:t>بيضاء و</a:t>
                </a:r>
                <a:r>
                  <a:rPr lang="en-US" dirty="0" smtClean="0"/>
                  <a:t>5</a:t>
                </a:r>
                <a:r>
                  <a:rPr lang="ar-IQ" dirty="0" smtClean="0"/>
                  <a:t>خضراء اذا سحبت كرة واحدة عشوائيا فاوجد احتمال ان تكون الكرة الخضراء اذا علم انها ليست زرقاء</a:t>
                </a:r>
              </a:p>
              <a:p>
                <a:pPr marL="0" indent="0">
                  <a:buNone/>
                </a:pPr>
                <a:r>
                  <a:rPr lang="ar-IQ" dirty="0" smtClean="0"/>
                  <a:t>يجب ان نجد </a:t>
                </a:r>
                <a:r>
                  <a:rPr lang="en-US" dirty="0" smtClean="0"/>
                  <a:t>P(G\B”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 ) </m:t>
                    </m:r>
                  </m:oMath>
                </a14:m>
                <a:r>
                  <a:rPr lang="ar-IQ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dirty="0" smtClean="0"/>
                  <a:t>P(B”)=1-P(B)=1-8/40=32/40</a:t>
                </a:r>
              </a:p>
              <a:p>
                <a:pPr marL="0" indent="0">
                  <a:buNone/>
                </a:pPr>
                <a:r>
                  <a:rPr lang="en-US" dirty="0" smtClean="0"/>
                  <a:t>1/8</a:t>
                </a:r>
                <a:r>
                  <a:rPr lang="ar-IQ" dirty="0" smtClean="0"/>
                  <a:t> =</a:t>
                </a:r>
                <a:r>
                  <a:rPr lang="en-US" dirty="0" smtClean="0"/>
                  <a:t>P(G/B”)=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  <m:r>
                          <a:rPr lang="en-US" b="0" i="1" smtClean="0">
                            <a:latin typeface="Cambria Math"/>
                          </a:rPr>
                          <m:t>\</m:t>
                        </m:r>
                        <m:r>
                          <a:rPr lang="en-US" b="0" i="1" smtClean="0">
                            <a:latin typeface="Cambria Math"/>
                          </a:rPr>
                          <m:t>40</m:t>
                        </m:r>
                        <m:r>
                          <a:rPr lang="en-US" b="0" i="1" smtClean="0">
                            <a:latin typeface="Cambria Math"/>
                          </a:rPr>
                          <m:t>.</m:t>
                        </m:r>
                        <m:r>
                          <a:rPr lang="en-US" b="0" i="1" smtClean="0">
                            <a:latin typeface="Cambria Math"/>
                          </a:rPr>
                          <m:t>32</m:t>
                        </m:r>
                        <m:r>
                          <a:rPr lang="en-US" b="0" i="1" smtClean="0">
                            <a:latin typeface="Cambria Math"/>
                          </a:rPr>
                          <m:t>/</m:t>
                        </m:r>
                        <m:r>
                          <a:rPr lang="en-US" b="0" i="1" smtClean="0">
                            <a:latin typeface="Cambria Math"/>
                          </a:rPr>
                          <m:t>40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32</m:t>
                        </m:r>
                        <m:r>
                          <a:rPr lang="en-US" b="0" i="1" smtClean="0">
                            <a:latin typeface="Cambria Math"/>
                          </a:rPr>
                          <m:t>\</m:t>
                        </m:r>
                        <m:r>
                          <a:rPr lang="en-US" b="0" i="1" smtClean="0">
                            <a:latin typeface="Cambria Math"/>
                          </a:rPr>
                          <m:t>40</m:t>
                        </m:r>
                      </m:den>
                    </m:f>
                  </m:oMath>
                </a14:m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  <a:blipFill rotWithShape="1">
                <a:blip r:embed="rId2"/>
                <a:stretch>
                  <a:fillRect l="-1133" t="-1333" r="-173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3744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 </a:t>
                </a:r>
                <a:r>
                  <a:rPr lang="ar-IQ" dirty="0" smtClean="0"/>
                  <a:t>س8 في قسم الادارة الصناعية يوجد 55% من الطلبة يدخنون و 45% من الطلبة يشربون القهوة و30% من الطلبة يدخنون السكائر ويشربون القهوة فاذا اختير احد الطلبة عشوائيا ما احتمال اذا كان هذا الطالب ممن يدخنون السكائر ما احتمال يكون يشرب القهوة</a:t>
                </a:r>
              </a:p>
              <a:p>
                <a:pPr marL="0" indent="0">
                  <a:buNone/>
                </a:pPr>
                <a:r>
                  <a:rPr lang="ar-IQ" dirty="0" smtClean="0"/>
                  <a:t>الحل:ليكن </a:t>
                </a:r>
                <a:r>
                  <a:rPr lang="en-US" dirty="0" smtClean="0"/>
                  <a:t>S</a:t>
                </a:r>
                <a:r>
                  <a:rPr lang="ar-IQ" dirty="0" smtClean="0"/>
                  <a:t>يدخن و</a:t>
                </a:r>
                <a:r>
                  <a:rPr lang="en-US" dirty="0" smtClean="0"/>
                  <a:t>c</a:t>
                </a:r>
                <a:r>
                  <a:rPr lang="ar-IQ" dirty="0" smtClean="0"/>
                  <a:t>يشرب القهوة</a:t>
                </a:r>
              </a:p>
              <a:p>
                <a:pPr marL="0" indent="0">
                  <a:buNone/>
                </a:pPr>
                <a:r>
                  <a:rPr lang="en-US" dirty="0" smtClean="0"/>
                  <a:t>P(S)=0.55, P (C ) =0.45</a:t>
                </a:r>
                <a:r>
                  <a:rPr lang="ar-IQ" dirty="0" smtClean="0"/>
                  <a:t>و(</a:t>
                </a:r>
                <a:r>
                  <a:rPr lang="en-US" dirty="0" smtClean="0"/>
                  <a:t>P(C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𝑆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ar-IQ" dirty="0" smtClean="0"/>
                  <a:t> </a:t>
                </a:r>
                <a:r>
                  <a:rPr lang="en-US" dirty="0" smtClean="0"/>
                  <a:t>=0.30=</a:t>
                </a:r>
                <a:endParaRPr lang="ar-IQ" dirty="0" smtClean="0"/>
              </a:p>
              <a:p>
                <a:pPr marL="0" indent="0">
                  <a:buNone/>
                </a:pPr>
                <a:endParaRPr lang="ar-IQ" dirty="0" smtClean="0"/>
              </a:p>
              <a:p>
                <a:pPr marL="0" indent="0">
                  <a:buNone/>
                </a:pPr>
                <a:r>
                  <a:rPr lang="ar-IQ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ar-IQ" b="0" i="1" smtClean="0">
                            <a:latin typeface="Cambria Math"/>
                          </a:rPr>
                          <m:t>0</m:t>
                        </m:r>
                        <m:r>
                          <a:rPr lang="ar-IQ" b="0" i="1" smtClean="0">
                            <a:latin typeface="Cambria Math"/>
                          </a:rPr>
                          <m:t>.</m:t>
                        </m:r>
                        <m:r>
                          <a:rPr lang="ar-IQ" b="0" i="1" smtClean="0">
                            <a:latin typeface="Cambria Math"/>
                          </a:rPr>
                          <m:t>30</m:t>
                        </m:r>
                      </m:num>
                      <m:den>
                        <m:r>
                          <a:rPr lang="ar-IQ" b="0" i="1" smtClean="0">
                            <a:latin typeface="Cambria Math"/>
                          </a:rPr>
                          <m:t>0</m:t>
                        </m:r>
                        <m:r>
                          <a:rPr lang="ar-IQ" b="0" i="1" smtClean="0">
                            <a:latin typeface="Cambria Math"/>
                          </a:rPr>
                          <m:t>.</m:t>
                        </m:r>
                        <m:r>
                          <a:rPr lang="ar-IQ" b="0" i="1" smtClean="0">
                            <a:latin typeface="Cambria Math"/>
                          </a:rPr>
                          <m:t>55</m:t>
                        </m:r>
                      </m:den>
                    </m:f>
                  </m:oMath>
                </a14:m>
                <a:r>
                  <a:rPr lang="ar-IQ" dirty="0" smtClean="0"/>
                  <a:t>==</a:t>
                </a:r>
                <a:r>
                  <a:rPr lang="en-US" dirty="0" smtClean="0"/>
                  <a:t>P(C\S)=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𝑆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ar-IQ" dirty="0" smtClean="0"/>
                  <a:t>=</a:t>
                </a:r>
                <a:r>
                  <a:rPr lang="en-US" dirty="0" smtClean="0"/>
                  <a:t>0.54</a:t>
                </a:r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  <a:blipFill rotWithShape="1">
                <a:blip r:embed="rId2"/>
                <a:stretch>
                  <a:fillRect l="-267" t="-1333" r="-173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5878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44000" cy="674136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 </a:t>
                </a:r>
                <a:r>
                  <a:rPr lang="ar-IQ" dirty="0" smtClean="0"/>
                  <a:t>س10 اذا كان كل من </a:t>
                </a:r>
                <a:r>
                  <a:rPr lang="en-US" dirty="0" smtClean="0"/>
                  <a:t>A,B </a:t>
                </a:r>
                <a:r>
                  <a:rPr lang="ar-IQ" dirty="0" smtClean="0"/>
                  <a:t> حادثتين غير مستحيلتين وكانت </a:t>
                </a:r>
                <a:r>
                  <a:rPr lang="en-US" dirty="0" smtClean="0"/>
                  <a:t>A,B</a:t>
                </a:r>
                <a:r>
                  <a:rPr lang="ar-IQ" dirty="0" smtClean="0"/>
                  <a:t> متنافيتين بين ان الحادثتين غير مستقلتين</a:t>
                </a:r>
              </a:p>
              <a:p>
                <a:pPr marL="0" indent="0">
                  <a:buNone/>
                </a:pPr>
                <a:r>
                  <a:rPr lang="ar-IQ" dirty="0" smtClean="0"/>
                  <a:t>بما ان الحادثتين متنافيتين اذن</a:t>
                </a:r>
                <a:r>
                  <a:rPr lang="en-US" dirty="0" smtClean="0"/>
                  <a:t> 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=∅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P(A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ar-IQ" dirty="0" smtClean="0"/>
                  <a:t>وبما ان الحادثتين غير مستحيلتين اذن </a:t>
                </a:r>
                <a:r>
                  <a:rPr lang="en-US" dirty="0" smtClean="0"/>
                  <a:t>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≠∅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P(A)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≠∅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P(B)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P(A)P(B)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r>
                  <a:rPr lang="ar-IQ" dirty="0" smtClean="0"/>
                  <a:t>بالضرب</a:t>
                </a:r>
              </a:p>
              <a:p>
                <a:pPr marL="0" indent="0">
                  <a:buNone/>
                </a:pPr>
                <a:r>
                  <a:rPr lang="ar-IQ" dirty="0" smtClean="0"/>
                  <a:t>لذلك الحادثتين غير </a:t>
                </a:r>
                <a:r>
                  <a:rPr lang="ar-IQ" smtClean="0"/>
                  <a:t>مستقلتين (</a:t>
                </a:r>
                <a:r>
                  <a:rPr lang="en-US" smtClean="0"/>
                  <a:t>P(A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44000" cy="6741368"/>
              </a:xfrm>
              <a:blipFill rotWithShape="1">
                <a:blip r:embed="rId2"/>
                <a:stretch>
                  <a:fillRect t="-1356" r="-166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4030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685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حل واجبات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LAITH</dc:creator>
  <cp:lastModifiedBy>LAITH</cp:lastModifiedBy>
  <cp:revision>14</cp:revision>
  <dcterms:created xsi:type="dcterms:W3CDTF">2021-02-06T18:19:41Z</dcterms:created>
  <dcterms:modified xsi:type="dcterms:W3CDTF">2021-02-10T08:55:32Z</dcterms:modified>
</cp:coreProperties>
</file>