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301"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0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2" r:id="rId4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26/06/1442</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26/06/1442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26/06/1442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26/06/1442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26/06/1442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26/06/1442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26/06/1442</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404664"/>
            <a:ext cx="7772400" cy="2880320"/>
          </a:xfrm>
          <a:solidFill>
            <a:schemeClr val="accent3"/>
          </a:solidFill>
        </p:spPr>
        <p:txBody>
          <a:bodyPr>
            <a:normAutofit/>
          </a:bodyPr>
          <a:lstStyle/>
          <a:p>
            <a:r>
              <a:rPr lang="ar-IQ" sz="8800" b="1" dirty="0">
                <a:solidFill>
                  <a:srgbClr val="002060"/>
                </a:solidFill>
              </a:rPr>
              <a:t>المهارات الأرشادية</a:t>
            </a:r>
          </a:p>
        </p:txBody>
      </p:sp>
      <p:sp>
        <p:nvSpPr>
          <p:cNvPr id="3" name="عنوان فرعي 2"/>
          <p:cNvSpPr>
            <a:spLocks noGrp="1"/>
          </p:cNvSpPr>
          <p:nvPr>
            <p:ph type="subTitle" idx="1"/>
          </p:nvPr>
        </p:nvSpPr>
        <p:spPr>
          <a:xfrm>
            <a:off x="467544" y="3886200"/>
            <a:ext cx="7848872" cy="2279104"/>
          </a:xfrm>
          <a:solidFill>
            <a:srgbClr val="92D050"/>
          </a:solidFill>
        </p:spPr>
        <p:txBody>
          <a:bodyPr>
            <a:normAutofit lnSpcReduction="10000"/>
          </a:bodyPr>
          <a:lstStyle/>
          <a:p>
            <a:r>
              <a:rPr lang="ar-IQ" sz="4400" b="1" dirty="0" smtClean="0">
                <a:solidFill>
                  <a:srgbClr val="FF0000"/>
                </a:solidFill>
              </a:rPr>
              <a:t>أعداد</a:t>
            </a:r>
          </a:p>
          <a:p>
            <a:r>
              <a:rPr lang="ar-IQ" sz="4400" b="1" dirty="0" smtClean="0">
                <a:solidFill>
                  <a:srgbClr val="FF0000"/>
                </a:solidFill>
              </a:rPr>
              <a:t>الأستاذ المساعد الدكتور</a:t>
            </a:r>
          </a:p>
          <a:p>
            <a:r>
              <a:rPr lang="ar-IQ" sz="4400" b="1" dirty="0" smtClean="0">
                <a:solidFill>
                  <a:srgbClr val="FF0000"/>
                </a:solidFill>
              </a:rPr>
              <a:t>علي محسن ياس العامري</a:t>
            </a:r>
          </a:p>
          <a:p>
            <a:endParaRPr lang="ar-IQ" b="1" dirty="0">
              <a:solidFill>
                <a:srgbClr val="FF0000"/>
              </a:solidFill>
            </a:endParaRPr>
          </a:p>
        </p:txBody>
      </p:sp>
    </p:spTree>
    <p:extLst>
      <p:ext uri="{BB962C8B-B14F-4D97-AF65-F5344CB8AC3E}">
        <p14:creationId xmlns:p14="http://schemas.microsoft.com/office/powerpoint/2010/main" val="16379544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225552" y="2812030"/>
            <a:ext cx="2930624"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a:solidFill>
                  <a:srgbClr val="002060"/>
                </a:solidFill>
              </a:rPr>
              <a:t>مهارات الأرشادية الأساسية</a:t>
            </a:r>
          </a:p>
        </p:txBody>
      </p:sp>
      <p:sp>
        <p:nvSpPr>
          <p:cNvPr id="3" name="شكل بيضاوي 2"/>
          <p:cNvSpPr/>
          <p:nvPr/>
        </p:nvSpPr>
        <p:spPr>
          <a:xfrm>
            <a:off x="6876256" y="2812030"/>
            <a:ext cx="1517667"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solidFill>
                  <a:srgbClr val="FF0000"/>
                </a:solidFill>
              </a:rPr>
              <a:t>التواصل</a:t>
            </a:r>
            <a:endParaRPr lang="ar-IQ" sz="2400" b="1" dirty="0">
              <a:solidFill>
                <a:srgbClr val="FF0000"/>
              </a:solidFill>
            </a:endParaRPr>
          </a:p>
        </p:txBody>
      </p:sp>
      <p:sp>
        <p:nvSpPr>
          <p:cNvPr id="4" name="شكل بيضاوي 3"/>
          <p:cNvSpPr/>
          <p:nvPr/>
        </p:nvSpPr>
        <p:spPr>
          <a:xfrm>
            <a:off x="6156176" y="4837990"/>
            <a:ext cx="1728192"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0000"/>
                </a:solidFill>
              </a:rPr>
              <a:t>الاستماع</a:t>
            </a:r>
          </a:p>
        </p:txBody>
      </p:sp>
      <p:sp>
        <p:nvSpPr>
          <p:cNvPr id="5" name="شكل بيضاوي 4"/>
          <p:cNvSpPr/>
          <p:nvPr/>
        </p:nvSpPr>
        <p:spPr>
          <a:xfrm>
            <a:off x="3635896" y="4831995"/>
            <a:ext cx="1684784"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dirty="0">
                <a:solidFill>
                  <a:srgbClr val="FF0000"/>
                </a:solidFill>
              </a:rPr>
              <a:t>الإصغاء</a:t>
            </a:r>
          </a:p>
        </p:txBody>
      </p:sp>
      <p:sp>
        <p:nvSpPr>
          <p:cNvPr id="6" name="شكل بيضاوي 5"/>
          <p:cNvSpPr/>
          <p:nvPr/>
        </p:nvSpPr>
        <p:spPr>
          <a:xfrm>
            <a:off x="946448" y="4800600"/>
            <a:ext cx="1902002"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t> </a:t>
            </a:r>
            <a:r>
              <a:rPr lang="ar-IQ" sz="2400" b="1" dirty="0" smtClean="0">
                <a:solidFill>
                  <a:srgbClr val="FF0000"/>
                </a:solidFill>
              </a:rPr>
              <a:t>التفاعل</a:t>
            </a:r>
            <a:endParaRPr lang="ar-IQ" sz="2400" b="1" dirty="0">
              <a:solidFill>
                <a:srgbClr val="FF0000"/>
              </a:solidFill>
            </a:endParaRPr>
          </a:p>
        </p:txBody>
      </p:sp>
      <p:sp>
        <p:nvSpPr>
          <p:cNvPr id="7" name="شكل بيضاوي 6"/>
          <p:cNvSpPr/>
          <p:nvPr/>
        </p:nvSpPr>
        <p:spPr>
          <a:xfrm>
            <a:off x="5949621" y="764704"/>
            <a:ext cx="1467363"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0000"/>
                </a:solidFill>
              </a:rPr>
              <a:t>الاتصال</a:t>
            </a:r>
          </a:p>
        </p:txBody>
      </p:sp>
      <p:sp>
        <p:nvSpPr>
          <p:cNvPr id="8" name="شكل بيضاوي 7"/>
          <p:cNvSpPr/>
          <p:nvPr/>
        </p:nvSpPr>
        <p:spPr>
          <a:xfrm>
            <a:off x="3419872" y="523528"/>
            <a:ext cx="1706488"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a:solidFill>
                  <a:srgbClr val="FF0000"/>
                </a:solidFill>
              </a:rPr>
              <a:t>القيادة</a:t>
            </a:r>
          </a:p>
        </p:txBody>
      </p:sp>
      <p:sp>
        <p:nvSpPr>
          <p:cNvPr id="9" name="شكل بيضاوي 8"/>
          <p:cNvSpPr/>
          <p:nvPr/>
        </p:nvSpPr>
        <p:spPr>
          <a:xfrm>
            <a:off x="946448" y="764704"/>
            <a:ext cx="153732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0000"/>
                </a:solidFill>
              </a:rPr>
              <a:t>التعاطف</a:t>
            </a:r>
          </a:p>
        </p:txBody>
      </p:sp>
      <p:sp>
        <p:nvSpPr>
          <p:cNvPr id="10" name="شكل بيضاوي 9"/>
          <p:cNvSpPr/>
          <p:nvPr/>
        </p:nvSpPr>
        <p:spPr>
          <a:xfrm>
            <a:off x="539552" y="2662064"/>
            <a:ext cx="1656184"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solidFill>
                  <a:srgbClr val="FF0000"/>
                </a:solidFill>
              </a:rPr>
              <a:t>الأستقبال</a:t>
            </a:r>
            <a:endParaRPr lang="ar-IQ" sz="2400" b="1" dirty="0">
              <a:solidFill>
                <a:srgbClr val="FF0000"/>
              </a:solidFill>
            </a:endParaRPr>
          </a:p>
        </p:txBody>
      </p:sp>
      <p:sp>
        <p:nvSpPr>
          <p:cNvPr id="11" name="سهم لأعلى 10"/>
          <p:cNvSpPr/>
          <p:nvPr/>
        </p:nvSpPr>
        <p:spPr>
          <a:xfrm>
            <a:off x="4030800" y="1467903"/>
            <a:ext cx="484632" cy="122413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سهم لأعلى 11"/>
          <p:cNvSpPr/>
          <p:nvPr/>
        </p:nvSpPr>
        <p:spPr>
          <a:xfrm rot="1870163">
            <a:off x="5881317" y="1578411"/>
            <a:ext cx="484632" cy="12804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rgbClr val="FF0000"/>
              </a:solidFill>
            </a:endParaRPr>
          </a:p>
        </p:txBody>
      </p:sp>
      <p:sp>
        <p:nvSpPr>
          <p:cNvPr id="13" name="سهم لأعلى 12"/>
          <p:cNvSpPr/>
          <p:nvPr/>
        </p:nvSpPr>
        <p:spPr>
          <a:xfrm rot="19539765">
            <a:off x="2468956" y="1444155"/>
            <a:ext cx="484632" cy="14971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سهم إلى اليمين 13"/>
          <p:cNvSpPr/>
          <p:nvPr/>
        </p:nvSpPr>
        <p:spPr>
          <a:xfrm>
            <a:off x="6123632" y="3026914"/>
            <a:ext cx="75262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سهم إلى اليسار 14"/>
          <p:cNvSpPr/>
          <p:nvPr/>
        </p:nvSpPr>
        <p:spPr>
          <a:xfrm>
            <a:off x="2359245" y="2876948"/>
            <a:ext cx="866307"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سهم للأسفل 15"/>
          <p:cNvSpPr/>
          <p:nvPr/>
        </p:nvSpPr>
        <p:spPr>
          <a:xfrm>
            <a:off x="4204006" y="378464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7" name="سهم للأسفل 16"/>
          <p:cNvSpPr/>
          <p:nvPr/>
        </p:nvSpPr>
        <p:spPr>
          <a:xfrm rot="19715872">
            <a:off x="6037888" y="3730041"/>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8" name="سهم للأسفل 17"/>
          <p:cNvSpPr/>
          <p:nvPr/>
        </p:nvSpPr>
        <p:spPr>
          <a:xfrm rot="1740417">
            <a:off x="2627691" y="3576634"/>
            <a:ext cx="484632" cy="13711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791100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
            <a:ext cx="9144000" cy="7482946"/>
          </a:xfrm>
          <a:prstGeom prst="rect">
            <a:avLst/>
          </a:prstGeom>
        </p:spPr>
        <p:txBody>
          <a:bodyPr wrap="square">
            <a:spAutoFit/>
          </a:bodyPr>
          <a:lstStyle/>
          <a:p>
            <a:pPr algn="just"/>
            <a:r>
              <a:rPr lang="ar-IQ" sz="3600" dirty="0"/>
              <a:t>ولقد أثبتت الدراسات النفسية أن </a:t>
            </a:r>
            <a:r>
              <a:rPr lang="ar-IQ" sz="3600" b="1" dirty="0">
                <a:solidFill>
                  <a:srgbClr val="FF0000"/>
                </a:solidFill>
              </a:rPr>
              <a:t>الاتصال البصري بين المرشد و المسترشد الفعال تحدث بدرجة اكبر حينما تكون هناك مسافة فيزيقية أكبر بين المرشد و المسترشد </a:t>
            </a:r>
            <a:r>
              <a:rPr lang="ar-IQ" sz="3600" dirty="0"/>
              <a:t>،وحينما تكون الموضوعات المناقشة أقل فى طابعها الشخصي أو الحميم</a:t>
            </a:r>
            <a:r>
              <a:rPr lang="ar-IQ" sz="3600" dirty="0" smtClean="0"/>
              <a:t>، وحينما </a:t>
            </a:r>
            <a:r>
              <a:rPr lang="ar-IQ" sz="3600" dirty="0"/>
              <a:t>تكون الألفة بين المرشد والمسترشد  قد بنيت على أساس وثيق .</a:t>
            </a:r>
          </a:p>
          <a:p>
            <a:pPr algn="just"/>
            <a:r>
              <a:rPr lang="ar-IQ" sz="3600" dirty="0">
                <a:solidFill>
                  <a:srgbClr val="FF0000"/>
                </a:solidFill>
              </a:rPr>
              <a:t>2-لغة الجسم : </a:t>
            </a:r>
            <a:r>
              <a:rPr lang="en-US" sz="3600" dirty="0">
                <a:solidFill>
                  <a:srgbClr val="FF0000"/>
                </a:solidFill>
              </a:rPr>
              <a:t>Body Languish</a:t>
            </a:r>
          </a:p>
          <a:p>
            <a:pPr algn="just"/>
            <a:r>
              <a:rPr lang="ar-IQ" sz="3600" dirty="0"/>
              <a:t>أن وضع الجسم وتوجهه يمكن أن يشجع أو يثبط التفاعلات البينشخصية وحركة الجسم القليلة إلى الأمام مع الاتصال البصري تستقبل من قبل المسترشد بإيجابية لأنها توصل له رسالة تتضمن اهتمام المرشد به،ويذكر "إيجان" </a:t>
            </a:r>
            <a:r>
              <a:rPr lang="en-US" sz="3600" dirty="0"/>
              <a:t>Egan </a:t>
            </a:r>
            <a:r>
              <a:rPr lang="ar-IQ" sz="3600" dirty="0" smtClean="0"/>
              <a:t>  </a:t>
            </a:r>
            <a:r>
              <a:rPr lang="en-US" sz="3600" dirty="0" smtClean="0"/>
              <a:t> </a:t>
            </a:r>
            <a:r>
              <a:rPr lang="ar-IQ" sz="3600" dirty="0"/>
              <a:t>ليصف الوضع الجسمي الذي </a:t>
            </a:r>
            <a:r>
              <a:rPr lang="ar-IQ" sz="3600" b="1" dirty="0">
                <a:solidFill>
                  <a:srgbClr val="FF0000"/>
                </a:solidFill>
              </a:rPr>
              <a:t>يشير إلى الاهتمام والانتباه </a:t>
            </a:r>
            <a:r>
              <a:rPr lang="ar-IQ" sz="3600" dirty="0"/>
              <a:t>على هذا النحو:</a:t>
            </a:r>
          </a:p>
        </p:txBody>
      </p:sp>
    </p:spTree>
    <p:extLst>
      <p:ext uri="{BB962C8B-B14F-4D97-AF65-F5344CB8AC3E}">
        <p14:creationId xmlns:p14="http://schemas.microsoft.com/office/powerpoint/2010/main" val="580534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5509200"/>
          </a:xfrm>
          <a:prstGeom prst="rect">
            <a:avLst/>
          </a:prstGeom>
        </p:spPr>
        <p:txBody>
          <a:bodyPr wrap="square">
            <a:spAutoFit/>
          </a:bodyPr>
          <a:lstStyle/>
          <a:p>
            <a:pPr algn="just"/>
            <a:r>
              <a:rPr lang="ar-IQ" sz="4400" dirty="0" smtClean="0"/>
              <a:t>1- واجه  </a:t>
            </a:r>
            <a:r>
              <a:rPr lang="ar-IQ" sz="4400" dirty="0"/>
              <a:t>المسترشد </a:t>
            </a:r>
            <a:r>
              <a:rPr lang="en-US" sz="4400" dirty="0"/>
              <a:t>Squarely;Face The Client .</a:t>
            </a:r>
          </a:p>
          <a:p>
            <a:pPr algn="just"/>
            <a:r>
              <a:rPr lang="en-US" sz="4400" dirty="0"/>
              <a:t>2-</a:t>
            </a:r>
            <a:r>
              <a:rPr lang="ar-IQ" sz="4400" dirty="0"/>
              <a:t>وضع الجسم </a:t>
            </a:r>
            <a:r>
              <a:rPr lang="en-US" sz="4400" dirty="0"/>
              <a:t>Open ;Body Posture.</a:t>
            </a:r>
          </a:p>
          <a:p>
            <a:pPr algn="just"/>
            <a:r>
              <a:rPr lang="en-US" sz="4400" dirty="0"/>
              <a:t>3-</a:t>
            </a:r>
            <a:r>
              <a:rPr lang="ar-IQ" sz="4400" dirty="0"/>
              <a:t>الميل إلى الأمام قليلا </a:t>
            </a:r>
            <a:r>
              <a:rPr lang="en-US" sz="4400" dirty="0"/>
              <a:t>Lean ; Forward Slightly.</a:t>
            </a:r>
          </a:p>
          <a:p>
            <a:pPr algn="just"/>
            <a:r>
              <a:rPr lang="en-US" sz="4400" dirty="0"/>
              <a:t>4- </a:t>
            </a:r>
            <a:r>
              <a:rPr lang="ar-IQ" sz="4400" dirty="0"/>
              <a:t>الاتصال . </a:t>
            </a:r>
            <a:r>
              <a:rPr lang="en-US" sz="4400" dirty="0"/>
              <a:t>Contact; Contact</a:t>
            </a:r>
          </a:p>
          <a:p>
            <a:pPr algn="just"/>
            <a:r>
              <a:rPr lang="en-US" sz="4400" dirty="0"/>
              <a:t>5-</a:t>
            </a:r>
            <a:r>
              <a:rPr lang="ar-IQ" sz="4400" dirty="0"/>
              <a:t>الطريقة أو الأسلوب </a:t>
            </a:r>
            <a:r>
              <a:rPr lang="en-US" sz="4400" dirty="0"/>
              <a:t>Relaxed ;Manner.</a:t>
            </a:r>
          </a:p>
          <a:p>
            <a:pPr algn="just"/>
            <a:endParaRPr lang="en-US" sz="4400" dirty="0"/>
          </a:p>
        </p:txBody>
      </p:sp>
    </p:spTree>
    <p:extLst>
      <p:ext uri="{BB962C8B-B14F-4D97-AF65-F5344CB8AC3E}">
        <p14:creationId xmlns:p14="http://schemas.microsoft.com/office/powerpoint/2010/main" val="3247399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6740307"/>
          </a:xfrm>
          <a:prstGeom prst="rect">
            <a:avLst/>
          </a:prstGeom>
        </p:spPr>
        <p:txBody>
          <a:bodyPr wrap="square">
            <a:spAutoFit/>
          </a:bodyPr>
          <a:lstStyle/>
          <a:p>
            <a:pPr algn="just"/>
            <a:r>
              <a:rPr lang="ar-IQ" sz="3600" dirty="0" smtClean="0"/>
              <a:t>3- </a:t>
            </a:r>
            <a:r>
              <a:rPr lang="ar-IQ" sz="3600" b="1" dirty="0" smtClean="0">
                <a:solidFill>
                  <a:srgbClr val="FF0000"/>
                </a:solidFill>
              </a:rPr>
              <a:t>المسافة </a:t>
            </a:r>
            <a:r>
              <a:rPr lang="ar-IQ" sz="3600" b="1" dirty="0">
                <a:solidFill>
                  <a:srgbClr val="FF0000"/>
                </a:solidFill>
              </a:rPr>
              <a:t>الشخصية: </a:t>
            </a:r>
            <a:r>
              <a:rPr lang="en-US" sz="3600" b="1" dirty="0">
                <a:solidFill>
                  <a:srgbClr val="FF0000"/>
                </a:solidFill>
              </a:rPr>
              <a:t>Personal Distance</a:t>
            </a:r>
          </a:p>
          <a:p>
            <a:pPr algn="just"/>
            <a:r>
              <a:rPr lang="ar-IQ" sz="3600" dirty="0"/>
              <a:t>والمسافة الشخصية بين المرشد والمسترشد أيضا تؤثر على الاتصال وهذه المسافة بين طرفي الموقف الإرشادي محكومة بالاعتبارات الثقافية،وفى الولايات المتحدة تصل هذه المسافة طول الذراع ،وعندما يصل شخصان لمسافة أقرب من ذلك فأنهما يشعران بعدم الارتياح،كما أن زيادة المسافة عن هذا المعدل تقلل من قدر التواصل بينهما.</a:t>
            </a:r>
          </a:p>
          <a:p>
            <a:pPr algn="just"/>
            <a:r>
              <a:rPr lang="ar-IQ" sz="3600" dirty="0"/>
              <a:t>وفى الموقف الإرشادي ينبغي أن يكون المرشد واعيا بمستوي الارتياح  للمسترشد ،وأن يعمل على توفير هذه المسافة الشخصية المثلى،وقد تضيق المسافة الشخصية بين المرشد والمسترشد بل قد تصل إلى حد الملامسة والتربيت على كتفيه وملامسة يديه لتشجيعه وتدعيمه.</a:t>
            </a:r>
          </a:p>
        </p:txBody>
      </p:sp>
    </p:spTree>
    <p:extLst>
      <p:ext uri="{BB962C8B-B14F-4D97-AF65-F5344CB8AC3E}">
        <p14:creationId xmlns:p14="http://schemas.microsoft.com/office/powerpoint/2010/main" val="2666374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784976" cy="4401205"/>
          </a:xfrm>
          <a:prstGeom prst="rect">
            <a:avLst/>
          </a:prstGeom>
        </p:spPr>
        <p:txBody>
          <a:bodyPr wrap="square">
            <a:spAutoFit/>
          </a:bodyPr>
          <a:lstStyle/>
          <a:p>
            <a:pPr algn="just"/>
            <a:r>
              <a:rPr lang="ar-IQ" sz="4000" b="1" dirty="0" smtClean="0">
                <a:solidFill>
                  <a:srgbClr val="FF0000"/>
                </a:solidFill>
              </a:rPr>
              <a:t>4- النغمة </a:t>
            </a:r>
            <a:r>
              <a:rPr lang="ar-IQ" sz="4000" b="1" dirty="0">
                <a:solidFill>
                  <a:srgbClr val="FF0000"/>
                </a:solidFill>
              </a:rPr>
              <a:t>الصوتية: </a:t>
            </a:r>
            <a:r>
              <a:rPr lang="en-US" sz="4000" dirty="0"/>
              <a:t>Vocal Tone</a:t>
            </a:r>
          </a:p>
          <a:p>
            <a:pPr algn="just"/>
            <a:r>
              <a:rPr lang="ar-IQ" sz="4000" dirty="0"/>
              <a:t>والنغمة الصوتية جانب يعبر عن التواصل والاهتمام بين كل من المرشد و المسترشد ،فنغمة الصوت الدافئة السارة التى تعكس روح الدعابة تدل بوضوح على الاهتمام والرغبة فى الاستماع إلى المسترشد ،وأن طبقة الصوت وحجمه ومعدل الحديث قادرة على أن تنقل الكثير من المشاعر التي يكنها المرشد للمسترشد</a:t>
            </a:r>
          </a:p>
        </p:txBody>
      </p:sp>
    </p:spTree>
    <p:extLst>
      <p:ext uri="{BB962C8B-B14F-4D97-AF65-F5344CB8AC3E}">
        <p14:creationId xmlns:p14="http://schemas.microsoft.com/office/powerpoint/2010/main" val="3921679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6633"/>
            <a:ext cx="9144000" cy="7294305"/>
          </a:xfrm>
          <a:prstGeom prst="rect">
            <a:avLst/>
          </a:prstGeom>
        </p:spPr>
        <p:txBody>
          <a:bodyPr wrap="square">
            <a:spAutoFit/>
          </a:bodyPr>
          <a:lstStyle/>
          <a:p>
            <a:pPr algn="just"/>
            <a:r>
              <a:rPr lang="ar-IQ" sz="3600" dirty="0" smtClean="0"/>
              <a:t>5</a:t>
            </a:r>
            <a:r>
              <a:rPr lang="ar-IQ" sz="3600" b="1" dirty="0" smtClean="0">
                <a:solidFill>
                  <a:srgbClr val="FF0000"/>
                </a:solidFill>
              </a:rPr>
              <a:t>- المسلك </a:t>
            </a:r>
            <a:r>
              <a:rPr lang="ar-IQ" sz="3600" b="1" dirty="0">
                <a:solidFill>
                  <a:srgbClr val="FF0000"/>
                </a:solidFill>
              </a:rPr>
              <a:t>اللفظي والصمت</a:t>
            </a:r>
            <a:r>
              <a:rPr lang="en-US" sz="3600" b="1" dirty="0">
                <a:solidFill>
                  <a:srgbClr val="FF0000"/>
                </a:solidFill>
              </a:rPr>
              <a:t>Silence</a:t>
            </a:r>
          </a:p>
          <a:p>
            <a:pPr algn="just"/>
            <a:r>
              <a:rPr lang="ar-IQ" sz="3600" dirty="0"/>
              <a:t>ففي كثير من الحالات ينشغل </a:t>
            </a:r>
            <a:r>
              <a:rPr lang="ar-IQ" sz="3600" dirty="0" smtClean="0"/>
              <a:t>المسترشد </a:t>
            </a:r>
            <a:r>
              <a:rPr lang="ar-IQ" sz="3600" dirty="0"/>
              <a:t>فى حديث طويل لا علاقة له بموضوع المقابلة أو بأسئلة المرشد، وعلى المرشد فى هذه الحالة أن يكون هادئا ومستمعا لحديث المسترشد لأنه يوضح نوع التفكير الذي يحمله وهذا السلوك من جانب المرشد يسمى الانتباه الانتقائي .</a:t>
            </a:r>
          </a:p>
          <a:p>
            <a:pPr algn="just"/>
            <a:r>
              <a:rPr lang="ar-IQ" sz="3600" dirty="0"/>
              <a:t>أما التحلي بالصمت من جانب المرشد النفسي إنما يظهر بوضوح لخدمة الجلسة الإرشادية والمقابلة،وعلى المرشد النفسي أن يقرأ صمت المسترشد وماذا يعنى ؟</a:t>
            </a:r>
          </a:p>
          <a:p>
            <a:pPr algn="just"/>
            <a:r>
              <a:rPr lang="ar-IQ" sz="3600" dirty="0"/>
              <a:t>ففي كثير من الأحيان يدل الصمت من جانب المسترشد على عدم التعاون أو عدم الثقة فى المرشد نفسه أو إرهاق أو جهل بتساؤلات المرشد النفسي،فالصمت مطلوب من كل الطرفين المرشد والمسترشد الصمت الذي يقطع الاتصال بين الطرفين.</a:t>
            </a:r>
          </a:p>
        </p:txBody>
      </p:sp>
    </p:spTree>
    <p:extLst>
      <p:ext uri="{BB962C8B-B14F-4D97-AF65-F5344CB8AC3E}">
        <p14:creationId xmlns:p14="http://schemas.microsoft.com/office/powerpoint/2010/main" val="2434480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12968" cy="5016758"/>
          </a:xfrm>
          <a:prstGeom prst="rect">
            <a:avLst/>
          </a:prstGeom>
        </p:spPr>
        <p:txBody>
          <a:bodyPr wrap="square">
            <a:spAutoFit/>
          </a:bodyPr>
          <a:lstStyle/>
          <a:p>
            <a:pPr algn="just"/>
            <a:r>
              <a:rPr lang="ar-IQ" sz="4000" b="1" dirty="0" smtClean="0">
                <a:solidFill>
                  <a:srgbClr val="FF0000"/>
                </a:solidFill>
              </a:rPr>
              <a:t>6- الإنصات </a:t>
            </a:r>
            <a:r>
              <a:rPr lang="ar-IQ" sz="4000" b="1" dirty="0">
                <a:solidFill>
                  <a:srgbClr val="FF0000"/>
                </a:solidFill>
              </a:rPr>
              <a:t>"الاستماع" </a:t>
            </a:r>
            <a:r>
              <a:rPr lang="en-US" sz="4000" b="1" dirty="0">
                <a:solidFill>
                  <a:srgbClr val="FF0000"/>
                </a:solidFill>
              </a:rPr>
              <a:t>Listening</a:t>
            </a:r>
          </a:p>
          <a:p>
            <a:pPr algn="just"/>
            <a:r>
              <a:rPr lang="ar-IQ" sz="4000" dirty="0"/>
              <a:t>وهو من مهارات التواصل الأساسية ،فهو عمل فعال يعكس تجاوبا مع المسترشد، بل أن الإنصات الجيد ينقل للمسترشد رسالة مؤداها أن ما يقوله موضع اهتمام من المرشد </a:t>
            </a:r>
            <a:r>
              <a:rPr lang="ar-IQ" sz="4000" dirty="0" smtClean="0"/>
              <a:t>، ومن </a:t>
            </a:r>
            <a:r>
              <a:rPr lang="ar-IQ" sz="4000" dirty="0"/>
              <a:t>خلال الإنصات يستطيع المرشد أن يعرف معلومات عن المسترشد منها مفهوم  المسترشد عن نفسه ومفهومه عن الآخرين،وعن عملية الإرشاد</a:t>
            </a:r>
          </a:p>
        </p:txBody>
      </p:sp>
    </p:spTree>
    <p:extLst>
      <p:ext uri="{BB962C8B-B14F-4D97-AF65-F5344CB8AC3E}">
        <p14:creationId xmlns:p14="http://schemas.microsoft.com/office/powerpoint/2010/main" val="1996553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0"/>
            <a:ext cx="9036496" cy="6986528"/>
          </a:xfrm>
          <a:prstGeom prst="rect">
            <a:avLst/>
          </a:prstGeom>
        </p:spPr>
        <p:txBody>
          <a:bodyPr wrap="square">
            <a:spAutoFit/>
          </a:bodyPr>
          <a:lstStyle/>
          <a:p>
            <a:pPr marL="457200" indent="-457200" algn="just">
              <a:buFont typeface="Arial" pitchFamily="34" charset="0"/>
              <a:buChar char="•"/>
            </a:pPr>
            <a:r>
              <a:rPr lang="ar-IQ" sz="3200" b="1" dirty="0">
                <a:solidFill>
                  <a:srgbClr val="FF0000"/>
                </a:solidFill>
              </a:rPr>
              <a:t>مهارة القيادة: </a:t>
            </a:r>
            <a:r>
              <a:rPr lang="ar-IQ" sz="3200" dirty="0"/>
              <a:t>ونقصد بهذه المهارة تكوين علاقة إيجابية مع الطلاب للتأثير عليهم ومساعدتهم في السير نحو تحقيق الأهداف المرسومة. </a:t>
            </a:r>
          </a:p>
          <a:p>
            <a:pPr algn="just"/>
            <a:r>
              <a:rPr lang="ar-IQ" sz="3200" b="1" dirty="0">
                <a:solidFill>
                  <a:srgbClr val="FF0000"/>
                </a:solidFill>
              </a:rPr>
              <a:t>• مهارة التعاطف: </a:t>
            </a:r>
            <a:r>
              <a:rPr lang="ar-IQ" sz="3200" dirty="0"/>
              <a:t>ونقصد بهذه المهارة مشاركة الطلاب مشاعرهم وانفعالاتهم لفهمهم وتكوين علاقة جيدة معهم تساعد على تقبلهم للإرشاد والنصح والتوجيه .</a:t>
            </a:r>
          </a:p>
          <a:p>
            <a:pPr algn="just"/>
            <a:r>
              <a:rPr lang="ar-IQ" sz="3200" b="1" dirty="0">
                <a:solidFill>
                  <a:srgbClr val="FF0000"/>
                </a:solidFill>
              </a:rPr>
              <a:t>• مهارة الاستماع: </a:t>
            </a:r>
            <a:r>
              <a:rPr lang="ar-IQ" sz="3200" dirty="0"/>
              <a:t>من المهم أن يكون المرشد المدرسي مستمعاً جيداً لطلابه، يتعرف على آرائهم ، وأفكارهم ، ومقترحاتهم ، والمشكلات التي يواجهونها ، الأمر الذي يعزز ثقتهم بأنفسهم ويقوي العلاقة بين المرشد وبينهم ويمكنه بالتالي من مد يد العون لهم .</a:t>
            </a:r>
          </a:p>
          <a:p>
            <a:pPr algn="just"/>
            <a:r>
              <a:rPr lang="ar-IQ" sz="3200" dirty="0"/>
              <a:t>• </a:t>
            </a:r>
            <a:r>
              <a:rPr lang="ar-IQ" sz="3200" b="1" dirty="0">
                <a:solidFill>
                  <a:srgbClr val="FF0000"/>
                </a:solidFill>
              </a:rPr>
              <a:t>مهارة التواصل والاستجابة والاستماع</a:t>
            </a:r>
            <a:r>
              <a:rPr lang="ar-IQ" sz="3200" dirty="0"/>
              <a:t>: يستخدم المرشد المدرسي حاسة السمع لسماع مشكلة  المسترشد ويرصد ما يقوله من خلال الإنصات والإصغاء الواعي, وبملاحظة أشكال الاتصال غير اللفظية من خلال تعبيرات المسترشد  وإشاراته الجسدية وانفعالاته الداخلية.</a:t>
            </a:r>
          </a:p>
        </p:txBody>
      </p:sp>
    </p:spTree>
    <p:extLst>
      <p:ext uri="{BB962C8B-B14F-4D97-AF65-F5344CB8AC3E}">
        <p14:creationId xmlns:p14="http://schemas.microsoft.com/office/powerpoint/2010/main" val="29003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1166843"/>
            <a:ext cx="4572000" cy="369332"/>
          </a:xfrm>
          <a:prstGeom prst="rect">
            <a:avLst/>
          </a:prstGeom>
        </p:spPr>
        <p:txBody>
          <a:bodyPr>
            <a:spAutoFit/>
          </a:bodyPr>
          <a:lstStyle/>
          <a:p>
            <a:r>
              <a:rPr lang="ar-IQ" dirty="0" smtClean="0"/>
              <a:t> </a:t>
            </a:r>
            <a:endParaRPr lang="ar-IQ" dirty="0"/>
          </a:p>
        </p:txBody>
      </p:sp>
      <p:sp>
        <p:nvSpPr>
          <p:cNvPr id="3" name="مستطيل مستدير الزوايا 2"/>
          <p:cNvSpPr/>
          <p:nvPr/>
        </p:nvSpPr>
        <p:spPr>
          <a:xfrm>
            <a:off x="3114700" y="2446040"/>
            <a:ext cx="2952328"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a:solidFill>
                  <a:srgbClr val="FF0000"/>
                </a:solidFill>
              </a:rPr>
              <a:t>مهارات الاتصال </a:t>
            </a:r>
          </a:p>
        </p:txBody>
      </p:sp>
      <p:sp>
        <p:nvSpPr>
          <p:cNvPr id="4" name="شكل بيضاوي 3"/>
          <p:cNvSpPr/>
          <p:nvPr/>
        </p:nvSpPr>
        <p:spPr>
          <a:xfrm>
            <a:off x="6401522" y="1351509"/>
            <a:ext cx="2138536"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a:solidFill>
                  <a:srgbClr val="FF0000"/>
                </a:solidFill>
              </a:rPr>
              <a:t>الصمت</a:t>
            </a:r>
          </a:p>
        </p:txBody>
      </p:sp>
      <p:sp>
        <p:nvSpPr>
          <p:cNvPr id="5" name="شكل بيضاوي 4"/>
          <p:cNvSpPr/>
          <p:nvPr/>
        </p:nvSpPr>
        <p:spPr>
          <a:xfrm>
            <a:off x="6830955" y="3944821"/>
            <a:ext cx="2106488"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dirty="0">
                <a:solidFill>
                  <a:srgbClr val="FF0000"/>
                </a:solidFill>
              </a:rPr>
              <a:t>النغمة الصوتية</a:t>
            </a:r>
          </a:p>
        </p:txBody>
      </p:sp>
      <p:sp>
        <p:nvSpPr>
          <p:cNvPr id="6" name="شكل بيضاوي 5"/>
          <p:cNvSpPr/>
          <p:nvPr/>
        </p:nvSpPr>
        <p:spPr>
          <a:xfrm>
            <a:off x="201890" y="1294229"/>
            <a:ext cx="2664296"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a:solidFill>
                  <a:srgbClr val="FF0000"/>
                </a:solidFill>
              </a:rPr>
              <a:t>الإنصات</a:t>
            </a:r>
          </a:p>
        </p:txBody>
      </p:sp>
      <p:sp>
        <p:nvSpPr>
          <p:cNvPr id="7" name="شكل بيضاوي 6"/>
          <p:cNvSpPr/>
          <p:nvPr/>
        </p:nvSpPr>
        <p:spPr>
          <a:xfrm>
            <a:off x="224586" y="3942252"/>
            <a:ext cx="2376264"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0000"/>
                </a:solidFill>
              </a:rPr>
              <a:t>الاتصال البصري</a:t>
            </a:r>
          </a:p>
        </p:txBody>
      </p:sp>
      <p:sp>
        <p:nvSpPr>
          <p:cNvPr id="8" name="شكل بيضاوي 7"/>
          <p:cNvSpPr/>
          <p:nvPr/>
        </p:nvSpPr>
        <p:spPr>
          <a:xfrm>
            <a:off x="3114700" y="4682233"/>
            <a:ext cx="2927176"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0000"/>
                </a:solidFill>
              </a:rPr>
              <a:t>المسافة الشخصية</a:t>
            </a:r>
          </a:p>
        </p:txBody>
      </p:sp>
      <p:sp>
        <p:nvSpPr>
          <p:cNvPr id="9" name="شكل بيضاوي 8"/>
          <p:cNvSpPr/>
          <p:nvPr/>
        </p:nvSpPr>
        <p:spPr>
          <a:xfrm>
            <a:off x="3520734" y="482332"/>
            <a:ext cx="2102532"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a:solidFill>
                  <a:srgbClr val="FF0000"/>
                </a:solidFill>
              </a:rPr>
              <a:t>لغة الجسم </a:t>
            </a:r>
          </a:p>
        </p:txBody>
      </p:sp>
      <p:sp>
        <p:nvSpPr>
          <p:cNvPr id="10" name="سهم للأسفل 9"/>
          <p:cNvSpPr/>
          <p:nvPr/>
        </p:nvSpPr>
        <p:spPr>
          <a:xfrm>
            <a:off x="4335972" y="3360440"/>
            <a:ext cx="484632" cy="12629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سهم لأعلى 10"/>
          <p:cNvSpPr/>
          <p:nvPr/>
        </p:nvSpPr>
        <p:spPr>
          <a:xfrm>
            <a:off x="4335972" y="1467451"/>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سهم إلى اليمين 11"/>
          <p:cNvSpPr/>
          <p:nvPr/>
        </p:nvSpPr>
        <p:spPr>
          <a:xfrm rot="19763625">
            <a:off x="6097095" y="223772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سهم لأعلى 12"/>
          <p:cNvSpPr/>
          <p:nvPr/>
        </p:nvSpPr>
        <p:spPr>
          <a:xfrm rot="19395175">
            <a:off x="2546693" y="1854489"/>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سهم للأسفل 13"/>
          <p:cNvSpPr/>
          <p:nvPr/>
        </p:nvSpPr>
        <p:spPr>
          <a:xfrm rot="18425616">
            <a:off x="6296310" y="3331047"/>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سهم للأسفل 14"/>
          <p:cNvSpPr/>
          <p:nvPr/>
        </p:nvSpPr>
        <p:spPr>
          <a:xfrm rot="2806048">
            <a:off x="2756016" y="3331047"/>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993958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5016758"/>
          </a:xfrm>
          <a:prstGeom prst="rect">
            <a:avLst/>
          </a:prstGeom>
        </p:spPr>
        <p:txBody>
          <a:bodyPr wrap="square">
            <a:spAutoFit/>
          </a:bodyPr>
          <a:lstStyle/>
          <a:p>
            <a:pPr algn="just"/>
            <a:r>
              <a:rPr lang="ar-IQ" sz="4000" dirty="0" smtClean="0"/>
              <a:t>• الإصغاء </a:t>
            </a:r>
            <a:r>
              <a:rPr lang="ar-IQ" sz="4000" dirty="0"/>
              <a:t>:هي الاداءة الرئيسية التي يستخدمها المرشد لفهم المسترشد وهي الأساس الذي تبنى عليه جميع المهارات .</a:t>
            </a:r>
            <a:r>
              <a:rPr lang="ar-IQ" sz="4000" b="1" dirty="0">
                <a:solidFill>
                  <a:srgbClr val="FF0000"/>
                </a:solidFill>
              </a:rPr>
              <a:t>ويهدف الإصغاء إلى فهم كل ما يفكر به المسترشد وما يشعر به نحو نفسه ونحو الآخرين </a:t>
            </a:r>
            <a:r>
              <a:rPr lang="ar-IQ" sz="4000" dirty="0"/>
              <a:t>.ويمكن تحقيق هذه المهارة من خلال</a:t>
            </a:r>
          </a:p>
          <a:p>
            <a:pPr algn="just"/>
            <a:r>
              <a:rPr lang="ar-IQ" sz="4000" dirty="0"/>
              <a:t>-الإصغاء اللفظي</a:t>
            </a:r>
          </a:p>
          <a:p>
            <a:pPr algn="just"/>
            <a:r>
              <a:rPr lang="ar-IQ" sz="4000" dirty="0"/>
              <a:t>-الإصغاء غير لفظي</a:t>
            </a:r>
          </a:p>
          <a:p>
            <a:pPr algn="just"/>
            <a:r>
              <a:rPr lang="ar-IQ" sz="4000" dirty="0"/>
              <a:t>-الإصغاء بعمق</a:t>
            </a:r>
          </a:p>
        </p:txBody>
      </p:sp>
    </p:spTree>
    <p:extLst>
      <p:ext uri="{BB962C8B-B14F-4D97-AF65-F5344CB8AC3E}">
        <p14:creationId xmlns:p14="http://schemas.microsoft.com/office/powerpoint/2010/main" val="1997709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6632"/>
            <a:ext cx="9144000" cy="6494085"/>
          </a:xfrm>
          <a:prstGeom prst="rect">
            <a:avLst/>
          </a:prstGeom>
        </p:spPr>
        <p:txBody>
          <a:bodyPr wrap="square">
            <a:spAutoFit/>
          </a:bodyPr>
          <a:lstStyle/>
          <a:p>
            <a:pPr algn="just"/>
            <a:r>
              <a:rPr lang="ar-IQ" sz="3200" dirty="0" smtClean="0"/>
              <a:t>المقدمة: أن </a:t>
            </a:r>
            <a:r>
              <a:rPr lang="ar-IQ" sz="3200" dirty="0"/>
              <a:t>العلاقة الإرشادية تتطلب مهارات أساسية خاصة كالتقبل ، والاحترام، والمشاركة ،وأما المهارات المطلوبة لتشخيص المشكلات فتتضمن مهارة الإصغاء والقدرة على الاستجابة، والتواصل مع المسترشد في صور لفظية وغير لفظية، والقدرة على تفسير الجوانب غير اللفظية في سلوك المسترشد، والقدرة على إدارة الحوار أثناء المقابلة ، والقدرة على الملاحظة والمواجهة، وإدارة فترات الصمت، وكسب ثقة المسترشد، هذا بالإضافة إلى مهارات تنظيمية لصياغة الفروض، وتحديد المعلومات والبيانات المطلوبة وجمعها وتحليلها واستخلاص النتائج منها وتفسيرها. أما فيما يتعلق بالمهارات المطلوبة لوضع الأهداف الإرشادية فتتمثل في القدرة على معرفة وتحديد الأهداف، ومعرفة مدى ملاءمتها لعمل المرشد وللمشكلة التي جاء بها المسترشد، كما يجب أن تكون لدى المرشد القدرة على المساعدة في إعداد أهداف عامة وأهداف نوعية وسلوكية تساعده في تقويم عمله. </a:t>
            </a:r>
          </a:p>
        </p:txBody>
      </p:sp>
    </p:spTree>
    <p:extLst>
      <p:ext uri="{BB962C8B-B14F-4D97-AF65-F5344CB8AC3E}">
        <p14:creationId xmlns:p14="http://schemas.microsoft.com/office/powerpoint/2010/main" val="38760484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2-	مهارات الأرشادية الفنية</a:t>
            </a:r>
          </a:p>
        </p:txBody>
      </p:sp>
      <p:sp>
        <p:nvSpPr>
          <p:cNvPr id="3" name="مستطيل 2"/>
          <p:cNvSpPr/>
          <p:nvPr/>
        </p:nvSpPr>
        <p:spPr>
          <a:xfrm>
            <a:off x="179512" y="1340768"/>
            <a:ext cx="8784976" cy="5078313"/>
          </a:xfrm>
          <a:prstGeom prst="rect">
            <a:avLst/>
          </a:prstGeom>
        </p:spPr>
        <p:txBody>
          <a:bodyPr wrap="square">
            <a:spAutoFit/>
          </a:bodyPr>
          <a:lstStyle/>
          <a:p>
            <a:pPr algn="just"/>
            <a:r>
              <a:rPr lang="ar-IQ" sz="3600" b="1" dirty="0">
                <a:solidFill>
                  <a:srgbClr val="FF0000"/>
                </a:solidFill>
              </a:rPr>
              <a:t>وتعني كيفية أستخدام الأساليب والفنيات والأستراتيجيات والأطر النظرية في معالجة المشاكل ومنها مهارات اختيار الطريقة الإرشادية.</a:t>
            </a:r>
          </a:p>
          <a:p>
            <a:pPr algn="just"/>
            <a:r>
              <a:rPr lang="ar-IQ" sz="3600" dirty="0"/>
              <a:t>المرشد النفسي فى العادة يكون ملما بخبرة معرفية</a:t>
            </a:r>
            <a:r>
              <a:rPr lang="ar-IQ" sz="3600" dirty="0" smtClean="0"/>
              <a:t>، وعملية  وعلمية بمجموعة </a:t>
            </a:r>
            <a:r>
              <a:rPr lang="ar-IQ" sz="3600" dirty="0"/>
              <a:t>من النماذج النظرية والطرق المتنوعة المندرجة تحتها،وقد تكون المشكلة الواحدة قابلة للمعالجة باستخدام أكثر من طريقة  </a:t>
            </a:r>
            <a:r>
              <a:rPr lang="ar-IQ" sz="3600" dirty="0" smtClean="0"/>
              <a:t>،وكما </a:t>
            </a:r>
            <a:r>
              <a:rPr lang="ar-IQ" sz="3600" dirty="0"/>
              <a:t>أنه يمكن علاج الخوف باستخدام التخلص المتدرج من الحساسية ،فإنه يمكنه أيضا معالجته باستخدام أسلوب العقاب </a:t>
            </a:r>
          </a:p>
        </p:txBody>
      </p:sp>
    </p:spTree>
    <p:extLst>
      <p:ext uri="{BB962C8B-B14F-4D97-AF65-F5344CB8AC3E}">
        <p14:creationId xmlns:p14="http://schemas.microsoft.com/office/powerpoint/2010/main" val="1564369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
            <a:ext cx="8964488" cy="6863417"/>
          </a:xfrm>
          <a:prstGeom prst="rect">
            <a:avLst/>
          </a:prstGeom>
        </p:spPr>
        <p:txBody>
          <a:bodyPr wrap="square">
            <a:spAutoFit/>
          </a:bodyPr>
          <a:lstStyle/>
          <a:p>
            <a:pPr algn="just"/>
            <a:r>
              <a:rPr lang="ar-IQ" sz="4000" dirty="0"/>
              <a:t>ولكن ما هو التوقيت لاستخدام هذا التكنيك البسيط ،والتوقيت لاستخدام هذا التكنيك الشديد "العقاب" ،والإجابة على هذه التساؤلات هي مهارة خاصة يجب أن تكون لدى المرشد ليختار الطريقة التى يتوقع أن يكون لها أكبر احتمالية للنجاح بمراعاة جوانب مثل السن،والتعليم ،والبناء النفسي للمسترشد.</a:t>
            </a:r>
          </a:p>
          <a:p>
            <a:pPr algn="just"/>
            <a:r>
              <a:rPr lang="ar-IQ" sz="4000" b="1" dirty="0">
                <a:solidFill>
                  <a:srgbClr val="FF0000"/>
                </a:solidFill>
              </a:rPr>
              <a:t>مهارة الأسئلة: </a:t>
            </a:r>
            <a:r>
              <a:rPr lang="ar-IQ" sz="4000" dirty="0"/>
              <a:t>للتعرف على الحقائق والمعلومات المتعلقة بالموقف الذي يواجهه المسترشد , ومساعدته على الاستمرار في عرض جوانب المشكلة وأبعادها وتفهم مشاعر وأفكار واتجاهات  المسترشد تجاه المشكلة.</a:t>
            </a:r>
          </a:p>
        </p:txBody>
      </p:sp>
    </p:spTree>
    <p:extLst>
      <p:ext uri="{BB962C8B-B14F-4D97-AF65-F5344CB8AC3E}">
        <p14:creationId xmlns:p14="http://schemas.microsoft.com/office/powerpoint/2010/main" val="3270421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IQ" dirty="0"/>
              <a:t> </a:t>
            </a:r>
            <a:r>
              <a:rPr lang="ar-IQ" b="1" dirty="0">
                <a:solidFill>
                  <a:srgbClr val="FF0000"/>
                </a:solidFill>
              </a:rPr>
              <a:t>الخصائص الأساسية لمهارة الأسئلة</a:t>
            </a:r>
          </a:p>
        </p:txBody>
      </p:sp>
      <p:sp>
        <p:nvSpPr>
          <p:cNvPr id="3" name="مستطيل 2"/>
          <p:cNvSpPr/>
          <p:nvPr/>
        </p:nvSpPr>
        <p:spPr>
          <a:xfrm>
            <a:off x="0" y="980728"/>
            <a:ext cx="9036496" cy="6186309"/>
          </a:xfrm>
          <a:prstGeom prst="rect">
            <a:avLst/>
          </a:prstGeom>
        </p:spPr>
        <p:txBody>
          <a:bodyPr wrap="square">
            <a:spAutoFit/>
          </a:bodyPr>
          <a:lstStyle/>
          <a:p>
            <a:pPr marL="571500" indent="-571500" algn="just">
              <a:buFont typeface="Arial" pitchFamily="34" charset="0"/>
              <a:buChar char="•"/>
            </a:pPr>
            <a:r>
              <a:rPr lang="ar-IQ" sz="3600" dirty="0" smtClean="0"/>
              <a:t> تساعد </a:t>
            </a:r>
            <a:r>
              <a:rPr lang="ar-IQ" sz="3600" dirty="0"/>
              <a:t>على بدء المقابلة وتشعر المسترشد  بالطمأنينة </a:t>
            </a:r>
            <a:r>
              <a:rPr lang="ar-IQ" sz="3600" dirty="0" smtClean="0"/>
              <a:t>والارتياح.</a:t>
            </a:r>
          </a:p>
          <a:p>
            <a:pPr marL="571500" indent="-571500" algn="just">
              <a:buFont typeface="Arial" pitchFamily="34" charset="0"/>
              <a:buChar char="•"/>
            </a:pPr>
            <a:r>
              <a:rPr lang="ar-IQ" sz="3600" dirty="0" smtClean="0"/>
              <a:t>التعرف </a:t>
            </a:r>
            <a:r>
              <a:rPr lang="ar-IQ" sz="3600" dirty="0"/>
              <a:t>على تفاصيل الموقف </a:t>
            </a:r>
            <a:r>
              <a:rPr lang="ar-IQ" sz="3600" dirty="0" smtClean="0"/>
              <a:t>وتوضيحه.</a:t>
            </a:r>
          </a:p>
          <a:p>
            <a:pPr marL="571500" indent="-571500" algn="just">
              <a:buFont typeface="Arial" pitchFamily="34" charset="0"/>
              <a:buChar char="•"/>
            </a:pPr>
            <a:r>
              <a:rPr lang="ar-IQ" sz="3600" dirty="0" smtClean="0"/>
              <a:t>تساعد </a:t>
            </a:r>
            <a:r>
              <a:rPr lang="ar-IQ" sz="3600" dirty="0"/>
              <a:t>الأسئلة في التعرف على المعلومات والأحداث بشيء من الدقة </a:t>
            </a:r>
            <a:r>
              <a:rPr lang="ar-IQ" sz="3600" dirty="0" smtClean="0"/>
              <a:t>والتحديد.</a:t>
            </a:r>
          </a:p>
          <a:p>
            <a:pPr marL="571500" indent="-571500" algn="just">
              <a:buFont typeface="Arial" pitchFamily="34" charset="0"/>
              <a:buChar char="•"/>
            </a:pPr>
            <a:r>
              <a:rPr lang="ar-IQ" sz="3600" dirty="0" smtClean="0"/>
              <a:t>تساعد </a:t>
            </a:r>
            <a:r>
              <a:rPr lang="ar-IQ" sz="3600" dirty="0"/>
              <a:t>في التعرف على معلومات أساسية ترتبط بعملية </a:t>
            </a:r>
            <a:r>
              <a:rPr lang="ar-IQ" sz="3600" dirty="0" smtClean="0"/>
              <a:t>التقدير.</a:t>
            </a:r>
          </a:p>
          <a:p>
            <a:pPr marL="571500" indent="-571500" algn="just">
              <a:buFont typeface="Arial" pitchFamily="34" charset="0"/>
              <a:buChar char="•"/>
            </a:pPr>
            <a:r>
              <a:rPr lang="ar-IQ" sz="3600" dirty="0" smtClean="0"/>
              <a:t>تساعد </a:t>
            </a:r>
            <a:r>
              <a:rPr lang="ar-IQ" sz="3600" dirty="0"/>
              <a:t>المسترشد على التفكير في أبعاد أخرى </a:t>
            </a:r>
            <a:r>
              <a:rPr lang="ar-IQ" sz="3600" dirty="0" smtClean="0"/>
              <a:t>للمشكلة.</a:t>
            </a:r>
          </a:p>
          <a:p>
            <a:pPr marL="571500" indent="-571500" algn="just">
              <a:buFont typeface="Arial" pitchFamily="34" charset="0"/>
              <a:buChar char="•"/>
            </a:pPr>
            <a:r>
              <a:rPr lang="ar-IQ" sz="3600" dirty="0" smtClean="0"/>
              <a:t>تستخدم </a:t>
            </a:r>
            <a:r>
              <a:rPr lang="ar-IQ" sz="3600" dirty="0"/>
              <a:t>الأسئلة بهدف ضبط إيقاع وسير </a:t>
            </a:r>
            <a:r>
              <a:rPr lang="ar-IQ" sz="3600" dirty="0" smtClean="0"/>
              <a:t>المقابلة.</a:t>
            </a:r>
          </a:p>
          <a:p>
            <a:pPr marL="571500" indent="-571500" algn="just">
              <a:buFont typeface="Arial" pitchFamily="34" charset="0"/>
              <a:buChar char="•"/>
            </a:pPr>
            <a:r>
              <a:rPr lang="ar-IQ" sz="3600" dirty="0" smtClean="0"/>
              <a:t>تحقق </a:t>
            </a:r>
            <a:r>
              <a:rPr lang="ar-IQ" sz="3600" dirty="0"/>
              <a:t>الأسئلة أغراض متعددة مثل الاستكشاف, مواجهة النفس, فهم الذات.</a:t>
            </a:r>
          </a:p>
        </p:txBody>
      </p:sp>
    </p:spTree>
    <p:extLst>
      <p:ext uri="{BB962C8B-B14F-4D97-AF65-F5344CB8AC3E}">
        <p14:creationId xmlns:p14="http://schemas.microsoft.com/office/powerpoint/2010/main" val="2666954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712968" cy="369332"/>
          </a:xfrm>
          <a:prstGeom prst="rect">
            <a:avLst/>
          </a:prstGeom>
        </p:spPr>
        <p:txBody>
          <a:bodyPr wrap="square">
            <a:spAutoFit/>
          </a:bodyPr>
          <a:lstStyle/>
          <a:p>
            <a:r>
              <a:rPr lang="ar-IQ" dirty="0" smtClean="0"/>
              <a:t> </a:t>
            </a:r>
            <a:endParaRPr lang="ar-IQ" dirty="0"/>
          </a:p>
        </p:txBody>
      </p:sp>
      <p:sp>
        <p:nvSpPr>
          <p:cNvPr id="3" name="مستطيل 2"/>
          <p:cNvSpPr/>
          <p:nvPr/>
        </p:nvSpPr>
        <p:spPr>
          <a:xfrm>
            <a:off x="3369568" y="2230760"/>
            <a:ext cx="2570584" cy="153657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a:solidFill>
                  <a:srgbClr val="FFFF00"/>
                </a:solidFill>
              </a:rPr>
              <a:t>مهارات الأرشادية الفنية</a:t>
            </a:r>
          </a:p>
        </p:txBody>
      </p:sp>
      <p:sp>
        <p:nvSpPr>
          <p:cNvPr id="4" name="شكل بيضاوي 3"/>
          <p:cNvSpPr/>
          <p:nvPr/>
        </p:nvSpPr>
        <p:spPr>
          <a:xfrm>
            <a:off x="6588224" y="2420888"/>
            <a:ext cx="2376264"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0000"/>
                </a:solidFill>
              </a:rPr>
              <a:t>مهارة الارتداد التعبيري</a:t>
            </a:r>
          </a:p>
        </p:txBody>
      </p:sp>
      <p:sp>
        <p:nvSpPr>
          <p:cNvPr id="5" name="شكل بيضاوي 4"/>
          <p:cNvSpPr/>
          <p:nvPr/>
        </p:nvSpPr>
        <p:spPr>
          <a:xfrm>
            <a:off x="5897036" y="282261"/>
            <a:ext cx="2285663"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0000"/>
                </a:solidFill>
              </a:rPr>
              <a:t>مهارة الأسئلة</a:t>
            </a:r>
          </a:p>
        </p:txBody>
      </p:sp>
      <p:sp>
        <p:nvSpPr>
          <p:cNvPr id="6" name="شكل بيضاوي 5"/>
          <p:cNvSpPr/>
          <p:nvPr/>
        </p:nvSpPr>
        <p:spPr>
          <a:xfrm>
            <a:off x="6353821" y="4830273"/>
            <a:ext cx="2520280" cy="115212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0000"/>
                </a:solidFill>
              </a:rPr>
              <a:t>مهارة إعادة الصياغة</a:t>
            </a:r>
          </a:p>
        </p:txBody>
      </p:sp>
      <p:sp>
        <p:nvSpPr>
          <p:cNvPr id="7" name="شكل بيضاوي 6"/>
          <p:cNvSpPr/>
          <p:nvPr/>
        </p:nvSpPr>
        <p:spPr>
          <a:xfrm>
            <a:off x="3507731" y="5121189"/>
            <a:ext cx="2304256" cy="9361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0000"/>
                </a:solidFill>
              </a:rPr>
              <a:t>مهارة التركيز</a:t>
            </a:r>
          </a:p>
        </p:txBody>
      </p:sp>
      <p:sp>
        <p:nvSpPr>
          <p:cNvPr id="8" name="شكل بيضاوي 7"/>
          <p:cNvSpPr/>
          <p:nvPr/>
        </p:nvSpPr>
        <p:spPr>
          <a:xfrm>
            <a:off x="251520" y="4885346"/>
            <a:ext cx="252028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0000"/>
                </a:solidFill>
              </a:rPr>
              <a:t>مهارة التلخيص</a:t>
            </a:r>
          </a:p>
        </p:txBody>
      </p:sp>
      <p:sp>
        <p:nvSpPr>
          <p:cNvPr id="9" name="شكل بيضاوي 8"/>
          <p:cNvSpPr/>
          <p:nvPr/>
        </p:nvSpPr>
        <p:spPr>
          <a:xfrm>
            <a:off x="251520" y="2230760"/>
            <a:ext cx="252028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0000"/>
                </a:solidFill>
              </a:rPr>
              <a:t>مهارة الملاحظة</a:t>
            </a:r>
          </a:p>
        </p:txBody>
      </p:sp>
      <p:sp>
        <p:nvSpPr>
          <p:cNvPr id="10" name="شكل بيضاوي 9"/>
          <p:cNvSpPr/>
          <p:nvPr/>
        </p:nvSpPr>
        <p:spPr>
          <a:xfrm>
            <a:off x="395536" y="224813"/>
            <a:ext cx="2664296"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0000"/>
                </a:solidFill>
              </a:rPr>
              <a:t>مهارة التسجيل</a:t>
            </a:r>
          </a:p>
        </p:txBody>
      </p:sp>
      <p:sp>
        <p:nvSpPr>
          <p:cNvPr id="17" name="سهم إلى اليمين 16"/>
          <p:cNvSpPr/>
          <p:nvPr/>
        </p:nvSpPr>
        <p:spPr>
          <a:xfrm>
            <a:off x="5940152" y="2660528"/>
            <a:ext cx="648072"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8" name="سهم إلى اليمين 17"/>
          <p:cNvSpPr/>
          <p:nvPr/>
        </p:nvSpPr>
        <p:spPr>
          <a:xfrm rot="2357657">
            <a:off x="5622248" y="3930913"/>
            <a:ext cx="1660123"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9" name="سهم لأعلى 18"/>
          <p:cNvSpPr/>
          <p:nvPr/>
        </p:nvSpPr>
        <p:spPr>
          <a:xfrm rot="18500603">
            <a:off x="2912094" y="927138"/>
            <a:ext cx="484632" cy="15340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0" name="سهم إلى اليسار 19"/>
          <p:cNvSpPr/>
          <p:nvPr/>
        </p:nvSpPr>
        <p:spPr>
          <a:xfrm>
            <a:off x="2498620" y="2573275"/>
            <a:ext cx="777236"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1" name="سهم لأعلى 20"/>
          <p:cNvSpPr/>
          <p:nvPr/>
        </p:nvSpPr>
        <p:spPr>
          <a:xfrm rot="2604952">
            <a:off x="5778283" y="967058"/>
            <a:ext cx="539366" cy="153513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2" name="سهم للأسفل 21"/>
          <p:cNvSpPr/>
          <p:nvPr/>
        </p:nvSpPr>
        <p:spPr>
          <a:xfrm>
            <a:off x="4608004" y="3767336"/>
            <a:ext cx="484632" cy="134608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3" name="سهم للأسفل 22"/>
          <p:cNvSpPr/>
          <p:nvPr/>
        </p:nvSpPr>
        <p:spPr>
          <a:xfrm rot="2682792">
            <a:off x="2453076" y="3290294"/>
            <a:ext cx="484632" cy="193219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802316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986528"/>
          </a:xfrm>
          <a:prstGeom prst="rect">
            <a:avLst/>
          </a:prstGeom>
        </p:spPr>
        <p:txBody>
          <a:bodyPr wrap="square">
            <a:spAutoFit/>
          </a:bodyPr>
          <a:lstStyle/>
          <a:p>
            <a:pPr algn="just"/>
            <a:r>
              <a:rPr lang="ar-IQ" sz="3200" b="1" dirty="0">
                <a:solidFill>
                  <a:srgbClr val="FF0000"/>
                </a:solidFill>
              </a:rPr>
              <a:t>مهارة الارتداد التعبيري: </a:t>
            </a:r>
            <a:r>
              <a:rPr lang="ar-IQ" sz="3200" dirty="0"/>
              <a:t>يقوم المرشد في أثناء المقابلة باستخدام هذه المهارة على شكل ترديد مقطع من الجملة التي قالها المسترشد وتعتبر ذات أهمية ودلالة لموقف معين أو شعور معين لدى المسترشد , وهناك نوعان للارتداد التعبيري هما:</a:t>
            </a:r>
          </a:p>
          <a:p>
            <a:pPr algn="just"/>
            <a:r>
              <a:rPr lang="ar-IQ" sz="3200" dirty="0"/>
              <a:t>* ارتداد المشاعر.</a:t>
            </a:r>
          </a:p>
          <a:p>
            <a:pPr algn="just"/>
            <a:r>
              <a:rPr lang="ar-IQ" sz="3200" dirty="0"/>
              <a:t>* ارتداد الأفكار.</a:t>
            </a:r>
          </a:p>
          <a:p>
            <a:pPr algn="just"/>
            <a:r>
              <a:rPr lang="ar-IQ" sz="3200" b="1" dirty="0">
                <a:solidFill>
                  <a:srgbClr val="FF0000"/>
                </a:solidFill>
              </a:rPr>
              <a:t>وتفيد هذه المهارة في الآتي:</a:t>
            </a:r>
          </a:p>
          <a:p>
            <a:pPr algn="just"/>
            <a:r>
              <a:rPr lang="ar-IQ" sz="3200" dirty="0"/>
              <a:t>أ‌-  أن  المسترشد يدرك اهتمام ومتابعة المرشد لحديثه.</a:t>
            </a:r>
          </a:p>
          <a:p>
            <a:pPr algn="just"/>
            <a:r>
              <a:rPr lang="ar-IQ" sz="3200" dirty="0"/>
              <a:t>ب‌-  يعطي المسترشد  الفرصة لأن يستمع إلى كلماته.</a:t>
            </a:r>
          </a:p>
          <a:p>
            <a:pPr algn="just"/>
            <a:r>
              <a:rPr lang="ar-IQ" sz="3200" dirty="0"/>
              <a:t>ت‌-  يعطي الارتداد التعبيري الفرصة للمسترشد للاستطراد في الحديث حيث أنه يأخذ الكلمة أو مقطع العبارة التي رددها المرشد ويكمل شرحها وتحليلها.</a:t>
            </a:r>
          </a:p>
          <a:p>
            <a:pPr algn="just"/>
            <a:r>
              <a:rPr lang="ar-IQ" sz="3200" dirty="0"/>
              <a:t>ث‌-  يعطي  المسترشد  فرصة لإعادة التفكير فيما قاله, فيؤكده أو يتراجع عن العبارة.</a:t>
            </a:r>
          </a:p>
        </p:txBody>
      </p:sp>
    </p:spTree>
    <p:extLst>
      <p:ext uri="{BB962C8B-B14F-4D97-AF65-F5344CB8AC3E}">
        <p14:creationId xmlns:p14="http://schemas.microsoft.com/office/powerpoint/2010/main" val="2465152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7294305"/>
          </a:xfrm>
          <a:prstGeom prst="rect">
            <a:avLst/>
          </a:prstGeom>
        </p:spPr>
        <p:txBody>
          <a:bodyPr wrap="square">
            <a:spAutoFit/>
          </a:bodyPr>
          <a:lstStyle/>
          <a:p>
            <a:pPr algn="just"/>
            <a:r>
              <a:rPr lang="ar-IQ" sz="3600" b="1" dirty="0">
                <a:solidFill>
                  <a:srgbClr val="FF0000"/>
                </a:solidFill>
              </a:rPr>
              <a:t>مهارة الارتداد التعبيري للمشاعر</a:t>
            </a:r>
            <a:r>
              <a:rPr lang="ar-IQ" sz="3600" dirty="0"/>
              <a:t> يتركز في مهارة المرشد في تلخيص وعكس شعورالمسترشد  </a:t>
            </a:r>
          </a:p>
          <a:p>
            <a:pPr algn="just"/>
            <a:r>
              <a:rPr lang="ar-IQ" sz="3600" b="1" dirty="0">
                <a:solidFill>
                  <a:srgbClr val="FF0000"/>
                </a:solidFill>
              </a:rPr>
              <a:t> أما مهارة الارتداد التعبيري للأفكار </a:t>
            </a:r>
            <a:r>
              <a:rPr lang="ar-IQ" sz="3600" dirty="0"/>
              <a:t>فيتضح في مهارة المرشد في عرض الأفكار التي يشاركها المسترشد , ومن المهم هنا أن يكون المرشد حذراً من أن يضيف أو يستنتج أية مشاعر أو أفكار لم يعرضها المسترشد أثناء المقابلة, لأن ذلك سيعطي انطباع للمسترشد بأن المرشد لم يتفهم مشاعره أو يتعرف على أفكاره بدقة.</a:t>
            </a:r>
          </a:p>
          <a:p>
            <a:pPr algn="just"/>
            <a:r>
              <a:rPr lang="ar-IQ" sz="3600" dirty="0"/>
              <a:t> </a:t>
            </a:r>
            <a:r>
              <a:rPr lang="ar-IQ" sz="3600" b="1" dirty="0">
                <a:solidFill>
                  <a:srgbClr val="FF0000"/>
                </a:solidFill>
              </a:rPr>
              <a:t>مهارة إعادة الصياغة:هذه </a:t>
            </a:r>
            <a:r>
              <a:rPr lang="ar-IQ" sz="3600" dirty="0"/>
              <a:t>المهارة تعني أن يقوم المرشد بإعادة ما قاله المسترشد بكلمات ومعان أخرى, وتفيد صياغة عبارات المسترشد في مواجهة ما قاله حين يسمعه من المرشد فيؤكده أو يعيد ما قاله, وباستخدام المرشد لهذه المهارة يساعد المسترشد  في التعرف على مشاعره وأفكاره بدقة وموضوعية.</a:t>
            </a:r>
          </a:p>
        </p:txBody>
      </p:sp>
    </p:spTree>
    <p:extLst>
      <p:ext uri="{BB962C8B-B14F-4D97-AF65-F5344CB8AC3E}">
        <p14:creationId xmlns:p14="http://schemas.microsoft.com/office/powerpoint/2010/main" val="901079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186309"/>
          </a:xfrm>
          <a:prstGeom prst="rect">
            <a:avLst/>
          </a:prstGeom>
        </p:spPr>
        <p:txBody>
          <a:bodyPr wrap="square">
            <a:spAutoFit/>
          </a:bodyPr>
          <a:lstStyle/>
          <a:p>
            <a:pPr algn="just"/>
            <a:r>
              <a:rPr lang="ar-IQ" sz="3600" b="1" dirty="0">
                <a:solidFill>
                  <a:srgbClr val="FF0000"/>
                </a:solidFill>
              </a:rPr>
              <a:t>مهارة التركيز: </a:t>
            </a:r>
            <a:r>
              <a:rPr lang="ar-IQ" sz="3600" dirty="0"/>
              <a:t>لكون المرشد يتعامل مع أحداث ومواقف وانفعالات كثيرة متداخلة ومعقدة, تتبع أهمية مهارة التركيز والتي يمكن أن تساعد في:</a:t>
            </a:r>
          </a:p>
          <a:p>
            <a:pPr algn="just"/>
            <a:r>
              <a:rPr lang="ar-IQ" sz="3600" dirty="0"/>
              <a:t>أ‌.  التركيز على الجوانب الرئيسية من الموقف مثل التفاصيل والأحداث المرتبطة بالمشكلة.</a:t>
            </a:r>
          </a:p>
          <a:p>
            <a:pPr algn="just"/>
            <a:r>
              <a:rPr lang="ar-IQ" sz="3600" dirty="0"/>
              <a:t>ب‌. تتبع مشاعر المسترشد وأفكاره من الموقف, كالتفاصيل والأحداث والتطورات المرتبطة بالمشكلة.</a:t>
            </a:r>
          </a:p>
          <a:p>
            <a:pPr algn="just"/>
            <a:r>
              <a:rPr lang="ar-IQ" sz="3600" dirty="0"/>
              <a:t>ت‌. يدرك ويتتبع مشاعره وأفكاره الذاتية المرتبطة بالمشكلة المعروضة.</a:t>
            </a:r>
          </a:p>
          <a:p>
            <a:pPr algn="just"/>
            <a:r>
              <a:rPr lang="ar-IQ" sz="3600" dirty="0"/>
              <a:t>ث‌. يتتبع ويحدد الإجراءات والخطوات العملية التي سيتم اتخاذها أو تطبيقها.</a:t>
            </a:r>
          </a:p>
        </p:txBody>
      </p:sp>
    </p:spTree>
    <p:extLst>
      <p:ext uri="{BB962C8B-B14F-4D97-AF65-F5344CB8AC3E}">
        <p14:creationId xmlns:p14="http://schemas.microsoft.com/office/powerpoint/2010/main" val="852039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7294305"/>
          </a:xfrm>
          <a:prstGeom prst="rect">
            <a:avLst/>
          </a:prstGeom>
        </p:spPr>
        <p:txBody>
          <a:bodyPr wrap="square">
            <a:spAutoFit/>
          </a:bodyPr>
          <a:lstStyle/>
          <a:p>
            <a:pPr algn="just"/>
            <a:r>
              <a:rPr lang="ar-IQ" sz="3600" b="1" dirty="0">
                <a:solidFill>
                  <a:srgbClr val="FF0000"/>
                </a:solidFill>
              </a:rPr>
              <a:t>مهارة التلخيص: </a:t>
            </a:r>
            <a:r>
              <a:rPr lang="ar-IQ" sz="3600" dirty="0"/>
              <a:t>ويتضمن الملخص من قبل المرشد, عرض للحوار والانفعالات والآراء التي تم عرضها في المقابلة, بانتقاء الأساسيات والجوانب الرئيسية وتلخيصها للمسترشد من وقت لآخر.بالإضافة لأي معلومات أخرى مرتبطة مثل نتيجة تقرير طبي, أو تقييم نفسي تم تطبيقه على المسترشد . ويتم استخدام أنواع للتلخيص وذلك حسب مراحل المساعدة:</a:t>
            </a:r>
          </a:p>
          <a:p>
            <a:pPr algn="just"/>
            <a:r>
              <a:rPr lang="ar-IQ" sz="3600" b="1" dirty="0">
                <a:solidFill>
                  <a:srgbClr val="FF0000"/>
                </a:solidFill>
              </a:rPr>
              <a:t>أ‌. التلخيص المرحلي: </a:t>
            </a:r>
            <a:r>
              <a:rPr lang="ar-IQ" sz="3600" dirty="0"/>
              <a:t>ويستخدم هذا النوع للانتقال من نقطة إلى نقطة أو إلى موضوع آخر, ويهدف للتركيز على النقاط والمواضيع الرئيسية التي تم طرحها من قبل  المسترشد.</a:t>
            </a:r>
          </a:p>
          <a:p>
            <a:pPr algn="just"/>
            <a:r>
              <a:rPr lang="ar-IQ" sz="3600" b="1" dirty="0">
                <a:solidFill>
                  <a:srgbClr val="FF0000"/>
                </a:solidFill>
              </a:rPr>
              <a:t>ب‌. التلخيص الاستهلالي: </a:t>
            </a:r>
            <a:r>
              <a:rPr lang="ar-IQ" sz="3600" dirty="0"/>
              <a:t>ويستخدم في بداية المقابلات, بغرض تذكير المسترشد  بما تم عرضه في المقابلات السابقة, وتجهيز لما سوف يتم مناقشته في هذه المقابلة.</a:t>
            </a:r>
          </a:p>
        </p:txBody>
      </p:sp>
    </p:spTree>
    <p:extLst>
      <p:ext uri="{BB962C8B-B14F-4D97-AF65-F5344CB8AC3E}">
        <p14:creationId xmlns:p14="http://schemas.microsoft.com/office/powerpoint/2010/main" val="3879976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186309"/>
          </a:xfrm>
          <a:prstGeom prst="rect">
            <a:avLst/>
          </a:prstGeom>
        </p:spPr>
        <p:txBody>
          <a:bodyPr wrap="square">
            <a:spAutoFit/>
          </a:bodyPr>
          <a:lstStyle/>
          <a:p>
            <a:pPr algn="just"/>
            <a:r>
              <a:rPr lang="ar-IQ" sz="3600" b="1" dirty="0">
                <a:solidFill>
                  <a:srgbClr val="FF0000"/>
                </a:solidFill>
              </a:rPr>
              <a:t>التلخيص النهائي: </a:t>
            </a:r>
            <a:r>
              <a:rPr lang="ar-IQ" sz="3600" dirty="0"/>
              <a:t>عند نهاية كل مقابلة, وذلك لعرض ما تم مناقشته والتوصل إليه في المقابلة, وذلك لمساعدة المسترشد على حصر الحقائق والتفكير في أنشطة المقابلة, والأهداف التي تم عرضها والمهام التي عليه أن يقوم بها حتى موعد المقابلة القادمة.</a:t>
            </a:r>
          </a:p>
          <a:p>
            <a:pPr algn="just"/>
            <a:r>
              <a:rPr lang="ar-IQ" sz="3600" b="1" dirty="0">
                <a:solidFill>
                  <a:srgbClr val="FF0000"/>
                </a:solidFill>
              </a:rPr>
              <a:t> مهارة الملاحظة: </a:t>
            </a:r>
            <a:r>
              <a:rPr lang="ar-IQ" sz="3600" dirty="0"/>
              <a:t>بهدف تكوين صورة متكاملة عن المشكلة وأبعادها بملاحظة الجوانب الشخصية  للمسترشد, والجوانب اللفظية وغير اللفظية وملاحظة المظاهر المادية </a:t>
            </a:r>
            <a:r>
              <a:rPr lang="ar-IQ" sz="3600" dirty="0" smtClean="0"/>
              <a:t>والانفعالات , </a:t>
            </a:r>
            <a:r>
              <a:rPr lang="ar-IQ" sz="3600" dirty="0"/>
              <a:t>والكلمات, </a:t>
            </a:r>
            <a:r>
              <a:rPr lang="ar-IQ" sz="3600" dirty="0" smtClean="0"/>
              <a:t>والأسلوب وغير </a:t>
            </a:r>
            <a:r>
              <a:rPr lang="ar-IQ" sz="3600" dirty="0"/>
              <a:t>ذلك من مؤثرات على الشخصية.</a:t>
            </a:r>
          </a:p>
          <a:p>
            <a:pPr algn="just"/>
            <a:r>
              <a:rPr lang="ar-IQ" sz="3600" dirty="0"/>
              <a:t> </a:t>
            </a:r>
            <a:r>
              <a:rPr lang="ar-IQ" sz="3600" b="1" dirty="0">
                <a:solidFill>
                  <a:srgbClr val="FF0000"/>
                </a:solidFill>
              </a:rPr>
              <a:t>مهارة التسجيل</a:t>
            </a:r>
            <a:r>
              <a:rPr lang="ar-IQ" sz="3600" dirty="0"/>
              <a:t>: بأنواعه:  قصصي، تعبيري ، تلخيصي. </a:t>
            </a:r>
          </a:p>
        </p:txBody>
      </p:sp>
    </p:spTree>
    <p:extLst>
      <p:ext uri="{BB962C8B-B14F-4D97-AF65-F5344CB8AC3E}">
        <p14:creationId xmlns:p14="http://schemas.microsoft.com/office/powerpoint/2010/main" val="1948846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3-	مهارات أرشادية تنظيمية</a:t>
            </a:r>
          </a:p>
        </p:txBody>
      </p:sp>
      <p:sp>
        <p:nvSpPr>
          <p:cNvPr id="3" name="مستطيل 2"/>
          <p:cNvSpPr/>
          <p:nvPr/>
        </p:nvSpPr>
        <p:spPr>
          <a:xfrm>
            <a:off x="179512" y="1196752"/>
            <a:ext cx="8856984" cy="5509200"/>
          </a:xfrm>
          <a:prstGeom prst="rect">
            <a:avLst/>
          </a:prstGeom>
        </p:spPr>
        <p:txBody>
          <a:bodyPr wrap="square">
            <a:spAutoFit/>
          </a:bodyPr>
          <a:lstStyle/>
          <a:p>
            <a:pPr algn="just"/>
            <a:r>
              <a:rPr lang="ar-IQ" sz="3200" b="1" dirty="0">
                <a:solidFill>
                  <a:srgbClr val="FF0000"/>
                </a:solidFill>
              </a:rPr>
              <a:t>وتعني مجموعة المهارات التي يستخدمها المرشد النفسي في تنظيم وتخطيط وتحديد أهداف العملية الأرشادية. </a:t>
            </a:r>
          </a:p>
          <a:p>
            <a:pPr algn="just"/>
            <a:r>
              <a:rPr lang="ar-IQ" sz="3200" dirty="0"/>
              <a:t>• </a:t>
            </a:r>
            <a:r>
              <a:rPr lang="ar-IQ" sz="3200" b="1" dirty="0">
                <a:solidFill>
                  <a:srgbClr val="FF0000"/>
                </a:solidFill>
              </a:rPr>
              <a:t>مهارة التخطيط:ونقصد </a:t>
            </a:r>
            <a:r>
              <a:rPr lang="ar-IQ" sz="3200" dirty="0"/>
              <a:t>بهذه المهارة قدرة المرشد  المدرسي المتمثلة في مساعدة الطالب على تحديد الأهداف وتحويلها إلى إجراءات قابلة للتحقيق ، ومثال ذلك مساعدة الطالب على اختيار التخصص الملائم لتحقيق أهداف بعيدة تتعلق بمستقبله الدراسي والوظيفي ، أو مساعدته في إعداد خطة لرفع معدله التراكمي.</a:t>
            </a:r>
          </a:p>
          <a:p>
            <a:pPr algn="just"/>
            <a:r>
              <a:rPr lang="ar-IQ" sz="3200" dirty="0"/>
              <a:t>• </a:t>
            </a:r>
            <a:r>
              <a:rPr lang="ar-IQ" sz="3200" b="1" dirty="0">
                <a:solidFill>
                  <a:srgbClr val="FF0000"/>
                </a:solidFill>
              </a:rPr>
              <a:t>مهارة التنظيم:ويقصد </a:t>
            </a:r>
            <a:r>
              <a:rPr lang="ar-IQ" sz="3200" dirty="0"/>
              <a:t>بها قدرة المرشد  المدرسي على تنظيم أعمال الإرشاد وترتيبها بصورة تحقق الاستفادة القصوى منها، وينطبق ذلك على تنظيم ملفات الطلاب وأعمال التسجيل والحذف وغير ذلك من أعمال المرشد </a:t>
            </a:r>
            <a:r>
              <a:rPr lang="ar-IQ" dirty="0"/>
              <a:t>.</a:t>
            </a:r>
          </a:p>
        </p:txBody>
      </p:sp>
    </p:spTree>
    <p:extLst>
      <p:ext uri="{BB962C8B-B14F-4D97-AF65-F5344CB8AC3E}">
        <p14:creationId xmlns:p14="http://schemas.microsoft.com/office/powerpoint/2010/main" val="151243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6632"/>
            <a:ext cx="9144000" cy="6740307"/>
          </a:xfrm>
          <a:prstGeom prst="rect">
            <a:avLst/>
          </a:prstGeom>
        </p:spPr>
        <p:txBody>
          <a:bodyPr wrap="square">
            <a:spAutoFit/>
          </a:bodyPr>
          <a:lstStyle/>
          <a:p>
            <a:pPr algn="just"/>
            <a:r>
              <a:rPr lang="ar-IQ" sz="3600" dirty="0"/>
              <a:t>وفي مرحلة اختيار الطريقة الإرشادية المناسبة فإن المرشد بحاجة إلى خبرة معرفية وعملية بمجموعة من النماذج النظرية والطرائق المتنوعة المندرجة تحتها ، وفي مرحلة يحتاج المرشد إلى أن تكون أهداف عمله واضحة وأن يكون سلوك التقويم المسترشد محددا بشكل واضح ، كما يحتاج التقويم إلى مهارات في تحديد البيانات المطلوبة ، وإعداد أدوات جمع البيانات، واختيار أساليب التحليل وتفسير النتائج.</a:t>
            </a:r>
          </a:p>
          <a:p>
            <a:pPr algn="just"/>
            <a:r>
              <a:rPr lang="ar-IQ" sz="3600" dirty="0"/>
              <a:t>إن أداء المرشد المدرسي يجب أن يعتمد على أسس علمية ومهارة مهنية لازمة لتقديم المساعدة  للمسترشدين، فكلما كان لدي المرشد المدرسي قدرة على تقديم خدمات الإرشاد وتوظيف مهارات الإرشاد في العمل الميداني بمهارة فائقة ومهنية عالية كلما كان متميزاً ومبدعاً في أدائه.</a:t>
            </a:r>
          </a:p>
        </p:txBody>
      </p:sp>
    </p:spTree>
    <p:extLst>
      <p:ext uri="{BB962C8B-B14F-4D97-AF65-F5344CB8AC3E}">
        <p14:creationId xmlns:p14="http://schemas.microsoft.com/office/powerpoint/2010/main" val="23984030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646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fontScale="90000"/>
          </a:bodyPr>
          <a:lstStyle/>
          <a:p>
            <a:r>
              <a:rPr lang="ar-IQ" b="1" dirty="0">
                <a:solidFill>
                  <a:srgbClr val="FF0000"/>
                </a:solidFill>
              </a:rPr>
              <a:t>4-	</a:t>
            </a:r>
            <a:r>
              <a:rPr lang="ar-IQ" b="1" dirty="0" smtClean="0">
                <a:solidFill>
                  <a:srgbClr val="FF0000"/>
                </a:solidFill>
              </a:rPr>
              <a:t>المهارات المتقدمة</a:t>
            </a:r>
            <a:endParaRPr lang="ar-IQ" b="1" dirty="0">
              <a:solidFill>
                <a:srgbClr val="FF0000"/>
              </a:solidFill>
            </a:endParaRPr>
          </a:p>
        </p:txBody>
      </p:sp>
      <p:sp>
        <p:nvSpPr>
          <p:cNvPr id="3" name="مستطيل 2"/>
          <p:cNvSpPr/>
          <p:nvPr/>
        </p:nvSpPr>
        <p:spPr>
          <a:xfrm>
            <a:off x="0" y="908720"/>
            <a:ext cx="9036496" cy="6740307"/>
          </a:xfrm>
          <a:prstGeom prst="rect">
            <a:avLst/>
          </a:prstGeom>
        </p:spPr>
        <p:txBody>
          <a:bodyPr wrap="square">
            <a:spAutoFit/>
          </a:bodyPr>
          <a:lstStyle/>
          <a:p>
            <a:pPr algn="just"/>
            <a:r>
              <a:rPr lang="ar-IQ" sz="3600" b="1" dirty="0">
                <a:solidFill>
                  <a:srgbClr val="FF0000"/>
                </a:solidFill>
              </a:rPr>
              <a:t>وتعرف بمهارات التأثير وتستخدم للمساعدة على تغييرالموقف وتعديل  السلوك سواء بتنمية قدرات المسترشد وتطوير خبراته أو بتزويده مهارات ومنظومات جديدة للتفكير والتحليل ، وتستخدم بمرحلة متقدمة من مراحل تقديم المساعدة للتأثير في الحالة وتحقيق عملية التغيير</a:t>
            </a:r>
            <a:r>
              <a:rPr lang="ar-IQ" sz="3600" dirty="0"/>
              <a:t>, وهذه المهارات تستخدم بطريقة انتقائية أي أن المرشد يطبق المهارة حسب الموقف وبناء على طبيعة وظروف  المشكلة والحالة, والمهم إلا يكون استخدام المهارات التأثيرية في المراحل البدائية, لأن تطبيق هذه المهارات يتطلب نمو العلاقة المهنية وتواصلها بين المرشد والمسترشد , واستخدام هذه المهارات في غير وقتها يؤدي لنتائج وآثار </a:t>
            </a:r>
            <a:r>
              <a:rPr lang="ar-IQ" sz="3600" dirty="0" smtClean="0"/>
              <a:t>عكسية , </a:t>
            </a:r>
            <a:r>
              <a:rPr lang="ar-IQ" sz="3600" dirty="0"/>
              <a:t>وتتضمن هذه المهارات:</a:t>
            </a:r>
          </a:p>
        </p:txBody>
      </p:sp>
    </p:spTree>
    <p:extLst>
      <p:ext uri="{BB962C8B-B14F-4D97-AF65-F5344CB8AC3E}">
        <p14:creationId xmlns:p14="http://schemas.microsoft.com/office/powerpoint/2010/main" val="1683954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928992" cy="7294305"/>
          </a:xfrm>
          <a:prstGeom prst="rect">
            <a:avLst/>
          </a:prstGeom>
        </p:spPr>
        <p:txBody>
          <a:bodyPr wrap="square">
            <a:spAutoFit/>
          </a:bodyPr>
          <a:lstStyle/>
          <a:p>
            <a:pPr algn="just"/>
            <a:r>
              <a:rPr lang="ar-IQ" sz="3600" b="1" dirty="0" smtClean="0">
                <a:solidFill>
                  <a:srgbClr val="FF0000"/>
                </a:solidFill>
              </a:rPr>
              <a:t>• مهارة </a:t>
            </a:r>
            <a:r>
              <a:rPr lang="ar-IQ" sz="3600" b="1" dirty="0">
                <a:solidFill>
                  <a:srgbClr val="FF0000"/>
                </a:solidFill>
              </a:rPr>
              <a:t>التفسير: </a:t>
            </a:r>
            <a:r>
              <a:rPr lang="ar-IQ" sz="3600" dirty="0"/>
              <a:t>وتعني قيام المرشد بعد الاستماع لرواية المسترشد , بتزويده بأفكار جديدة ليستخدمها في تفسير المشكلة.</a:t>
            </a:r>
          </a:p>
          <a:p>
            <a:pPr algn="just"/>
            <a:r>
              <a:rPr lang="ar-IQ" sz="3600" b="1" dirty="0" smtClean="0">
                <a:solidFill>
                  <a:srgbClr val="FF0000"/>
                </a:solidFill>
              </a:rPr>
              <a:t>• مهارة </a:t>
            </a:r>
            <a:r>
              <a:rPr lang="ar-IQ" sz="3600" b="1" dirty="0">
                <a:solidFill>
                  <a:srgbClr val="FF0000"/>
                </a:solidFill>
              </a:rPr>
              <a:t>التوضيح: </a:t>
            </a:r>
            <a:r>
              <a:rPr lang="ar-IQ" sz="3600" dirty="0"/>
              <a:t>ويستخدمها المرشد عندما يبني المسترشد أحكاماً وتحليلات لا تستند على حقائق موضوعية.</a:t>
            </a:r>
          </a:p>
          <a:p>
            <a:pPr algn="just"/>
            <a:r>
              <a:rPr lang="ar-IQ" sz="3600" b="1" dirty="0" smtClean="0">
                <a:solidFill>
                  <a:srgbClr val="FF0000"/>
                </a:solidFill>
              </a:rPr>
              <a:t>• مهارة </a:t>
            </a:r>
            <a:r>
              <a:rPr lang="ar-IQ" sz="3600" b="1" dirty="0">
                <a:solidFill>
                  <a:srgbClr val="FF0000"/>
                </a:solidFill>
              </a:rPr>
              <a:t>التعبير الذاتي:وهي </a:t>
            </a:r>
            <a:r>
              <a:rPr lang="ar-IQ" sz="3600" dirty="0"/>
              <a:t>من المهارات التي تستخدم بحذر مع  المسترشد الذي لا يتقدم ولا يبذل جهوداً حقيقية في سبيل التعامل مع مشكلته هنا يتدخل المرشد وليس بشكل شخصي ولكن بصفة ممارساً ومهنياً, فالمرشد يوضح للمسترشد ضرورة تغيير بعض الاتجاهات, واتخاذ بعض الخطوات العملية من قبل  المسترشد حتى يتم إجراء بعض التقدم في الحالة والتوضيح للعميل بأنه بعدم وجود الدافعية والايجابية لديه فإن الحالة قد تتعرض للأنهاء.</a:t>
            </a:r>
          </a:p>
        </p:txBody>
      </p:sp>
    </p:spTree>
    <p:extLst>
      <p:ext uri="{BB962C8B-B14F-4D97-AF65-F5344CB8AC3E}">
        <p14:creationId xmlns:p14="http://schemas.microsoft.com/office/powerpoint/2010/main" val="39828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6632"/>
            <a:ext cx="9036496" cy="6740307"/>
          </a:xfrm>
          <a:prstGeom prst="rect">
            <a:avLst/>
          </a:prstGeom>
        </p:spPr>
        <p:txBody>
          <a:bodyPr wrap="square">
            <a:spAutoFit/>
          </a:bodyPr>
          <a:lstStyle/>
          <a:p>
            <a:pPr algn="just"/>
            <a:r>
              <a:rPr lang="ar-IQ" sz="3600" b="1" dirty="0" smtClean="0">
                <a:solidFill>
                  <a:srgbClr val="FF0000"/>
                </a:solidFill>
              </a:rPr>
              <a:t>مهارة المواجهة</a:t>
            </a:r>
            <a:r>
              <a:rPr lang="ar-IQ" sz="3600" b="1" dirty="0">
                <a:solidFill>
                  <a:srgbClr val="FF0000"/>
                </a:solidFill>
              </a:rPr>
              <a:t>: </a:t>
            </a:r>
            <a:r>
              <a:rPr lang="ar-IQ" sz="3600" dirty="0"/>
              <a:t>هناك تحفظات على استخدام هذه المهارة في الأوقات والظروف غير الملائمة لما قد تسببه من مشكلات في العلاقة وما قد تحتويه من احتمالية عدم تفهم أغراضها.</a:t>
            </a:r>
          </a:p>
          <a:p>
            <a:pPr algn="just"/>
            <a:r>
              <a:rPr lang="ar-IQ" sz="3600" dirty="0" smtClean="0"/>
              <a:t>• ومهارة </a:t>
            </a:r>
            <a:r>
              <a:rPr lang="ar-IQ" sz="3600" dirty="0"/>
              <a:t>المواجهة بشكل أساسي تعني كشف التناقضات وعدم المواءمة, ووفقاً لطبيعة المسترشدين فإن هذا الأسلوب قد يعتبره الفرد نوعاً من الهجوم الشخصي أو محاولة إحراجه والتقليل منه, وهناك شروط لاستخدامها:</a:t>
            </a:r>
          </a:p>
          <a:p>
            <a:pPr algn="just"/>
            <a:r>
              <a:rPr lang="ar-IQ" sz="3600" dirty="0"/>
              <a:t>أ‌- أن لا تستخدم إلا بعد توطيد العلاقة المهنية.</a:t>
            </a:r>
          </a:p>
          <a:p>
            <a:pPr algn="just"/>
            <a:r>
              <a:rPr lang="ar-IQ" sz="3600" dirty="0"/>
              <a:t>ب‌- أن لا يكون هناك وسيلة أخرى للتخلص من ركود عملية المساعدة.</a:t>
            </a:r>
          </a:p>
          <a:p>
            <a:pPr algn="just"/>
            <a:r>
              <a:rPr lang="ar-IQ" sz="3600" dirty="0"/>
              <a:t>ت‌- أن تستخدم بطريقة علمية ومهنية وليس بشكل شخصي الهدف منه إحراج المسترشد, أو معاقبته.</a:t>
            </a:r>
          </a:p>
        </p:txBody>
      </p:sp>
    </p:spTree>
    <p:extLst>
      <p:ext uri="{BB962C8B-B14F-4D97-AF65-F5344CB8AC3E}">
        <p14:creationId xmlns:p14="http://schemas.microsoft.com/office/powerpoint/2010/main" val="1308897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986528"/>
          </a:xfrm>
          <a:prstGeom prst="rect">
            <a:avLst/>
          </a:prstGeom>
        </p:spPr>
        <p:txBody>
          <a:bodyPr wrap="square">
            <a:spAutoFit/>
          </a:bodyPr>
          <a:lstStyle/>
          <a:p>
            <a:pPr algn="just"/>
            <a:r>
              <a:rPr lang="ar-IQ" sz="3200" b="1" dirty="0">
                <a:solidFill>
                  <a:srgbClr val="FF0000"/>
                </a:solidFill>
              </a:rPr>
              <a:t>متى تستخدم المواجهة؟</a:t>
            </a:r>
          </a:p>
          <a:p>
            <a:pPr algn="just"/>
            <a:r>
              <a:rPr lang="ar-IQ" sz="3200" dirty="0" smtClean="0"/>
              <a:t> </a:t>
            </a:r>
            <a:r>
              <a:rPr lang="ar-IQ" sz="3200" dirty="0"/>
              <a:t>في حال وجود تناقض في أقوال المسترشدأو بين أقواله وسلوكه, حين يكون المسترشد مستعد نفسياً وعقلياً لتقبل النقد وتفهم سبب استخدام المرشد لهذه المهارة وأنه لهدف تنمية وتحقيق أهداف المساعدة.</a:t>
            </a:r>
          </a:p>
          <a:p>
            <a:pPr algn="just"/>
            <a:r>
              <a:rPr lang="ar-IQ" sz="3200" b="1" dirty="0" smtClean="0">
                <a:solidFill>
                  <a:srgbClr val="FF0000"/>
                </a:solidFill>
              </a:rPr>
              <a:t>•مهارة </a:t>
            </a:r>
            <a:r>
              <a:rPr lang="ar-IQ" sz="3200" b="1" dirty="0">
                <a:solidFill>
                  <a:srgbClr val="FF0000"/>
                </a:solidFill>
              </a:rPr>
              <a:t>النتائج المنطقية للسلوك: </a:t>
            </a:r>
            <a:r>
              <a:rPr lang="ar-IQ" sz="3200" dirty="0"/>
              <a:t>المسترشد يتصرف بأسلوب أو بآخر وذلك حسب تفكيره ورؤيته الذاتية للأمور, وبالتالي يستخدم المرشد مهارة توضيح النتائج المنطقية لمساعدة المسترشد  على التفكير والتوقع والتحليل للأموروطبيعة التفاعلات بحيث تتكون لديه رؤية ومفهوم مختلف عن توقعات الأمور.</a:t>
            </a:r>
          </a:p>
          <a:p>
            <a:pPr algn="just"/>
            <a:r>
              <a:rPr lang="ar-IQ" sz="3200" b="1" dirty="0" smtClean="0">
                <a:solidFill>
                  <a:srgbClr val="FF0000"/>
                </a:solidFill>
              </a:rPr>
              <a:t>•مهارة </a:t>
            </a:r>
            <a:r>
              <a:rPr lang="ar-IQ" sz="3200" b="1" dirty="0">
                <a:solidFill>
                  <a:srgbClr val="FF0000"/>
                </a:solidFill>
              </a:rPr>
              <a:t>اتخاذ القرارات وحل المشكلات: </a:t>
            </a:r>
            <a:r>
              <a:rPr lang="ar-IQ" sz="3200" dirty="0"/>
              <a:t>وهذه المهارة يحتاجها المرشد  المدرسي عند استماعه لوجهات نظر الطلاب ومحاورتهم للتعرف على المشكلات التي يواجهونها فيتعلمون منه كيفية تحديد المشكلة ووضع الفروض لحلها ومن ثم مساعدتهم لاتخاذ القرارات الصحيحة اللازمة لحل المشكلة.</a:t>
            </a:r>
          </a:p>
        </p:txBody>
      </p:sp>
    </p:spTree>
    <p:extLst>
      <p:ext uri="{BB962C8B-B14F-4D97-AF65-F5344CB8AC3E}">
        <p14:creationId xmlns:p14="http://schemas.microsoft.com/office/powerpoint/2010/main" val="949749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784976" cy="6494085"/>
          </a:xfrm>
          <a:prstGeom prst="rect">
            <a:avLst/>
          </a:prstGeom>
        </p:spPr>
        <p:txBody>
          <a:bodyPr wrap="square">
            <a:spAutoFit/>
          </a:bodyPr>
          <a:lstStyle/>
          <a:p>
            <a:pPr algn="just"/>
            <a:r>
              <a:rPr lang="ar-IQ" sz="3200" b="1" dirty="0">
                <a:solidFill>
                  <a:srgbClr val="FF0000"/>
                </a:solidFill>
              </a:rPr>
              <a:t>مهارة الإرشاد الجمعي: </a:t>
            </a:r>
            <a:r>
              <a:rPr lang="ar-IQ" sz="3200" dirty="0"/>
              <a:t>وهذه المهارة تختص بالتعامل مع مجموعة من الطلاب يشتركون في مسألة ما مثل الجهل بالنظام ، التأخر الدراســـــــــــي، الغياب، تدني المعدل التراكمي .. ونريد التعامل مع ذلك بشكل جمعي اختصارًا للوقت وتحقيقًا لأهداف أخرى منها إشراك الطلاب في حل مشكلاتهم والوصول للنتائج واتخاذ القرارات الصحيحة والمناسبة ، وطريقة ذلك هو جمعهم وتقسيمهم إلى مجموعات بحيث يتعرفون على المشكلة ويتحاورون في أسبابها وما يترتب عليها ثم يضعون الحلول للتعامل معها ويتخذون القرارات المناسبة لعلاجها</a:t>
            </a:r>
          </a:p>
          <a:p>
            <a:pPr algn="just"/>
            <a:r>
              <a:rPr lang="ar-IQ" sz="3200" b="1" dirty="0">
                <a:solidFill>
                  <a:srgbClr val="FF0000"/>
                </a:solidFill>
              </a:rPr>
              <a:t>• مهارة إدارة واستثمار الوقت :</a:t>
            </a:r>
            <a:r>
              <a:rPr lang="ar-IQ" sz="3200" dirty="0"/>
              <a:t>وهي مهارة مهمة تشمل جدولة الأعمال وتنسيقها ، وتحديد الخطة الزمنية لأعمال المرشد التي تشمل مواعيد التسجيل والحذف والإضافة وجدولة وتنظيم الساعات المكتبية التي يمكن للطلاب من خلالها الاجتماع مع المرشد بها.</a:t>
            </a:r>
          </a:p>
        </p:txBody>
      </p:sp>
    </p:spTree>
    <p:extLst>
      <p:ext uri="{BB962C8B-B14F-4D97-AF65-F5344CB8AC3E}">
        <p14:creationId xmlns:p14="http://schemas.microsoft.com/office/powerpoint/2010/main" val="3096875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FF0000"/>
                </a:solidFill>
              </a:rPr>
              <a:t>5-	المهارات الأرشادية فوق المتقدمة</a:t>
            </a:r>
          </a:p>
        </p:txBody>
      </p:sp>
      <p:sp>
        <p:nvSpPr>
          <p:cNvPr id="3" name="مستطيل 2"/>
          <p:cNvSpPr/>
          <p:nvPr/>
        </p:nvSpPr>
        <p:spPr>
          <a:xfrm>
            <a:off x="107504" y="1340768"/>
            <a:ext cx="8928992" cy="5016758"/>
          </a:xfrm>
          <a:prstGeom prst="rect">
            <a:avLst/>
          </a:prstGeom>
        </p:spPr>
        <p:txBody>
          <a:bodyPr wrap="square">
            <a:spAutoFit/>
          </a:bodyPr>
          <a:lstStyle/>
          <a:p>
            <a:pPr algn="just"/>
            <a:r>
              <a:rPr lang="ar-IQ" sz="4000" dirty="0"/>
              <a:t>ونعني به استخدام الأستراتيجيات والفنيات مهمة مثل مهارة التنويم المغناطيسي ومهارة الأسترخاء ومهارة التنقيس الأنفعالي ومهارة الأقناع. </a:t>
            </a:r>
          </a:p>
          <a:p>
            <a:pPr algn="just"/>
            <a:r>
              <a:rPr lang="ar-IQ" sz="4000" b="1" dirty="0" smtClean="0">
                <a:solidFill>
                  <a:srgbClr val="FF0000"/>
                </a:solidFill>
              </a:rPr>
              <a:t>1-مهارة </a:t>
            </a:r>
            <a:r>
              <a:rPr lang="ar-IQ" sz="4000" b="1" dirty="0">
                <a:solidFill>
                  <a:srgbClr val="FF0000"/>
                </a:solidFill>
              </a:rPr>
              <a:t>الأقناع : </a:t>
            </a:r>
            <a:r>
              <a:rPr lang="ar-IQ" sz="4000" dirty="0"/>
              <a:t>هو عملية  تغيير وتعديل وتحويل أو تطويع آراء  المسترشدين نحو رأي  المسترشد. </a:t>
            </a:r>
          </a:p>
          <a:p>
            <a:pPr algn="just"/>
            <a:r>
              <a:rPr lang="ar-IQ" sz="4000" dirty="0"/>
              <a:t>• </a:t>
            </a:r>
            <a:r>
              <a:rPr lang="ar-IQ" sz="4000" dirty="0" smtClean="0"/>
              <a:t>تحتاج </a:t>
            </a:r>
            <a:r>
              <a:rPr lang="ar-IQ" sz="4000" dirty="0"/>
              <a:t>عملية الاقتناع ليس إلى </a:t>
            </a:r>
            <a:r>
              <a:rPr lang="ar-IQ" sz="4000" dirty="0" smtClean="0"/>
              <a:t>مهارة المرشد </a:t>
            </a:r>
            <a:r>
              <a:rPr lang="ar-IQ" sz="4000" dirty="0"/>
              <a:t>المدرسي  ولكن أيضا إلى وجود بعض الاستعداد لدى المسترشد، أو مساعدته على خلق هذا الاستعداد لدية . </a:t>
            </a:r>
          </a:p>
        </p:txBody>
      </p:sp>
    </p:spTree>
    <p:extLst>
      <p:ext uri="{BB962C8B-B14F-4D97-AF65-F5344CB8AC3E}">
        <p14:creationId xmlns:p14="http://schemas.microsoft.com/office/powerpoint/2010/main" val="973644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36496" cy="7294305"/>
          </a:xfrm>
          <a:prstGeom prst="rect">
            <a:avLst/>
          </a:prstGeom>
        </p:spPr>
        <p:txBody>
          <a:bodyPr wrap="square">
            <a:spAutoFit/>
          </a:bodyPr>
          <a:lstStyle/>
          <a:p>
            <a:pPr algn="just"/>
            <a:r>
              <a:rPr lang="ar-IQ" sz="3600" b="1" dirty="0">
                <a:solidFill>
                  <a:srgbClr val="FF0000"/>
                </a:solidFill>
              </a:rPr>
              <a:t>العوامل المؤثرة على  مهارة الاقتناع</a:t>
            </a:r>
          </a:p>
          <a:p>
            <a:pPr algn="just"/>
            <a:r>
              <a:rPr lang="ar-IQ" sz="3600" dirty="0"/>
              <a:t>1- </a:t>
            </a:r>
            <a:r>
              <a:rPr lang="ar-IQ" sz="3600" b="1" dirty="0">
                <a:solidFill>
                  <a:srgbClr val="FF0000"/>
                </a:solidFill>
              </a:rPr>
              <a:t>التعرض الاختياري للإقناع: </a:t>
            </a:r>
            <a:r>
              <a:rPr lang="ar-IQ" sz="3600" dirty="0"/>
              <a:t>تتطلب مهارة الإقناع أن يكون تعرض الفرد للرسالة اختياريا دون ممارسة ضغوط علية ، وإن ممارسة الضغوط بهدف الإقناع تؤدي إلى استثارة عوامل الرفض الداخلي لمضمون الرسالة، مما يصعب مهمة القائم بالإقناع ، ولهذا يجب علي للقائم بالإقناع أن يركز علي مساعدته علي التهيئة الذاتية للاقتناع. </a:t>
            </a:r>
          </a:p>
          <a:p>
            <a:pPr algn="just"/>
            <a:r>
              <a:rPr lang="ar-IQ" sz="3600" dirty="0"/>
              <a:t>2- </a:t>
            </a:r>
            <a:r>
              <a:rPr lang="ar-IQ" sz="3600" b="1" dirty="0">
                <a:solidFill>
                  <a:srgbClr val="FF0000"/>
                </a:solidFill>
              </a:rPr>
              <a:t>تأثير الجماعة التي ينتمي إليها الفرد: </a:t>
            </a:r>
            <a:r>
              <a:rPr lang="ar-IQ" sz="3600" dirty="0"/>
              <a:t>تقوم الجماعة الأساسية التى ينتمي إليها المستهدفون أو حتى التى أو يرغبون فى الانضمام إليها بدور قوى فى التأثير على عملية الإقناع لديهم.، يمكن للقائم بالإقناع استخدام هذا الدور في التأثير علي المتلقي عن طريق ضرب الأمثلة الملاءمة، واستغلال اقتناع أحد أفراد الجماعة في توجيه رأي الفئة المستهدفة بالرسالة. </a:t>
            </a:r>
          </a:p>
        </p:txBody>
      </p:sp>
    </p:spTree>
    <p:extLst>
      <p:ext uri="{BB962C8B-B14F-4D97-AF65-F5344CB8AC3E}">
        <p14:creationId xmlns:p14="http://schemas.microsoft.com/office/powerpoint/2010/main" val="2270947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6632"/>
            <a:ext cx="9144000" cy="7478970"/>
          </a:xfrm>
          <a:prstGeom prst="rect">
            <a:avLst/>
          </a:prstGeom>
        </p:spPr>
        <p:txBody>
          <a:bodyPr wrap="square">
            <a:spAutoFit/>
          </a:bodyPr>
          <a:lstStyle/>
          <a:p>
            <a:pPr algn="just"/>
            <a:r>
              <a:rPr lang="ar-IQ" b="1" dirty="0">
                <a:solidFill>
                  <a:srgbClr val="FF0000"/>
                </a:solidFill>
              </a:rPr>
              <a:t>- </a:t>
            </a:r>
            <a:r>
              <a:rPr lang="ar-IQ" sz="3200" b="1" dirty="0">
                <a:solidFill>
                  <a:srgbClr val="FF0000"/>
                </a:solidFill>
              </a:rPr>
              <a:t>تأثيرالمرشدين  </a:t>
            </a:r>
            <a:r>
              <a:rPr lang="ar-IQ" sz="3200" dirty="0"/>
              <a:t>: هم الأفراد ذوو التأثير الذين يساعدون الآخرين ويقدمون لهم النصيحة. و يتأثر بهم الأفراد أحيانا اكثر من تأثرهم بوسائل الاتصال أو الإعلام ، ويعمل  المرشد النفسي دورا هاما في تغيير اتجاهات الأفراد، ويمكن للقائم بالإقناع أيضا استخدام هذا الدور في التأثير علي المتلقي. </a:t>
            </a:r>
          </a:p>
          <a:p>
            <a:pPr algn="just"/>
            <a:r>
              <a:rPr lang="ar-IQ" sz="3200" dirty="0"/>
              <a:t>  </a:t>
            </a:r>
            <a:r>
              <a:rPr lang="ar-IQ" sz="3200" b="1" dirty="0">
                <a:solidFill>
                  <a:srgbClr val="FF0000"/>
                </a:solidFill>
              </a:rPr>
              <a:t>الاستراتيجيات  مهارة الإقناع</a:t>
            </a:r>
          </a:p>
          <a:p>
            <a:pPr algn="just"/>
            <a:r>
              <a:rPr lang="ar-IQ" sz="3200" b="1" dirty="0">
                <a:solidFill>
                  <a:srgbClr val="FF0000"/>
                </a:solidFill>
              </a:rPr>
              <a:t>1- الاعتماد على العاطفة أو المنطق </a:t>
            </a:r>
            <a:r>
              <a:rPr lang="ar-IQ" sz="3200" dirty="0"/>
              <a:t>:واقع الأمر يظهر أنة ليس هناك قاعدة ثابتة نستطيع أن نؤكد أنة يمكن الاعتماد عليها فى هذا المجال ، إلا أن درجة تأثير العاطفية تزيد عند إقناع المستهدفين بالرسالة منطقيا حيث تعتمد فى هذه الحالة على استمالة دوافع الفرد إلى حد ما. و ليس أمامنا من الطريق لتحديد مدى </a:t>
            </a:r>
            <a:r>
              <a:rPr lang="ar-IQ" sz="3200" dirty="0" smtClean="0"/>
              <a:t>استخدام </a:t>
            </a:r>
            <a:r>
              <a:rPr lang="ar-IQ" sz="3200" dirty="0"/>
              <a:t>العاطفية أو المنطقية إلا بدراسة الاختلافات الفردية للمستهدفين وعندما تكون هناك خبرة سابقة بين المرسل و المستهدفين فان ذلك سوف يساعد على إمكانية التعرف على كل فرد على حدة أو كل مجموعة صغيرة و الأسلوب المناسب للاستخدام معها. </a:t>
            </a:r>
          </a:p>
        </p:txBody>
      </p:sp>
    </p:spTree>
    <p:extLst>
      <p:ext uri="{BB962C8B-B14F-4D97-AF65-F5344CB8AC3E}">
        <p14:creationId xmlns:p14="http://schemas.microsoft.com/office/powerpoint/2010/main" val="185602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928992" cy="6247864"/>
          </a:xfrm>
          <a:prstGeom prst="rect">
            <a:avLst/>
          </a:prstGeom>
        </p:spPr>
        <p:txBody>
          <a:bodyPr wrap="square">
            <a:spAutoFit/>
          </a:bodyPr>
          <a:lstStyle/>
          <a:p>
            <a:pPr algn="just"/>
            <a:r>
              <a:rPr lang="ar-IQ" sz="4000" b="1" dirty="0">
                <a:solidFill>
                  <a:srgbClr val="FF0000"/>
                </a:solidFill>
              </a:rPr>
              <a:t>- الاعتماد على درجة من التخويف  </a:t>
            </a:r>
            <a:r>
              <a:rPr lang="ar-IQ" sz="4000" dirty="0"/>
              <a:t>:تؤكد التجارب أن نسبة كبيرة من المجموعات التى تتعرض لدرجة معتدلة من التخويف تتأثر بالنصائح التى تستمع إليها و تقل هذه النسبة كلما زادت درجة التخويف ، فالرسالة التى تعمل على إثارة الخوف يقل تأثيرها كلما زادت درجة أو قدر التخوف فيها </a:t>
            </a:r>
            <a:r>
              <a:rPr lang="ar-IQ" sz="4000" dirty="0" smtClean="0"/>
              <a:t>، </a:t>
            </a:r>
            <a:r>
              <a:rPr lang="ar-IQ" sz="4000" dirty="0" smtClean="0"/>
              <a:t>ويرجع </a:t>
            </a:r>
            <a:r>
              <a:rPr lang="ar-IQ" sz="4000" dirty="0"/>
              <a:t>السبب فى ذلك إلى أن المستهدفين بالرسالة ترتفع درجة توترهم نتيجة للتخويف الشديد و يؤدى ذلك إلى التقليل من شان التهديد أ و أهميته أو قد يؤدى إلى الابتعاد عن الرسالة بدلا من التعلم منها أو التفكير فى مضمونها . </a:t>
            </a:r>
          </a:p>
        </p:txBody>
      </p:sp>
    </p:spTree>
    <p:extLst>
      <p:ext uri="{BB962C8B-B14F-4D97-AF65-F5344CB8AC3E}">
        <p14:creationId xmlns:p14="http://schemas.microsoft.com/office/powerpoint/2010/main" val="405253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تعريف المهارة الأرشادية </a:t>
            </a:r>
            <a:r>
              <a:rPr lang="ar-IQ" b="1" dirty="0" smtClean="0">
                <a:solidFill>
                  <a:srgbClr val="FF0000"/>
                </a:solidFill>
              </a:rPr>
              <a:t> </a:t>
            </a:r>
            <a:endParaRPr lang="ar-IQ" b="1" dirty="0">
              <a:solidFill>
                <a:srgbClr val="FF0000"/>
              </a:solidFill>
            </a:endParaRPr>
          </a:p>
        </p:txBody>
      </p:sp>
      <p:sp>
        <p:nvSpPr>
          <p:cNvPr id="3" name="مستطيل 2"/>
          <p:cNvSpPr/>
          <p:nvPr/>
        </p:nvSpPr>
        <p:spPr>
          <a:xfrm>
            <a:off x="179512" y="1412776"/>
            <a:ext cx="8784976" cy="5632311"/>
          </a:xfrm>
          <a:prstGeom prst="rect">
            <a:avLst/>
          </a:prstGeom>
        </p:spPr>
        <p:txBody>
          <a:bodyPr wrap="square">
            <a:spAutoFit/>
          </a:bodyPr>
          <a:lstStyle/>
          <a:p>
            <a:pPr algn="just"/>
            <a:r>
              <a:rPr lang="ar-IQ" sz="3600" dirty="0" smtClean="0"/>
              <a:t>• الأساليب </a:t>
            </a:r>
            <a:r>
              <a:rPr lang="ar-IQ" sz="3600" dirty="0"/>
              <a:t>التي يرتبط او يتفاعل المرشد النفسي من خلالها مع المسترشدين ، وتعد ضرورية للتعامل والتوافق ، مثل احترام حقوق ومشاعر الآخرين أوالقدرة على مساعدة الاخرين والتعاون والمشاركة معهم.</a:t>
            </a:r>
          </a:p>
          <a:p>
            <a:pPr algn="just"/>
            <a:r>
              <a:rPr lang="ar-IQ" sz="3600" dirty="0" smtClean="0"/>
              <a:t>•  </a:t>
            </a:r>
            <a:r>
              <a:rPr lang="ar-IQ" sz="3600" dirty="0"/>
              <a:t>مكون متعدد الأبعاد يوضح ما لدى المرشد النفسي من قدرة تعبيرية وكفاءة  العلمية والاجتماعية في سياق يمكن ان يكون محدداً لسلوك الفرد وموجهاً لانفعالاته ، ويتضمن هذا المكون مهارات إرسال واستقبال وتنظيم وضبط المعلومات الشخصية في مواقف التواصل سواء كان هذا التواصل لفظياً أو غير لفظي .</a:t>
            </a:r>
          </a:p>
        </p:txBody>
      </p:sp>
    </p:spTree>
    <p:extLst>
      <p:ext uri="{BB962C8B-B14F-4D97-AF65-F5344CB8AC3E}">
        <p14:creationId xmlns:p14="http://schemas.microsoft.com/office/powerpoint/2010/main" val="12020067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84976" cy="6247864"/>
          </a:xfrm>
          <a:prstGeom prst="rect">
            <a:avLst/>
          </a:prstGeom>
        </p:spPr>
        <p:txBody>
          <a:bodyPr wrap="square">
            <a:spAutoFit/>
          </a:bodyPr>
          <a:lstStyle/>
          <a:p>
            <a:pPr algn="just"/>
            <a:r>
              <a:rPr lang="ar-IQ" sz="4000" dirty="0"/>
              <a:t>- البدء بالاحتياجات و الاتجاهات الموجودة لدى المسترشدين: المتحدث الذي يخاطب المستهدفين باحتياجاتهم و يساعدهم فى تحديد الأساليب التى تحققها تكون لدية فرصة اكبر فى إقناعهم بدلا من ان يعمل على خلق احتياجات جديدة لهم ، ويكون الحديث أو الرسالة اكثر فاعلية فى إقناع المستهدفين عندما يبدو لهم أنة وسيلة لتحقيق هدف كان لدية بالفعل ، فاقناع أي فرد للقيام بعمل معين يجب ان ينطلق من إحساس الفرد بان هذا العمل وسيلة لتحقيق هدف كان لدية من قبل أو بدا التفكير فيه من قبل على الأقل. </a:t>
            </a:r>
          </a:p>
        </p:txBody>
      </p:sp>
    </p:spTree>
    <p:extLst>
      <p:ext uri="{BB962C8B-B14F-4D97-AF65-F5344CB8AC3E}">
        <p14:creationId xmlns:p14="http://schemas.microsoft.com/office/powerpoint/2010/main" val="1359369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0"/>
            <a:ext cx="8784976" cy="7739618"/>
          </a:xfrm>
          <a:prstGeom prst="rect">
            <a:avLst/>
          </a:prstGeom>
        </p:spPr>
        <p:txBody>
          <a:bodyPr wrap="square">
            <a:spAutoFit/>
          </a:bodyPr>
          <a:lstStyle/>
          <a:p>
            <a:pPr algn="just"/>
            <a:r>
              <a:rPr lang="ar-IQ" sz="4000" dirty="0"/>
              <a:t>عرض وتحليل الآراء المتباينة للمشكلة : يؤدي عرض الجانب والمؤيد  إلى تدعيم رأيهم و التفاعل مع المتحدث العادي. لأن الرسالة التى تعرض جانبا واحد من الموضوع تكون قادرة على إقناع الأفراد و دفعهم إلى تبنى وجهة النظر المعروضة عندما تم التأكيد عليها من جانب المستهدفين . </a:t>
            </a:r>
          </a:p>
          <a:p>
            <a:pPr algn="just"/>
            <a:r>
              <a:rPr lang="ar-IQ" sz="4000" dirty="0"/>
              <a:t>وقد أثبتت التجارب بشكل عام فاعلية تقديم الرأي المؤيد و المعارض معا بالنسبة للفرد الخبير. فعندما يقوم المتحدث بعرض وجهتي النظر بحياد يمكن ان يكون التأثير و الإقناع أتقوى و يصبح لدى المستقبل لوجهة النظر درجة أعلى من المناعة من وجهات النظر المضادة بعد ذلك. </a:t>
            </a:r>
          </a:p>
        </p:txBody>
      </p:sp>
    </p:spTree>
    <p:extLst>
      <p:ext uri="{BB962C8B-B14F-4D97-AF65-F5344CB8AC3E}">
        <p14:creationId xmlns:p14="http://schemas.microsoft.com/office/powerpoint/2010/main" val="3760334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247864"/>
          </a:xfrm>
          <a:prstGeom prst="rect">
            <a:avLst/>
          </a:prstGeom>
        </p:spPr>
        <p:txBody>
          <a:bodyPr wrap="square">
            <a:spAutoFit/>
          </a:bodyPr>
          <a:lstStyle/>
          <a:p>
            <a:pPr algn="just"/>
            <a:r>
              <a:rPr lang="ar-IQ" sz="4000" dirty="0"/>
              <a:t>ربط المضمون بالمصدر أو المرجع يقوم  المرشد فى بعض الأحيان بنسب المعلومات أو الآراء التى يقولها لمصادر معينة أو مراجع ، ويلاحظ ان المستهدفين بعد فترة من الزمن سوف يتذكرون المضمون دون ان يتذكروا المصدر و ذلك باستثناء المصادر الدينية المختلفة مثل الكتب السماوية أو الأحاديث الدينية ، و المصادر التى يعتبرها المستهدفون ثابتة و صادقة تسهل من عملية الإقناع فى حين ان المصادر الأخرى سوف تؤدى إلى نظرة سلبية قد تشكل مانعا أمامهم للإقناع. </a:t>
            </a:r>
          </a:p>
        </p:txBody>
      </p:sp>
    </p:spTree>
    <p:extLst>
      <p:ext uri="{BB962C8B-B14F-4D97-AF65-F5344CB8AC3E}">
        <p14:creationId xmlns:p14="http://schemas.microsoft.com/office/powerpoint/2010/main" val="2939757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7478970"/>
          </a:xfrm>
          <a:prstGeom prst="rect">
            <a:avLst/>
          </a:prstGeom>
        </p:spPr>
        <p:txBody>
          <a:bodyPr wrap="square">
            <a:spAutoFit/>
          </a:bodyPr>
          <a:lstStyle/>
          <a:p>
            <a:pPr algn="just"/>
            <a:r>
              <a:rPr lang="ar-IQ" sz="3200" dirty="0"/>
              <a:t>- درجة الوضوح و الغموض فى  المشكلة : تمثل درجة الوضوح فى الرسالة أهمية كبيرة فى إقناع المستهدفين فكلما كانت الرسالة واضحة و لا تحتاج لجهد فى تفسيرها و استخلاص النتائج أصبحت اكثر إقناعا ، إلا أن الوضوح فى الهدف من الرسالة المعروضة قد يعطى الفرصة لاتجاهات المستقبلين ان تنشط فى مقاومة تلك الرسالة، فى حين ان الهدف الضمني يترك للمستهدف الفرصة لكي يعمل ذهنه و يستنتج الهدف بغير أن يشعر بالتوجيه نحو الهدف. </a:t>
            </a:r>
          </a:p>
          <a:p>
            <a:pPr algn="just"/>
            <a:r>
              <a:rPr lang="ar-IQ" sz="3200" dirty="0"/>
              <a:t>7- الترتيب المنطقي لأفكار المشكلة : إذا قدم المتحدث فى رسالته حججا متناقضة فالحجج القوية اكثر تأثير على المستمعين ولذلك يفضل البدء بالحجج القوية ثم المساعدة ثم الأقل تأثير ، وإثارة الاحتياجات أولا ثم تقديم الرسالة التى تشبع تلك الاحتياجات تكون اكثر تأثيرا من تقديم المحتوى المقنع أولا، و على المتحدث بعد ذلك ان يقدم الحجج المؤيدة أولا حيث ان ذلك سيقوى موقفة و يستعد لرفض الحجج المعارضة التى سوف تاتى بعد الإقناع بالحجج المؤيدة </a:t>
            </a:r>
            <a:r>
              <a:rPr lang="ar-IQ" dirty="0"/>
              <a:t>. </a:t>
            </a:r>
          </a:p>
        </p:txBody>
      </p:sp>
    </p:spTree>
    <p:extLst>
      <p:ext uri="{BB962C8B-B14F-4D97-AF65-F5344CB8AC3E}">
        <p14:creationId xmlns:p14="http://schemas.microsoft.com/office/powerpoint/2010/main" val="3635250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16632"/>
            <a:ext cx="8856984" cy="6494085"/>
          </a:xfrm>
          <a:prstGeom prst="rect">
            <a:avLst/>
          </a:prstGeom>
        </p:spPr>
        <p:txBody>
          <a:bodyPr wrap="square">
            <a:spAutoFit/>
          </a:bodyPr>
          <a:lstStyle/>
          <a:p>
            <a:pPr algn="just"/>
            <a:r>
              <a:rPr lang="ar-IQ" sz="3200" dirty="0"/>
              <a:t>التأثير المتراكم و التكرار: التكرار من العوامل التى تساعد على الإقناع و يمكن ان يؤدي تكرار الرأى أو الرسالة إلى تعديل الاتجاهات العامة نحو أي قضية أو موضوع ، إلا ان التكرار فى بعض الأحيان قد يسبب الضيق و الملل و يتطلب ذلك ان يكون التكرار مع التنويع . </a:t>
            </a:r>
          </a:p>
          <a:p>
            <a:pPr algn="just"/>
            <a:r>
              <a:rPr lang="ar-IQ" sz="3200" dirty="0"/>
              <a:t>  وقد اتضح ان  المسترشدين الذين عرض عليهم اكثر من سبب أو مبرر واحد اكثر استعداد للإقناع من الذين عرض عليهم مبرر واحد أو سبب واحد .</a:t>
            </a:r>
          </a:p>
          <a:p>
            <a:pPr algn="just"/>
            <a:r>
              <a:rPr lang="ar-IQ" sz="3200" dirty="0"/>
              <a:t>      ويستخدم المرشد مجموعة من المهارات الأساسية مع جميع المسترشدين بهدف اكتساب ثقة  المسترشد وإزالة مخاوفه وإعطائه شعوراً بالأمان وبناء الارتباط الشعوري المهني بينه وبين المسترشد ,وباستخدام هذه المهارات يستطيع المرشد النفسي أن يتعرف على جوانب المشكلة وأبعادها.</a:t>
            </a:r>
          </a:p>
        </p:txBody>
      </p:sp>
    </p:spTree>
    <p:extLst>
      <p:ext uri="{BB962C8B-B14F-4D97-AF65-F5344CB8AC3E}">
        <p14:creationId xmlns:p14="http://schemas.microsoft.com/office/powerpoint/2010/main" val="229545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5509200"/>
          </a:xfrm>
          <a:prstGeom prst="rect">
            <a:avLst/>
          </a:prstGeom>
        </p:spPr>
        <p:txBody>
          <a:bodyPr wrap="square">
            <a:spAutoFit/>
          </a:bodyPr>
          <a:lstStyle/>
          <a:p>
            <a:pPr algn="just"/>
            <a:r>
              <a:rPr lang="ar-IQ" sz="4400" b="1" dirty="0">
                <a:solidFill>
                  <a:srgbClr val="FF0000"/>
                </a:solidFill>
              </a:rPr>
              <a:t>مهارات تقويم النتائج.</a:t>
            </a:r>
          </a:p>
          <a:p>
            <a:pPr algn="just"/>
            <a:r>
              <a:rPr lang="ar-IQ" sz="4400" dirty="0"/>
              <a:t>والتقويم يحتاج أن تكون الأهداف واضحة للعملية الإرشادية التي يكون بصددها المرشد النفسي وأن يكون السلوك الذي جاء به المسترشد (المشكلة للمسترشد" محددا بشكل واضح وهو ما يعرف بالقاعدة التي نقيس وفقها النتائج.،ويكون التقويم مستمرا أثناء العمل الإرشادي،أو قد يكون عند نهاية الإرشاد .</a:t>
            </a:r>
          </a:p>
        </p:txBody>
      </p:sp>
    </p:spTree>
    <p:extLst>
      <p:ext uri="{BB962C8B-B14F-4D97-AF65-F5344CB8AC3E}">
        <p14:creationId xmlns:p14="http://schemas.microsoft.com/office/powerpoint/2010/main" val="3460623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6247864"/>
          </a:xfrm>
          <a:prstGeom prst="rect">
            <a:avLst/>
          </a:prstGeom>
        </p:spPr>
        <p:txBody>
          <a:bodyPr wrap="square">
            <a:spAutoFit/>
          </a:bodyPr>
          <a:lstStyle/>
          <a:p>
            <a:pPr algn="just"/>
            <a:r>
              <a:rPr lang="ar-IQ" sz="4000" dirty="0"/>
              <a:t>مهارات إنهاء الجلسات الإرشادية  </a:t>
            </a:r>
          </a:p>
          <a:p>
            <a:pPr algn="just"/>
            <a:r>
              <a:rPr lang="ar-IQ" sz="4000" dirty="0"/>
              <a:t>يرى كثير من المعالجين والمرشدين النفسيين والباحثين إن مرحلة إنهاء عملية الإرشاد من المراحل الحساسة فى العمل الإرشادي، حيث تكون هناك علاقة وثيقة بين المرشد النفسي والمسترشد ،ولهذا فإن هذه المرحلة تحتاج إلى مهارة خاصة من المرشد النفسي للتدرج بالمسترشد  فى الوصول إليها وإعداده لذلك ومراجعة ما تحقق فى الإرشاد،والتحقق من أن هناك تعلما قد حدث وأن أثر هذا التعلم يمكن أن ينقل إلى واقع حياة المسترشد.</a:t>
            </a:r>
          </a:p>
        </p:txBody>
      </p:sp>
    </p:spTree>
    <p:extLst>
      <p:ext uri="{BB962C8B-B14F-4D97-AF65-F5344CB8AC3E}">
        <p14:creationId xmlns:p14="http://schemas.microsoft.com/office/powerpoint/2010/main" val="3942539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12968" cy="6740307"/>
          </a:xfrm>
          <a:prstGeom prst="rect">
            <a:avLst/>
          </a:prstGeom>
        </p:spPr>
        <p:txBody>
          <a:bodyPr wrap="square">
            <a:spAutoFit/>
          </a:bodyPr>
          <a:lstStyle/>
          <a:p>
            <a:pPr algn="just"/>
            <a:r>
              <a:rPr lang="ar-IQ" sz="3600" dirty="0"/>
              <a:t>مهارة الإنهاء ( </a:t>
            </a:r>
            <a:r>
              <a:rPr lang="en-US" sz="3600" dirty="0"/>
              <a:t>Termination ) </a:t>
            </a:r>
            <a:r>
              <a:rPr lang="ar-IQ" sz="3600" dirty="0"/>
              <a:t>تعتبر مهارة الإنهاء من أهم المهارات الإرشادية التي ينبغي أن يلم بها المرشد النفسي، كما يمكن أن تكون من أصعب المهارات وأكثرها إحباطاً للمسترشد، لذا يجب على المرشد النفسي استخدام الممهدات العامة لإنهاء المقابلة الإرشادية والتي من شأنها تجنب الكثير من المشكلات الخاصة بعملية الإنهاء. تعتبر مهارة الإنهاء من أهم المهارات الإرشادية التي ينبغي أن يلم بها المرشد النفسي، كما يمكن أن تكون من أصعب المهارات وأكثرها إحباطاً للمسترشد، لذا يجب على المرشد النفسي استخدام الممهدات العامة لإنهاء المقابلة الإرشادية والتي من شأنها تجنب الكثير من المشكلات الخاصة بعملية الإنهاء.</a:t>
            </a:r>
          </a:p>
        </p:txBody>
      </p:sp>
    </p:spTree>
    <p:extLst>
      <p:ext uri="{BB962C8B-B14F-4D97-AF65-F5344CB8AC3E}">
        <p14:creationId xmlns:p14="http://schemas.microsoft.com/office/powerpoint/2010/main" val="325431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01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856984" cy="6186309"/>
          </a:xfrm>
          <a:prstGeom prst="rect">
            <a:avLst/>
          </a:prstGeom>
        </p:spPr>
        <p:txBody>
          <a:bodyPr wrap="square">
            <a:spAutoFit/>
          </a:bodyPr>
          <a:lstStyle/>
          <a:p>
            <a:pPr algn="just"/>
            <a:r>
              <a:rPr lang="ar-IQ" sz="3600" dirty="0" smtClean="0"/>
              <a:t>• سلوكات </a:t>
            </a:r>
            <a:r>
              <a:rPr lang="ar-IQ" sz="3600" dirty="0"/>
              <a:t>تزيد القدرة النفسية الاجتماعية وتمكن المرشد النفسي من التعامل بفاعلية مع متطلبات وتحديات الحياة اليومية .  </a:t>
            </a:r>
          </a:p>
          <a:p>
            <a:pPr algn="just"/>
            <a:r>
              <a:rPr lang="ar-IQ" sz="3600" dirty="0" smtClean="0"/>
              <a:t>• السلوكات </a:t>
            </a:r>
            <a:r>
              <a:rPr lang="ar-IQ" sz="3600" dirty="0"/>
              <a:t>التي يستخدمها المرشد النفسي في تفاعلاته مع الآخرين والتي قد تكون سلوكيات غير لفظية كالتماس البصري وإيماءات الرأس ، وقد تكون سلوكيات لفظية بسيطة أو معقدة كتقديم حلول ترضي حاجات المجتمع  . </a:t>
            </a:r>
          </a:p>
          <a:p>
            <a:pPr algn="just"/>
            <a:r>
              <a:rPr lang="ar-IQ" sz="3600" dirty="0" smtClean="0"/>
              <a:t>•  </a:t>
            </a:r>
            <a:r>
              <a:rPr lang="ar-IQ" sz="3600" dirty="0"/>
              <a:t>قدرة المرشد النفسي على ان يتصرف بصورة ملائمة في مواقف التفاعل الاجتماعي مع  المسترشدين ويتحكم في سلوكه إزاءها، وان يعد لها أيضاً تبعاً لمتطلبات الموقف بما يساعده على تحقيق أهدافه من هذا التفاعل.</a:t>
            </a:r>
          </a:p>
        </p:txBody>
      </p:sp>
    </p:spTree>
    <p:extLst>
      <p:ext uri="{BB962C8B-B14F-4D97-AF65-F5344CB8AC3E}">
        <p14:creationId xmlns:p14="http://schemas.microsoft.com/office/powerpoint/2010/main" val="32266963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خصائص المهارات الأرشادية</a:t>
            </a:r>
          </a:p>
        </p:txBody>
      </p:sp>
      <p:sp>
        <p:nvSpPr>
          <p:cNvPr id="3" name="مستطيل 2"/>
          <p:cNvSpPr/>
          <p:nvPr/>
        </p:nvSpPr>
        <p:spPr>
          <a:xfrm>
            <a:off x="179512" y="1268760"/>
            <a:ext cx="8712968" cy="4401205"/>
          </a:xfrm>
          <a:prstGeom prst="rect">
            <a:avLst/>
          </a:prstGeom>
        </p:spPr>
        <p:txBody>
          <a:bodyPr wrap="square">
            <a:spAutoFit/>
          </a:bodyPr>
          <a:lstStyle/>
          <a:p>
            <a:pPr algn="just"/>
            <a:r>
              <a:rPr lang="ar-IQ" sz="4000" dirty="0" smtClean="0"/>
              <a:t>1- سلوكية </a:t>
            </a:r>
            <a:r>
              <a:rPr lang="ar-IQ" sz="4000" dirty="0"/>
              <a:t>متعلمة .</a:t>
            </a:r>
          </a:p>
          <a:p>
            <a:pPr algn="just"/>
            <a:r>
              <a:rPr lang="ar-IQ" sz="4000" dirty="0" smtClean="0"/>
              <a:t>2- تتم </a:t>
            </a:r>
            <a:r>
              <a:rPr lang="ar-IQ" sz="4000" dirty="0"/>
              <a:t>بين شخصين أو أكثر .</a:t>
            </a:r>
          </a:p>
          <a:p>
            <a:pPr algn="just"/>
            <a:r>
              <a:rPr lang="ar-IQ" sz="4000" dirty="0" smtClean="0"/>
              <a:t>3- تزيد </a:t>
            </a:r>
            <a:r>
              <a:rPr lang="ar-IQ" sz="4000" dirty="0"/>
              <a:t>من قدرة  المرشد النفسي على التفاعل مع  المسترشدين في المواقف المختلفة .</a:t>
            </a:r>
          </a:p>
          <a:p>
            <a:pPr algn="just"/>
            <a:r>
              <a:rPr lang="ar-IQ" sz="4000" dirty="0" smtClean="0"/>
              <a:t>4- تمكن  </a:t>
            </a:r>
            <a:r>
              <a:rPr lang="ar-IQ" sz="4000" dirty="0"/>
              <a:t>المرشد النفسي من التصرف بطريقة مناسبة ومقبولة  علمياً واجتماعياً .</a:t>
            </a:r>
          </a:p>
          <a:p>
            <a:pPr algn="just"/>
            <a:r>
              <a:rPr lang="ar-IQ" sz="4000" dirty="0" smtClean="0"/>
              <a:t>5- تتضمن </a:t>
            </a:r>
            <a:r>
              <a:rPr lang="ar-IQ" sz="4000" dirty="0"/>
              <a:t>سلوكات لفظية وغير لفظية محددة </a:t>
            </a:r>
            <a:r>
              <a:rPr lang="ar-IQ" sz="4000" dirty="0" smtClean="0"/>
              <a:t>.</a:t>
            </a:r>
            <a:endParaRPr lang="ar-IQ" sz="4000" dirty="0"/>
          </a:p>
        </p:txBody>
      </p:sp>
    </p:spTree>
    <p:extLst>
      <p:ext uri="{BB962C8B-B14F-4D97-AF65-F5344CB8AC3E}">
        <p14:creationId xmlns:p14="http://schemas.microsoft.com/office/powerpoint/2010/main" val="415769728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5909310"/>
          </a:xfrm>
          <a:prstGeom prst="rect">
            <a:avLst/>
          </a:prstGeom>
        </p:spPr>
        <p:txBody>
          <a:bodyPr wrap="square">
            <a:spAutoFit/>
          </a:bodyPr>
          <a:lstStyle/>
          <a:p>
            <a:pPr algn="just"/>
            <a:r>
              <a:rPr lang="ar-IQ" sz="4000" dirty="0" smtClean="0"/>
              <a:t>6- مهارات </a:t>
            </a:r>
            <a:r>
              <a:rPr lang="ar-IQ" sz="4000" dirty="0"/>
              <a:t>تفاعلية ، والتفاعل البيئشخصي الموجب ، والذي يحقق  للمسترشد أهدافه دون ترك آثاراً سلبية أو إلحاق الأذى بالمسترشدين .  </a:t>
            </a:r>
          </a:p>
          <a:p>
            <a:pPr algn="just"/>
            <a:r>
              <a:rPr lang="ar-IQ" sz="4000" dirty="0"/>
              <a:t>7-	  بناء العلاقة الإرشادية.</a:t>
            </a:r>
          </a:p>
          <a:p>
            <a:pPr algn="just"/>
            <a:r>
              <a:rPr lang="ar-IQ" sz="4000" dirty="0"/>
              <a:t>8-	 التعرف على المشكلة وتحديدها</a:t>
            </a:r>
          </a:p>
          <a:p>
            <a:pPr algn="just"/>
            <a:r>
              <a:rPr lang="ar-IQ" sz="4000" dirty="0"/>
              <a:t>9-	 إعداد الأهداف الإرشادية.</a:t>
            </a:r>
          </a:p>
          <a:p>
            <a:pPr algn="just"/>
            <a:r>
              <a:rPr lang="ar-IQ" sz="4000" dirty="0"/>
              <a:t>10-	اختيار طريقة للإرشاد واستخدامها.</a:t>
            </a:r>
          </a:p>
          <a:p>
            <a:pPr algn="just"/>
            <a:r>
              <a:rPr lang="ar-IQ" sz="4000" dirty="0"/>
              <a:t>11-	تقويم النتائج.</a:t>
            </a:r>
          </a:p>
          <a:p>
            <a:pPr algn="just"/>
            <a:r>
              <a:rPr lang="ar-IQ" sz="4000" dirty="0"/>
              <a:t>12-	أنهاء الحالة. </a:t>
            </a:r>
          </a:p>
          <a:p>
            <a:endParaRPr lang="ar-IQ" dirty="0"/>
          </a:p>
        </p:txBody>
      </p:sp>
    </p:spTree>
    <p:extLst>
      <p:ext uri="{BB962C8B-B14F-4D97-AF65-F5344CB8AC3E}">
        <p14:creationId xmlns:p14="http://schemas.microsoft.com/office/powerpoint/2010/main" val="1615527070"/>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4"/>
          </a:solidFill>
        </p:spPr>
        <p:txBody>
          <a:bodyPr/>
          <a:lstStyle/>
          <a:p>
            <a:r>
              <a:rPr lang="ar-IQ" b="1" dirty="0">
                <a:solidFill>
                  <a:srgbClr val="00B0F0"/>
                </a:solidFill>
              </a:rPr>
              <a:t>أنواع المهارات الأرشادية</a:t>
            </a:r>
          </a:p>
        </p:txBody>
      </p:sp>
      <p:sp>
        <p:nvSpPr>
          <p:cNvPr id="3" name="مستطيل مستدير الزوايا 2"/>
          <p:cNvSpPr/>
          <p:nvPr/>
        </p:nvSpPr>
        <p:spPr>
          <a:xfrm>
            <a:off x="2915816" y="1340768"/>
            <a:ext cx="3218656" cy="914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FFFF00"/>
                </a:solidFill>
              </a:rPr>
              <a:t>أنواع المهارات الأرشادية</a:t>
            </a:r>
          </a:p>
        </p:txBody>
      </p:sp>
      <p:sp>
        <p:nvSpPr>
          <p:cNvPr id="4" name="مستطيل مستدير الزوايا 3"/>
          <p:cNvSpPr/>
          <p:nvPr/>
        </p:nvSpPr>
        <p:spPr>
          <a:xfrm>
            <a:off x="7380312" y="3573016"/>
            <a:ext cx="163448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smtClean="0"/>
              <a:t>الأساسية</a:t>
            </a:r>
            <a:endParaRPr lang="ar-IQ" sz="2800" b="1" dirty="0"/>
          </a:p>
        </p:txBody>
      </p:sp>
      <p:sp>
        <p:nvSpPr>
          <p:cNvPr id="5" name="مستطيل مستدير الزوايا 4"/>
          <p:cNvSpPr/>
          <p:nvPr/>
        </p:nvSpPr>
        <p:spPr>
          <a:xfrm>
            <a:off x="3409020" y="3558750"/>
            <a:ext cx="2232248"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smtClean="0"/>
              <a:t>التنظيمية</a:t>
            </a:r>
            <a:endParaRPr lang="ar-IQ" sz="2800" b="1" dirty="0"/>
          </a:p>
        </p:txBody>
      </p:sp>
      <p:sp>
        <p:nvSpPr>
          <p:cNvPr id="6" name="مستطيل مستدير الزوايا 5"/>
          <p:cNvSpPr/>
          <p:nvPr/>
        </p:nvSpPr>
        <p:spPr>
          <a:xfrm>
            <a:off x="1379562" y="4906302"/>
            <a:ext cx="2088232"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 </a:t>
            </a:r>
            <a:r>
              <a:rPr lang="ar-IQ" sz="2800" b="1" dirty="0" smtClean="0"/>
              <a:t>فوق المتقدمة </a:t>
            </a:r>
            <a:endParaRPr lang="ar-IQ" sz="2800" b="1" dirty="0"/>
          </a:p>
        </p:txBody>
      </p:sp>
      <p:sp>
        <p:nvSpPr>
          <p:cNvPr id="7" name="مستطيل مستدير الزوايا 6"/>
          <p:cNvSpPr/>
          <p:nvPr/>
        </p:nvSpPr>
        <p:spPr>
          <a:xfrm>
            <a:off x="5820026" y="4906302"/>
            <a:ext cx="2376264"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smtClean="0"/>
              <a:t>المتقدمة</a:t>
            </a:r>
            <a:endParaRPr lang="ar-IQ" sz="2800" b="1" dirty="0"/>
          </a:p>
        </p:txBody>
      </p:sp>
      <p:sp>
        <p:nvSpPr>
          <p:cNvPr id="8" name="مستطيل مستدير الزوايا 7"/>
          <p:cNvSpPr/>
          <p:nvPr/>
        </p:nvSpPr>
        <p:spPr>
          <a:xfrm>
            <a:off x="144567" y="3558750"/>
            <a:ext cx="216024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smtClean="0"/>
              <a:t>الفنية</a:t>
            </a:r>
            <a:endParaRPr lang="ar-IQ" sz="2800" b="1" dirty="0"/>
          </a:p>
        </p:txBody>
      </p:sp>
      <p:sp>
        <p:nvSpPr>
          <p:cNvPr id="9" name="سهم للأسفل 8"/>
          <p:cNvSpPr/>
          <p:nvPr/>
        </p:nvSpPr>
        <p:spPr>
          <a:xfrm rot="18623220">
            <a:off x="6599224" y="1871124"/>
            <a:ext cx="484632" cy="1954561"/>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سهم للأسفل 9"/>
          <p:cNvSpPr/>
          <p:nvPr/>
        </p:nvSpPr>
        <p:spPr>
          <a:xfrm rot="2191242">
            <a:off x="2302612" y="2004380"/>
            <a:ext cx="484632" cy="1572321"/>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سهم للأسفل 10"/>
          <p:cNvSpPr/>
          <p:nvPr/>
        </p:nvSpPr>
        <p:spPr>
          <a:xfrm>
            <a:off x="4525144" y="2255168"/>
            <a:ext cx="478904" cy="1303582"/>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مستطيل 11"/>
          <p:cNvSpPr/>
          <p:nvPr/>
        </p:nvSpPr>
        <p:spPr>
          <a:xfrm>
            <a:off x="1547665" y="5171560"/>
            <a:ext cx="1796994" cy="369332"/>
          </a:xfrm>
          <a:prstGeom prst="rect">
            <a:avLst/>
          </a:prstGeom>
        </p:spPr>
        <p:txBody>
          <a:bodyPr wrap="square">
            <a:spAutoFit/>
          </a:bodyPr>
          <a:lstStyle/>
          <a:p>
            <a:pPr lvl="0" algn="ctr"/>
            <a:r>
              <a:rPr lang="ar-IQ" dirty="0" smtClean="0">
                <a:solidFill>
                  <a:prstClr val="white"/>
                </a:solidFill>
              </a:rPr>
              <a:t> </a:t>
            </a:r>
            <a:endParaRPr lang="ar-IQ" dirty="0">
              <a:solidFill>
                <a:prstClr val="white"/>
              </a:solidFill>
            </a:endParaRPr>
          </a:p>
        </p:txBody>
      </p:sp>
      <p:sp>
        <p:nvSpPr>
          <p:cNvPr id="14" name="سهم للأسفل 13"/>
          <p:cNvSpPr/>
          <p:nvPr/>
        </p:nvSpPr>
        <p:spPr>
          <a:xfrm rot="20842471">
            <a:off x="5840287" y="2203039"/>
            <a:ext cx="484632" cy="262644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سهم للأسفل 14"/>
          <p:cNvSpPr/>
          <p:nvPr/>
        </p:nvSpPr>
        <p:spPr>
          <a:xfrm rot="968085">
            <a:off x="2892385" y="2154093"/>
            <a:ext cx="451738" cy="2756122"/>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614493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IQ" b="1" dirty="0">
                <a:solidFill>
                  <a:srgbClr val="FF0000"/>
                </a:solidFill>
              </a:rPr>
              <a:t>مهارات الأرشادية الأساسية</a:t>
            </a:r>
          </a:p>
        </p:txBody>
      </p:sp>
      <p:sp>
        <p:nvSpPr>
          <p:cNvPr id="3" name="مستطيل 2"/>
          <p:cNvSpPr/>
          <p:nvPr/>
        </p:nvSpPr>
        <p:spPr>
          <a:xfrm>
            <a:off x="0" y="764704"/>
            <a:ext cx="8974789" cy="6001643"/>
          </a:xfrm>
          <a:prstGeom prst="rect">
            <a:avLst/>
          </a:prstGeom>
        </p:spPr>
        <p:txBody>
          <a:bodyPr wrap="square">
            <a:spAutoFit/>
          </a:bodyPr>
          <a:lstStyle/>
          <a:p>
            <a:pPr algn="just"/>
            <a:r>
              <a:rPr lang="ar-IQ" sz="3200" dirty="0"/>
              <a:t>ويمكن أن تقسم المهارات إلى:</a:t>
            </a:r>
          </a:p>
          <a:p>
            <a:pPr algn="just"/>
            <a:r>
              <a:rPr lang="ar-IQ" sz="3200" dirty="0" smtClean="0"/>
              <a:t>1-  </a:t>
            </a:r>
            <a:r>
              <a:rPr lang="ar-IQ" sz="3200" b="1" dirty="0">
                <a:solidFill>
                  <a:srgbClr val="7030A0"/>
                </a:solidFill>
              </a:rPr>
              <a:t>مهارات الأرشادية الأساسية</a:t>
            </a:r>
            <a:r>
              <a:rPr lang="ar-IQ" sz="3200" dirty="0"/>
              <a:t>: </a:t>
            </a:r>
            <a:r>
              <a:rPr lang="ar-IQ" sz="3200" b="1" dirty="0">
                <a:solidFill>
                  <a:srgbClr val="FF0000"/>
                </a:solidFill>
              </a:rPr>
              <a:t>وهي مجموعة من الوسائل تهدف إلى التعرف على المشكلة وأبعادها وجوانبها وذلك عن طريق بناء علاقة الأرشادية المهنية فعَالة مع المسترشد </a:t>
            </a:r>
            <a:r>
              <a:rPr lang="ar-IQ" sz="3200" b="1" dirty="0" smtClean="0">
                <a:solidFill>
                  <a:srgbClr val="FF0000"/>
                </a:solidFill>
              </a:rPr>
              <a:t>، وكيفية </a:t>
            </a:r>
            <a:r>
              <a:rPr lang="ar-IQ" sz="3200" b="1" dirty="0">
                <a:solidFill>
                  <a:srgbClr val="FF0000"/>
                </a:solidFill>
              </a:rPr>
              <a:t>الأتصال والتواصل .</a:t>
            </a:r>
            <a:r>
              <a:rPr lang="ar-IQ" sz="3200" dirty="0"/>
              <a:t> ومن المهارات الأرشادية الأساسية  </a:t>
            </a:r>
          </a:p>
          <a:p>
            <a:pPr marL="457200" indent="-457200" algn="just">
              <a:buFont typeface="Arial" pitchFamily="34" charset="0"/>
              <a:buChar char="•"/>
            </a:pPr>
            <a:r>
              <a:rPr lang="ar-IQ" sz="3200" b="1" dirty="0">
                <a:solidFill>
                  <a:srgbClr val="7030A0"/>
                </a:solidFill>
              </a:rPr>
              <a:t>مهارات الاتصال الأساسية للمرشد النفسي.</a:t>
            </a:r>
          </a:p>
          <a:p>
            <a:pPr algn="just"/>
            <a:r>
              <a:rPr lang="ar-IQ" sz="3200" dirty="0"/>
              <a:t>وتتضمن مهارات الاتصال عددا </a:t>
            </a:r>
            <a:r>
              <a:rPr lang="ar-IQ" sz="3200" dirty="0" smtClean="0"/>
              <a:t>من المهارات الفرعية منها:</a:t>
            </a:r>
            <a:endParaRPr lang="ar-IQ" sz="3200" dirty="0"/>
          </a:p>
          <a:p>
            <a:pPr algn="just"/>
            <a:r>
              <a:rPr lang="ar-IQ" sz="3200" dirty="0"/>
              <a:t>1- </a:t>
            </a:r>
            <a:r>
              <a:rPr lang="ar-IQ" sz="3200" b="1" dirty="0">
                <a:solidFill>
                  <a:srgbClr val="7030A0"/>
                </a:solidFill>
              </a:rPr>
              <a:t>الاتصال البصري: </a:t>
            </a:r>
            <a:r>
              <a:rPr lang="en-US" sz="3200" b="1" dirty="0">
                <a:solidFill>
                  <a:srgbClr val="7030A0"/>
                </a:solidFill>
              </a:rPr>
              <a:t>Eye Contact</a:t>
            </a:r>
          </a:p>
          <a:p>
            <a:pPr algn="just"/>
            <a:r>
              <a:rPr lang="ar-IQ" sz="3200" dirty="0"/>
              <a:t>أن الاتصال البصري هي تلك النظرة المحفوفة بالانتباه والتي تقول  </a:t>
            </a:r>
            <a:r>
              <a:rPr lang="ar-IQ" sz="3200" dirty="0" smtClean="0"/>
              <a:t>للمسترشد أن </a:t>
            </a:r>
            <a:r>
              <a:rPr lang="ar-IQ" sz="3200" dirty="0"/>
              <a:t>المرشد يهتم بك وينصت إليك ومتعاطف معك وحريص على </a:t>
            </a:r>
            <a:r>
              <a:rPr lang="ar-IQ" sz="3200" dirty="0" smtClean="0"/>
              <a:t>مساعدتك ، والنظرة </a:t>
            </a:r>
            <a:r>
              <a:rPr lang="ar-IQ" sz="3200" dirty="0"/>
              <a:t>المتفهمة تحمل كل من عناصر الموقف الإرشادي الذي يضم المرشد والمسترشد</a:t>
            </a:r>
          </a:p>
        </p:txBody>
      </p:sp>
    </p:spTree>
    <p:extLst>
      <p:ext uri="{BB962C8B-B14F-4D97-AF65-F5344CB8AC3E}">
        <p14:creationId xmlns:p14="http://schemas.microsoft.com/office/powerpoint/2010/main" val="2641705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174</TotalTime>
  <Words>3820</Words>
  <Application>Microsoft Office PowerPoint</Application>
  <PresentationFormat>عرض على الشاشة (3:4)‏</PresentationFormat>
  <Paragraphs>174</Paragraphs>
  <Slides>48</Slides>
  <Notes>0</Notes>
  <HiddenSlides>0</HiddenSlides>
  <MMClips>0</MMClips>
  <ScaleCrop>false</ScaleCrop>
  <HeadingPairs>
    <vt:vector size="4" baseType="variant">
      <vt:variant>
        <vt:lpstr>نسق</vt:lpstr>
      </vt:variant>
      <vt:variant>
        <vt:i4>1</vt:i4>
      </vt:variant>
      <vt:variant>
        <vt:lpstr>عناوين الشرائح</vt:lpstr>
      </vt:variant>
      <vt:variant>
        <vt:i4>48</vt:i4>
      </vt:variant>
    </vt:vector>
  </HeadingPairs>
  <TitlesOfParts>
    <vt:vector size="49" baseType="lpstr">
      <vt:lpstr>غلاف فني</vt:lpstr>
      <vt:lpstr>المهارات الأرشادية</vt:lpstr>
      <vt:lpstr>عرض تقديمي في PowerPoint</vt:lpstr>
      <vt:lpstr>عرض تقديمي في PowerPoint</vt:lpstr>
      <vt:lpstr>تعريف المهارة الأرشادية  </vt:lpstr>
      <vt:lpstr>عرض تقديمي في PowerPoint</vt:lpstr>
      <vt:lpstr>خصائص المهارات الأرشادية</vt:lpstr>
      <vt:lpstr>عرض تقديمي في PowerPoint</vt:lpstr>
      <vt:lpstr>أنواع المهارات الأرشادية</vt:lpstr>
      <vt:lpstr>مهارات الأرشادية الأساسية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2- مهارات الأرشادية الفنية</vt:lpstr>
      <vt:lpstr>عرض تقديمي في PowerPoint</vt:lpstr>
      <vt:lpstr> الخصائص الأساسية لمهارة الأسئلة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3- مهارات أرشادية تنظيمية</vt:lpstr>
      <vt:lpstr>عرض تقديمي في PowerPoint</vt:lpstr>
      <vt:lpstr>4- المهارات المتقدمة</vt:lpstr>
      <vt:lpstr>عرض تقديمي في PowerPoint</vt:lpstr>
      <vt:lpstr>عرض تقديمي في PowerPoint</vt:lpstr>
      <vt:lpstr>عرض تقديمي في PowerPoint</vt:lpstr>
      <vt:lpstr>عرض تقديمي في PowerPoint</vt:lpstr>
      <vt:lpstr>5- المهارات الأرشادية فوق المتقدمة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المهارات الأرشادية</dc:title>
  <dc:creator>almadar</dc:creator>
  <cp:lastModifiedBy>almadar</cp:lastModifiedBy>
  <cp:revision>19</cp:revision>
  <dcterms:created xsi:type="dcterms:W3CDTF">2021-02-08T15:29:53Z</dcterms:created>
  <dcterms:modified xsi:type="dcterms:W3CDTF">2021-02-08T20:09:37Z</dcterms:modified>
</cp:coreProperties>
</file>