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3" r:id="rId7"/>
    <p:sldId id="264" r:id="rId8"/>
    <p:sldId id="266" r:id="rId9"/>
    <p:sldId id="265" r:id="rId10"/>
    <p:sldId id="261" r:id="rId11"/>
    <p:sldId id="262"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5D4E84-4880-4E17-8539-F820DD5EB0B0}"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3064165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D4E84-4880-4E17-8539-F820DD5EB0B0}"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492080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D4E84-4880-4E17-8539-F820DD5EB0B0}"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130304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D4E84-4880-4E17-8539-F820DD5EB0B0}"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27458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5D4E84-4880-4E17-8539-F820DD5EB0B0}"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354356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5D4E84-4880-4E17-8539-F820DD5EB0B0}"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75907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5D4E84-4880-4E17-8539-F820DD5EB0B0}" type="datetimeFigureOut">
              <a:rPr lang="en-US" smtClean="0"/>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3840517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5D4E84-4880-4E17-8539-F820DD5EB0B0}" type="datetimeFigureOut">
              <a:rPr lang="en-US" smtClean="0"/>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75055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D4E84-4880-4E17-8539-F820DD5EB0B0}" type="datetimeFigureOut">
              <a:rPr lang="en-US" smtClean="0"/>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167422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5D4E84-4880-4E17-8539-F820DD5EB0B0}"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2432689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5D4E84-4880-4E17-8539-F820DD5EB0B0}"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4A84C-6D62-496B-8096-F40B621D1C45}" type="slidenum">
              <a:rPr lang="en-US" smtClean="0"/>
              <a:t>‹#›</a:t>
            </a:fld>
            <a:endParaRPr lang="en-US"/>
          </a:p>
        </p:txBody>
      </p:sp>
    </p:spTree>
    <p:extLst>
      <p:ext uri="{BB962C8B-B14F-4D97-AF65-F5344CB8AC3E}">
        <p14:creationId xmlns:p14="http://schemas.microsoft.com/office/powerpoint/2010/main" val="377518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D4E84-4880-4E17-8539-F820DD5EB0B0}" type="datetimeFigureOut">
              <a:rPr lang="en-US" smtClean="0"/>
              <a:t>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4A84C-6D62-496B-8096-F40B621D1C45}" type="slidenum">
              <a:rPr lang="en-US" smtClean="0"/>
              <a:t>‹#›</a:t>
            </a:fld>
            <a:endParaRPr lang="en-US"/>
          </a:p>
        </p:txBody>
      </p:sp>
    </p:spTree>
    <p:extLst>
      <p:ext uri="{BB962C8B-B14F-4D97-AF65-F5344CB8AC3E}">
        <p14:creationId xmlns:p14="http://schemas.microsoft.com/office/powerpoint/2010/main" val="100039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47718" y="1752600"/>
            <a:ext cx="501772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الأقلاع في الحاسوب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05153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990600"/>
            <a:ext cx="8243888"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752600" y="381000"/>
            <a:ext cx="6719889" cy="523220"/>
          </a:xfrm>
          <a:prstGeom prst="rect">
            <a:avLst/>
          </a:prstGeom>
          <a:noFill/>
        </p:spPr>
        <p:txBody>
          <a:bodyPr wrap="square" rtlCol="0">
            <a:spAutoFit/>
          </a:bodyPr>
          <a:lstStyle/>
          <a:p>
            <a:pPr algn="r" rtl="1"/>
            <a:r>
              <a:rPr lang="ar-IQ" sz="2800" b="1" dirty="0" smtClean="0">
                <a:solidFill>
                  <a:srgbClr val="FF0000"/>
                </a:solidFill>
              </a:rPr>
              <a:t>مشكلة عدم اقلاع الحاسوب وظهور الشاشة السوداء</a:t>
            </a:r>
            <a:endParaRPr lang="en-US" sz="2800" b="1" dirty="0">
              <a:solidFill>
                <a:srgbClr val="FF0000"/>
              </a:solidFill>
            </a:endParaRPr>
          </a:p>
        </p:txBody>
      </p:sp>
    </p:spTree>
    <p:extLst>
      <p:ext uri="{BB962C8B-B14F-4D97-AF65-F5344CB8AC3E}">
        <p14:creationId xmlns:p14="http://schemas.microsoft.com/office/powerpoint/2010/main" val="213985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638175"/>
            <a:ext cx="8096250" cy="558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3236" y="160163"/>
            <a:ext cx="5576889" cy="523220"/>
          </a:xfrm>
          <a:prstGeom prst="rect">
            <a:avLst/>
          </a:prstGeom>
          <a:noFill/>
        </p:spPr>
        <p:txBody>
          <a:bodyPr wrap="square" rtlCol="0">
            <a:spAutoFit/>
          </a:bodyPr>
          <a:lstStyle/>
          <a:p>
            <a:pPr algn="r" rtl="1"/>
            <a:r>
              <a:rPr lang="ar-IQ" sz="2800" b="1" dirty="0" smtClean="0">
                <a:solidFill>
                  <a:srgbClr val="FF0000"/>
                </a:solidFill>
              </a:rPr>
              <a:t>مشكلة ظهور الشاشة السوداء</a:t>
            </a:r>
            <a:endParaRPr lang="en-US" sz="2800" b="1" dirty="0">
              <a:solidFill>
                <a:srgbClr val="FF0000"/>
              </a:solidFill>
            </a:endParaRPr>
          </a:p>
        </p:txBody>
      </p:sp>
    </p:spTree>
    <p:extLst>
      <p:ext uri="{BB962C8B-B14F-4D97-AF65-F5344CB8AC3E}">
        <p14:creationId xmlns:p14="http://schemas.microsoft.com/office/powerpoint/2010/main" val="2881584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6400800" cy="646331"/>
          </a:xfrm>
          <a:prstGeom prst="rect">
            <a:avLst/>
          </a:prstGeom>
        </p:spPr>
        <p:txBody>
          <a:bodyPr wrap="square">
            <a:spAutoFit/>
          </a:bodyPr>
          <a:lstStyle/>
          <a:p>
            <a:r>
              <a:rPr lang="ar-IQ" dirty="0" smtClean="0"/>
              <a:t>(1</a:t>
            </a:r>
            <a:r>
              <a:rPr lang="en-US" dirty="0" smtClean="0"/>
              <a:t>https://www.magltk.com/booting/</a:t>
            </a:r>
            <a:endParaRPr lang="ar-IQ" dirty="0" smtClean="0"/>
          </a:p>
          <a:p>
            <a:r>
              <a:rPr lang="ar-IQ" dirty="0" smtClean="0"/>
              <a:t>ماهو اقلاع الحاسوب, وخطوات الأقلاع</a:t>
            </a:r>
            <a:endParaRPr lang="en-US" dirty="0"/>
          </a:p>
        </p:txBody>
      </p:sp>
      <p:sp>
        <p:nvSpPr>
          <p:cNvPr id="3" name="Rectangle 2"/>
          <p:cNvSpPr/>
          <p:nvPr/>
        </p:nvSpPr>
        <p:spPr>
          <a:xfrm>
            <a:off x="1422667" y="228600"/>
            <a:ext cx="201689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المصادر</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5967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52400"/>
            <a:ext cx="8305800" cy="646331"/>
          </a:xfrm>
          <a:prstGeom prst="rect">
            <a:avLst/>
          </a:prstGeom>
        </p:spPr>
        <p:txBody>
          <a:bodyPr wrap="square">
            <a:spAutoFit/>
          </a:bodyPr>
          <a:lstStyle/>
          <a:p>
            <a:pPr algn="r" rtl="1"/>
            <a:r>
              <a:rPr lang="ar-IQ" dirty="0" smtClean="0"/>
              <a:t>إقلاع الحاسوب (</a:t>
            </a:r>
            <a:r>
              <a:rPr lang="en-US" dirty="0" smtClean="0"/>
              <a:t>Booting) </a:t>
            </a:r>
            <a:r>
              <a:rPr lang="ar-IQ" dirty="0" smtClean="0"/>
              <a:t>هو أولى الخطوات وأهمها لبناء نظام التشغيل الذي هو الخطوة الثانية بعد تشغيل الجهاز أي وصل التيار (الطاقة الكهربائية ) من التوقف إلى التشغيل </a:t>
            </a:r>
            <a:r>
              <a:rPr lang="en-US" dirty="0" smtClean="0"/>
              <a:t>(soft)</a:t>
            </a:r>
            <a:endParaRPr lang="en-US" dirty="0"/>
          </a:p>
        </p:txBody>
      </p:sp>
      <p:sp>
        <p:nvSpPr>
          <p:cNvPr id="5" name="Rectangle 4"/>
          <p:cNvSpPr/>
          <p:nvPr/>
        </p:nvSpPr>
        <p:spPr>
          <a:xfrm>
            <a:off x="1143000" y="815048"/>
            <a:ext cx="7620000" cy="646331"/>
          </a:xfrm>
          <a:prstGeom prst="rect">
            <a:avLst/>
          </a:prstGeom>
        </p:spPr>
        <p:txBody>
          <a:bodyPr wrap="square">
            <a:spAutoFit/>
          </a:bodyPr>
          <a:lstStyle/>
          <a:p>
            <a:pPr algn="r" rtl="1"/>
            <a:r>
              <a:rPr lang="ar-IQ" dirty="0" smtClean="0"/>
              <a:t>وتبدأ عملية التشغيل بالضغط على زر التشغيل، أو عن طريق أمر برمجي (</a:t>
            </a:r>
            <a:r>
              <a:rPr lang="en-US" dirty="0" smtClean="0"/>
              <a:t>Software Command)، </a:t>
            </a:r>
            <a:r>
              <a:rPr lang="ar-IQ" dirty="0" smtClean="0"/>
              <a:t>وتنتهي عملية الإقلاع عند تسلم نظام التشغيل القيادة.</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40386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038600" y="1951672"/>
            <a:ext cx="4876800" cy="1477328"/>
          </a:xfrm>
          <a:prstGeom prst="rect">
            <a:avLst/>
          </a:prstGeom>
        </p:spPr>
        <p:txBody>
          <a:bodyPr wrap="square">
            <a:spAutoFit/>
          </a:bodyPr>
          <a:lstStyle/>
          <a:p>
            <a:pPr algn="r" rtl="1"/>
            <a:r>
              <a:rPr lang="ar-IQ" b="1" dirty="0" smtClean="0"/>
              <a:t>إقلاع الحاسوب (</a:t>
            </a:r>
            <a:r>
              <a:rPr lang="en-US" b="1" dirty="0" smtClean="0"/>
              <a:t>Hard).. </a:t>
            </a:r>
            <a:r>
              <a:rPr lang="ar-IQ" b="1" dirty="0" smtClean="0"/>
              <a:t>أو الإقلاع التمهيدي هي أهم مرحلة وأول العمليات التي يتم تنفيذها في الحاسوب فور وصل الجهاز بالتيار الكهربائي وتحويل من وضع التوقف (</a:t>
            </a:r>
            <a:r>
              <a:rPr lang="en-US" b="1" dirty="0" smtClean="0"/>
              <a:t>Stop mode) </a:t>
            </a:r>
            <a:r>
              <a:rPr lang="ar-IQ" b="1" dirty="0" smtClean="0"/>
              <a:t>إلى وضع التشغيل (</a:t>
            </a:r>
            <a:r>
              <a:rPr lang="en-US" b="1" dirty="0" smtClean="0"/>
              <a:t>soft)، </a:t>
            </a:r>
            <a:r>
              <a:rPr lang="ar-IQ" b="1" dirty="0" smtClean="0"/>
              <a:t>في حالة عدم إجراء اختبار التشغيل الذاتي (</a:t>
            </a:r>
            <a:r>
              <a:rPr lang="en-US" b="1" dirty="0" smtClean="0"/>
              <a:t>Self-test) </a:t>
            </a:r>
            <a:r>
              <a:rPr lang="ar-IQ" b="1" dirty="0" smtClean="0"/>
              <a:t>أو التغاضي عنه.</a:t>
            </a:r>
            <a:endParaRPr lang="en-US" b="1" dirty="0"/>
          </a:p>
        </p:txBody>
      </p:sp>
      <p:sp>
        <p:nvSpPr>
          <p:cNvPr id="7" name="Rectangle 6"/>
          <p:cNvSpPr/>
          <p:nvPr/>
        </p:nvSpPr>
        <p:spPr>
          <a:xfrm>
            <a:off x="4343400" y="3886200"/>
            <a:ext cx="4572000" cy="1200329"/>
          </a:xfrm>
          <a:prstGeom prst="rect">
            <a:avLst/>
          </a:prstGeom>
        </p:spPr>
        <p:txBody>
          <a:bodyPr>
            <a:spAutoFit/>
          </a:bodyPr>
          <a:lstStyle/>
          <a:p>
            <a:pPr algn="r" rtl="1"/>
            <a:r>
              <a:rPr lang="ar-IQ" b="1" dirty="0" smtClean="0"/>
              <a:t>ان الهدف المنشود من عملية إقلاع الحاسوب هو إعطاء نظام التشغيل (</a:t>
            </a:r>
            <a:r>
              <a:rPr lang="en-US" b="1" dirty="0" smtClean="0"/>
              <a:t>Operating System) </a:t>
            </a:r>
            <a:r>
              <a:rPr lang="ar-IQ" b="1" dirty="0" smtClean="0"/>
              <a:t>الحرية للتعرف على محتويات جهاز الحاسوب وأن يقوم باستدعاء البرامج المرنة والأكثر سهولة في الاستخدام.</a:t>
            </a:r>
            <a:endParaRPr lang="en-US" b="1" dirty="0"/>
          </a:p>
        </p:txBody>
      </p:sp>
    </p:spTree>
    <p:extLst>
      <p:ext uri="{BB962C8B-B14F-4D97-AF65-F5344CB8AC3E}">
        <p14:creationId xmlns:p14="http://schemas.microsoft.com/office/powerpoint/2010/main" val="592751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
            <a:ext cx="8305800" cy="1323439"/>
          </a:xfrm>
          <a:prstGeom prst="rect">
            <a:avLst/>
          </a:prstGeom>
        </p:spPr>
        <p:txBody>
          <a:bodyPr wrap="square">
            <a:spAutoFit/>
          </a:bodyPr>
          <a:lstStyle/>
          <a:p>
            <a:pPr algn="r" rtl="1"/>
            <a:r>
              <a:rPr lang="ar-IQ" sz="2000" b="1" dirty="0" smtClean="0"/>
              <a:t>تشير عملية البووت إلى التمهيد لفتح الكمبيوتر، ويمكن للمستخدم تحديد أولوية عملية التشغيل سواء من خلال إجراء عملية الإقلاع عبر القرص الصلب، أو عبر مشغل أقراص الـ </a:t>
            </a:r>
            <a:r>
              <a:rPr lang="en-US" sz="2000" b="1" dirty="0" smtClean="0"/>
              <a:t>DVD </a:t>
            </a:r>
            <a:r>
              <a:rPr lang="ar-IQ" sz="2000" b="1" dirty="0" smtClean="0"/>
              <a:t>أو عبر فلاشات </a:t>
            </a:r>
            <a:r>
              <a:rPr lang="en-US" sz="2000" b="1" dirty="0" smtClean="0"/>
              <a:t>USB، </a:t>
            </a:r>
            <a:r>
              <a:rPr lang="ar-IQ" sz="2000" b="1" dirty="0" smtClean="0"/>
              <a:t>حيث يكون هذا الإجراء مهمة خاصة عند تثبيت نظام ويندوز جديد، مع ملاحظة أنه تختلف أنظمة إقلاع ويندوز باختلاف الإصدارات</a:t>
            </a:r>
            <a:endParaRPr lang="en-US" sz="2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09713"/>
            <a:ext cx="8686799" cy="496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93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
            <a:ext cx="8305800" cy="1200329"/>
          </a:xfrm>
          <a:prstGeom prst="rect">
            <a:avLst/>
          </a:prstGeom>
        </p:spPr>
        <p:txBody>
          <a:bodyPr wrap="square">
            <a:spAutoFit/>
          </a:bodyPr>
          <a:lstStyle/>
          <a:p>
            <a:pPr algn="r" rtl="1"/>
            <a:r>
              <a:rPr lang="ar-IQ" b="1" dirty="0" smtClean="0"/>
              <a:t>تنتهى عملية الإقلاع بمجرد تسلم نظام التشغيل المسؤولية للتحكم،  مع ملاحظة أنه فى أجهزة الكمبيوتر الحديثة لا تستغرق عملية الإقلاع وقتًا، ويتم بواسطتها الاختبار الذاتى وتهيئة المكونات ثم إيجاد وتحميل نظام التشغيل، وهى تعتمد على برنامج يعرف بـ"محمل الإقلاع أو "</a:t>
            </a:r>
            <a:r>
              <a:rPr lang="en-US" b="1" dirty="0" err="1" smtClean="0"/>
              <a:t>Bootloader</a:t>
            </a:r>
            <a:r>
              <a:rPr lang="en-US" b="1" dirty="0" smtClean="0"/>
              <a:t>" </a:t>
            </a:r>
            <a:r>
              <a:rPr lang="ar-IQ" b="1" dirty="0" smtClean="0"/>
              <a:t>وهو المسئول عن تحميل باقى أجزاء نظام التشغيل بعد نجاح اختبارات التشغيل الذاتي.</a:t>
            </a:r>
            <a:endParaRPr lang="en-US" b="1" dirty="0"/>
          </a:p>
        </p:txBody>
      </p:sp>
    </p:spTree>
    <p:extLst>
      <p:ext uri="{BB962C8B-B14F-4D97-AF65-F5344CB8AC3E}">
        <p14:creationId xmlns:p14="http://schemas.microsoft.com/office/powerpoint/2010/main" val="1203990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28600"/>
            <a:ext cx="7391400" cy="646331"/>
          </a:xfrm>
          <a:prstGeom prst="rect">
            <a:avLst/>
          </a:prstGeom>
        </p:spPr>
        <p:txBody>
          <a:bodyPr wrap="square">
            <a:spAutoFit/>
          </a:bodyPr>
          <a:lstStyle/>
          <a:p>
            <a:pPr algn="r" rtl="1"/>
            <a:r>
              <a:rPr lang="ar-IQ" dirty="0" smtClean="0"/>
              <a:t>مراحل الإقلاع (</a:t>
            </a:r>
            <a:r>
              <a:rPr lang="en-US" dirty="0" smtClean="0"/>
              <a:t>Booting)</a:t>
            </a:r>
          </a:p>
          <a:p>
            <a:pPr algn="r" rtl="1"/>
            <a:r>
              <a:rPr lang="ar-IQ" dirty="0" smtClean="0"/>
              <a:t>للإقلاع مرحلتان أساسيتين عند بدء تشغيل الحاسوب (</a:t>
            </a:r>
            <a:r>
              <a:rPr lang="en-US" dirty="0" smtClean="0"/>
              <a:t>the computer):</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174172"/>
            <a:ext cx="8229600" cy="515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73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8600"/>
            <a:ext cx="7924800" cy="1569660"/>
          </a:xfrm>
          <a:prstGeom prst="rect">
            <a:avLst/>
          </a:prstGeom>
        </p:spPr>
        <p:txBody>
          <a:bodyPr wrap="square">
            <a:spAutoFit/>
          </a:bodyPr>
          <a:lstStyle/>
          <a:p>
            <a:pPr marL="342900" indent="-342900" algn="r" rtl="1">
              <a:buFont typeface="Arial" pitchFamily="34" charset="0"/>
              <a:buChar char="•"/>
            </a:pPr>
            <a:r>
              <a:rPr lang="ar-IQ" sz="2400" dirty="0" smtClean="0"/>
              <a:t>قراءة وتنفيذ تفضيلات المستخدم إن وجدت، ترتيب الأجهزة المراد استخدامها للإقلاع من خلالها، أو السماح باستمرارية الإقلاع.</a:t>
            </a:r>
          </a:p>
          <a:p>
            <a:pPr marL="342900" indent="-342900" algn="r" rtl="1">
              <a:buFont typeface="Arial" pitchFamily="34" charset="0"/>
              <a:buChar char="•"/>
            </a:pPr>
            <a:r>
              <a:rPr lang="ar-IQ" sz="2400" dirty="0" smtClean="0"/>
              <a:t>العمل على إيجاد برنامج مستواه أعلى من برنامج الإقلاع وتسليمه المهمة (نظام التشغيل).</a:t>
            </a:r>
            <a:endParaRPr lang="en-US"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1" y="1798693"/>
            <a:ext cx="8513618" cy="4830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488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83058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1468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90678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35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66800"/>
            <a:ext cx="86868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909884" y="304800"/>
            <a:ext cx="2741776" cy="461665"/>
          </a:xfrm>
          <a:prstGeom prst="rect">
            <a:avLst/>
          </a:prstGeom>
        </p:spPr>
        <p:txBody>
          <a:bodyPr wrap="none">
            <a:spAutoFit/>
          </a:bodyPr>
          <a:lstStyle/>
          <a:p>
            <a:pPr algn="r" rtl="1"/>
            <a:r>
              <a:rPr lang="ar-IQ" sz="2400" b="1" u="sng" dirty="0">
                <a:solidFill>
                  <a:srgbClr val="FF0000"/>
                </a:solidFill>
              </a:rPr>
              <a:t>إعادة التشغيل </a:t>
            </a:r>
            <a:r>
              <a:rPr lang="en-US" sz="2400" b="1" u="sng" dirty="0" smtClean="0">
                <a:solidFill>
                  <a:srgbClr val="FF0000"/>
                </a:solidFill>
              </a:rPr>
              <a:t>Reboot)</a:t>
            </a:r>
            <a:r>
              <a:rPr lang="ar-IQ" sz="2400" b="1" u="sng" dirty="0" smtClean="0">
                <a:solidFill>
                  <a:srgbClr val="FF0000"/>
                </a:solidFill>
              </a:rPr>
              <a:t>)</a:t>
            </a:r>
            <a:endParaRPr lang="en-US" sz="2400" b="1" u="sng" dirty="0">
              <a:solidFill>
                <a:srgbClr val="FF0000"/>
              </a:solidFill>
            </a:endParaRPr>
          </a:p>
        </p:txBody>
      </p:sp>
    </p:spTree>
    <p:extLst>
      <p:ext uri="{BB962C8B-B14F-4D97-AF65-F5344CB8AC3E}">
        <p14:creationId xmlns:p14="http://schemas.microsoft.com/office/powerpoint/2010/main" val="566593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340</Words>
  <Application>Microsoft Office PowerPoint</Application>
  <PresentationFormat>On-screen Show (4:3)</PresentationFormat>
  <Paragraphs>17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boxnet</dc:creator>
  <cp:lastModifiedBy>boxnet</cp:lastModifiedBy>
  <cp:revision>13</cp:revision>
  <dcterms:created xsi:type="dcterms:W3CDTF">2021-02-02T20:52:32Z</dcterms:created>
  <dcterms:modified xsi:type="dcterms:W3CDTF">2021-02-02T21:58:21Z</dcterms:modified>
</cp:coreProperties>
</file>