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25/06/1442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25/06/1442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25/06/1442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476672"/>
            <a:ext cx="8640960" cy="3384375"/>
          </a:xfrm>
          <a:solidFill>
            <a:schemeClr val="accent2"/>
          </a:solidFill>
        </p:spPr>
        <p:txBody>
          <a:bodyPr>
            <a:noAutofit/>
          </a:bodyPr>
          <a:lstStyle/>
          <a:p>
            <a:r>
              <a:rPr lang="ar-IQ" sz="6000" b="1" dirty="0">
                <a:solidFill>
                  <a:srgbClr val="92D050"/>
                </a:solidFill>
              </a:rPr>
              <a:t>الإرشاد والعلاج النفسي متعدد الأبعاد - (آرنولد لازاروس ) </a:t>
            </a:r>
          </a:p>
        </p:txBody>
      </p:sp>
      <p:sp>
        <p:nvSpPr>
          <p:cNvPr id="3" name="عنوان فرعي 2"/>
          <p:cNvSpPr>
            <a:spLocks noGrp="1"/>
          </p:cNvSpPr>
          <p:nvPr>
            <p:ph type="subTitle" idx="1"/>
          </p:nvPr>
        </p:nvSpPr>
        <p:spPr>
          <a:xfrm>
            <a:off x="251520" y="3886200"/>
            <a:ext cx="8712968" cy="2135088"/>
          </a:xfrm>
          <a:solidFill>
            <a:srgbClr val="92D050"/>
          </a:solidFill>
        </p:spPr>
        <p:txBody>
          <a:bodyPr>
            <a:normAutofit lnSpcReduction="10000"/>
          </a:bodyPr>
          <a:lstStyle/>
          <a:p>
            <a:r>
              <a:rPr lang="ar-IQ" b="1" dirty="0">
                <a:solidFill>
                  <a:srgbClr val="FF0000"/>
                </a:solidFill>
              </a:rPr>
              <a:t>أعداد</a:t>
            </a:r>
          </a:p>
          <a:p>
            <a:r>
              <a:rPr lang="ar-IQ" b="1" dirty="0">
                <a:solidFill>
                  <a:srgbClr val="FF0000"/>
                </a:solidFill>
              </a:rPr>
              <a:t>أ.م.د. علي محسن ياس العامري</a:t>
            </a:r>
          </a:p>
          <a:p>
            <a:r>
              <a:rPr lang="ar-IQ" b="1" dirty="0">
                <a:solidFill>
                  <a:srgbClr val="FF0000"/>
                </a:solidFill>
              </a:rPr>
              <a:t>المرحلة  الثالثة /قسم الأرشاد النفسي والتوجيه </a:t>
            </a:r>
            <a:r>
              <a:rPr lang="ar-IQ" b="1" dirty="0" smtClean="0">
                <a:solidFill>
                  <a:srgbClr val="FF0000"/>
                </a:solidFill>
              </a:rPr>
              <a:t>التربوي/ كلية التربية الأساسية</a:t>
            </a:r>
          </a:p>
          <a:p>
            <a:endParaRPr lang="ar-IQ" dirty="0"/>
          </a:p>
          <a:p>
            <a:endParaRPr lang="ar-IQ" dirty="0"/>
          </a:p>
          <a:p>
            <a:endParaRPr lang="ar-IQ" dirty="0"/>
          </a:p>
        </p:txBody>
      </p:sp>
    </p:spTree>
    <p:extLst>
      <p:ext uri="{BB962C8B-B14F-4D97-AF65-F5344CB8AC3E}">
        <p14:creationId xmlns:p14="http://schemas.microsoft.com/office/powerpoint/2010/main" val="24721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9"/>
            <a:ext cx="8784976" cy="5509200"/>
          </a:xfrm>
          <a:prstGeom prst="rect">
            <a:avLst/>
          </a:prstGeom>
        </p:spPr>
        <p:txBody>
          <a:bodyPr wrap="square">
            <a:spAutoFit/>
          </a:bodyPr>
          <a:lstStyle/>
          <a:p>
            <a:pPr marL="457200" indent="-457200" algn="just">
              <a:buFont typeface="Arial" pitchFamily="34" charset="0"/>
              <a:buChar char="•"/>
            </a:pPr>
            <a:r>
              <a:rPr lang="ar-IQ" sz="3200" dirty="0" smtClean="0"/>
              <a:t> </a:t>
            </a:r>
            <a:r>
              <a:rPr lang="ar-IQ" sz="3200" b="1" dirty="0" smtClean="0">
                <a:solidFill>
                  <a:srgbClr val="FF0000"/>
                </a:solidFill>
              </a:rPr>
              <a:t>الجانب </a:t>
            </a:r>
            <a:r>
              <a:rPr lang="ar-IQ" sz="3200" b="1" dirty="0">
                <a:solidFill>
                  <a:srgbClr val="FF0000"/>
                </a:solidFill>
              </a:rPr>
              <a:t>العلاقات الشخصية </a:t>
            </a:r>
            <a:r>
              <a:rPr lang="ar-IQ" sz="3200" dirty="0"/>
              <a:t>: النمذجة والتقبل غير </a:t>
            </a:r>
            <a:r>
              <a:rPr lang="ar-IQ" sz="3200" dirty="0" smtClean="0"/>
              <a:t>المشروط.</a:t>
            </a:r>
          </a:p>
          <a:p>
            <a:pPr marL="457200" indent="-457200" algn="just">
              <a:buFont typeface="Arial" pitchFamily="34" charset="0"/>
              <a:buChar char="•"/>
            </a:pPr>
            <a:r>
              <a:rPr lang="ar-IQ" sz="3200" b="1" dirty="0" smtClean="0">
                <a:solidFill>
                  <a:srgbClr val="FF0000"/>
                </a:solidFill>
              </a:rPr>
              <a:t>جانب </a:t>
            </a:r>
            <a:r>
              <a:rPr lang="ar-IQ" sz="3200" b="1" dirty="0">
                <a:solidFill>
                  <a:srgbClr val="FF0000"/>
                </a:solidFill>
              </a:rPr>
              <a:t>العقاقير </a:t>
            </a:r>
            <a:r>
              <a:rPr lang="ar-IQ" sz="3200" dirty="0"/>
              <a:t>: الفحوص الطبية والعلاجات والتمارين الرياضية والتغذية والإقلاع عن تعاطي المواد الضارة ، واستخدام الأدوية النفسية أحيانا .</a:t>
            </a:r>
          </a:p>
          <a:p>
            <a:pPr algn="just"/>
            <a:r>
              <a:rPr lang="ar-IQ" sz="3200" dirty="0"/>
              <a:t>* تغيير السلوك إلى سلوكيات إيجابية وفعالة .</a:t>
            </a:r>
          </a:p>
          <a:p>
            <a:pPr algn="just"/>
            <a:r>
              <a:rPr lang="ar-IQ" sz="3200" dirty="0"/>
              <a:t>* تغيير المشاعر إلى مشاعر إيجابية .</a:t>
            </a:r>
          </a:p>
          <a:p>
            <a:pPr algn="just"/>
            <a:r>
              <a:rPr lang="ar-IQ" sz="3200" dirty="0"/>
              <a:t>* تغيير الإحساس السلبي إلى آخر إيجابي .</a:t>
            </a:r>
          </a:p>
          <a:p>
            <a:pPr algn="just"/>
            <a:r>
              <a:rPr lang="ar-IQ" sz="3200" dirty="0"/>
              <a:t>* تغيير الجوانب المرضية غير المنطقية إلى جوانب منطقية وتصحيح الأفكار الخاطئة.</a:t>
            </a:r>
          </a:p>
          <a:p>
            <a:pPr algn="just"/>
            <a:r>
              <a:rPr lang="ar-IQ" sz="3200" dirty="0"/>
              <a:t>* إكساب المسترشد المهارة في تكوين علاقات اجتماعية طبية .</a:t>
            </a:r>
          </a:p>
          <a:p>
            <a:pPr algn="just"/>
            <a:r>
              <a:rPr lang="ar-IQ" sz="3200" dirty="0"/>
              <a:t>* تغيير الصورة العقلية السلبية للذات إلى صورة ايجابية</a:t>
            </a:r>
          </a:p>
        </p:txBody>
      </p:sp>
    </p:spTree>
    <p:extLst>
      <p:ext uri="{BB962C8B-B14F-4D97-AF65-F5344CB8AC3E}">
        <p14:creationId xmlns:p14="http://schemas.microsoft.com/office/powerpoint/2010/main" val="13618895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FF0000"/>
                </a:solidFill>
              </a:rPr>
              <a:t>مزايا الأرشاد والعلاج المتعدد</a:t>
            </a:r>
            <a:endParaRPr lang="ar-IQ" b="1" dirty="0">
              <a:solidFill>
                <a:srgbClr val="FF0000"/>
              </a:solidFill>
            </a:endParaRPr>
          </a:p>
        </p:txBody>
      </p:sp>
      <p:sp>
        <p:nvSpPr>
          <p:cNvPr id="3" name="مستطيل 2"/>
          <p:cNvSpPr/>
          <p:nvPr/>
        </p:nvSpPr>
        <p:spPr>
          <a:xfrm>
            <a:off x="107504" y="1340768"/>
            <a:ext cx="8856984" cy="5632311"/>
          </a:xfrm>
          <a:prstGeom prst="rect">
            <a:avLst/>
          </a:prstGeom>
        </p:spPr>
        <p:txBody>
          <a:bodyPr wrap="square">
            <a:spAutoFit/>
          </a:bodyPr>
          <a:lstStyle/>
          <a:p>
            <a:pPr marL="571500" indent="-571500" algn="just">
              <a:buFont typeface="Arial" pitchFamily="34" charset="0"/>
              <a:buChar char="•"/>
            </a:pPr>
            <a:r>
              <a:rPr lang="ar-IQ" sz="3600" dirty="0"/>
              <a:t>التركيز على السلوك الظاهر ومشاكل المسترشد الحالية </a:t>
            </a:r>
            <a:r>
              <a:rPr lang="ar-IQ" sz="3600" dirty="0" smtClean="0"/>
              <a:t>.</a:t>
            </a:r>
          </a:p>
          <a:p>
            <a:pPr marL="571500" indent="-571500" algn="just">
              <a:buFont typeface="Arial" pitchFamily="34" charset="0"/>
              <a:buChar char="•"/>
            </a:pPr>
            <a:r>
              <a:rPr lang="ar-IQ" sz="3600" dirty="0" smtClean="0"/>
              <a:t>الدقة </a:t>
            </a:r>
            <a:r>
              <a:rPr lang="ar-IQ" sz="3600" dirty="0"/>
              <a:t>وتوضيح الأهداف العلاجية وتحديدها بدقة </a:t>
            </a:r>
            <a:r>
              <a:rPr lang="ar-IQ" sz="3600" dirty="0" smtClean="0"/>
              <a:t>.</a:t>
            </a:r>
          </a:p>
          <a:p>
            <a:pPr marL="571500" indent="-571500" algn="just">
              <a:buFont typeface="Arial" pitchFamily="34" charset="0"/>
              <a:buChar char="•"/>
            </a:pPr>
            <a:r>
              <a:rPr lang="ar-IQ" sz="3600" dirty="0" smtClean="0"/>
              <a:t>صياغة </a:t>
            </a:r>
            <a:r>
              <a:rPr lang="ar-IQ" sz="3600" dirty="0"/>
              <a:t>أسلوب علاجي ملائم إلى مشاكل معينة </a:t>
            </a:r>
            <a:r>
              <a:rPr lang="ar-IQ" sz="3600" dirty="0" smtClean="0"/>
              <a:t>.</a:t>
            </a:r>
          </a:p>
          <a:p>
            <a:pPr marL="571500" indent="-571500" algn="just">
              <a:buFont typeface="Arial" pitchFamily="34" charset="0"/>
              <a:buChar char="•"/>
            </a:pPr>
            <a:r>
              <a:rPr lang="ar-IQ" sz="3600" dirty="0" smtClean="0"/>
              <a:t>تثمين </a:t>
            </a:r>
            <a:r>
              <a:rPr lang="ar-IQ" sz="3600" dirty="0"/>
              <a:t>موضوعي لحصيلة العلاج </a:t>
            </a:r>
            <a:r>
              <a:rPr lang="ar-IQ" sz="3600" dirty="0" smtClean="0"/>
              <a:t>.</a:t>
            </a:r>
          </a:p>
          <a:p>
            <a:pPr marL="571500" indent="-571500" algn="just">
              <a:buFont typeface="Arial" pitchFamily="34" charset="0"/>
              <a:buChar char="•"/>
            </a:pPr>
            <a:r>
              <a:rPr lang="ar-IQ" sz="3600" dirty="0" smtClean="0"/>
              <a:t>سؤال </a:t>
            </a:r>
            <a:r>
              <a:rPr lang="ar-IQ" sz="3600" dirty="0"/>
              <a:t>المعالج هنا ما هو السلوك المحدد الذي يريد الفرد تغييره أي يجب أن يحدد السلوك الذي يرغب الفرد في تغييره والغموض مرفوض </a:t>
            </a:r>
            <a:r>
              <a:rPr lang="ar-IQ" sz="3600" dirty="0" smtClean="0"/>
              <a:t>.</a:t>
            </a:r>
          </a:p>
          <a:p>
            <a:pPr marL="571500" indent="-571500" algn="just">
              <a:buFont typeface="Arial" pitchFamily="34" charset="0"/>
              <a:buChar char="•"/>
            </a:pPr>
            <a:r>
              <a:rPr lang="ar-IQ" sz="3600" dirty="0" smtClean="0"/>
              <a:t>يعتمدون </a:t>
            </a:r>
            <a:r>
              <a:rPr lang="ar-IQ" sz="3600" dirty="0"/>
              <a:t>على المبادئ المستمدة تجريبيا من التعلم </a:t>
            </a:r>
            <a:r>
              <a:rPr lang="ar-IQ" sz="3600" dirty="0" smtClean="0"/>
              <a:t>.</a:t>
            </a:r>
          </a:p>
          <a:p>
            <a:pPr marL="571500" indent="-571500" algn="just">
              <a:buFont typeface="Arial" pitchFamily="34" charset="0"/>
              <a:buChar char="•"/>
            </a:pPr>
            <a:r>
              <a:rPr lang="ar-IQ" sz="3600" dirty="0" smtClean="0"/>
              <a:t>الإجراءات </a:t>
            </a:r>
            <a:r>
              <a:rPr lang="ar-IQ" sz="3600" dirty="0"/>
              <a:t>السلوكية فصلت لتناسب الحاجات الفردية لكل مسترشد .</a:t>
            </a:r>
          </a:p>
        </p:txBody>
      </p:sp>
    </p:spTree>
    <p:extLst>
      <p:ext uri="{BB962C8B-B14F-4D97-AF65-F5344CB8AC3E}">
        <p14:creationId xmlns:p14="http://schemas.microsoft.com/office/powerpoint/2010/main" val="123425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 النقد الموجه للنظرية</a:t>
            </a:r>
          </a:p>
        </p:txBody>
      </p:sp>
      <p:sp>
        <p:nvSpPr>
          <p:cNvPr id="3" name="مستطيل 2"/>
          <p:cNvSpPr/>
          <p:nvPr/>
        </p:nvSpPr>
        <p:spPr>
          <a:xfrm>
            <a:off x="323528" y="1412776"/>
            <a:ext cx="8640960" cy="3785652"/>
          </a:xfrm>
          <a:prstGeom prst="rect">
            <a:avLst/>
          </a:prstGeom>
        </p:spPr>
        <p:txBody>
          <a:bodyPr wrap="square">
            <a:spAutoFit/>
          </a:bodyPr>
          <a:lstStyle/>
          <a:p>
            <a:pPr marL="571500" indent="-571500" algn="just">
              <a:buFont typeface="Arial" pitchFamily="34" charset="0"/>
              <a:buChar char="•"/>
            </a:pPr>
            <a:r>
              <a:rPr lang="ar-IQ" sz="4000" dirty="0" smtClean="0"/>
              <a:t>  </a:t>
            </a:r>
            <a:r>
              <a:rPr lang="ar-IQ" sz="4000" dirty="0"/>
              <a:t>يغير سلوكيات ولا يغير مشاعر </a:t>
            </a:r>
            <a:r>
              <a:rPr lang="ar-IQ" sz="4000" dirty="0" smtClean="0"/>
              <a:t>.</a:t>
            </a:r>
          </a:p>
          <a:p>
            <a:pPr marL="571500" indent="-571500" algn="just">
              <a:buFont typeface="Arial" pitchFamily="34" charset="0"/>
              <a:buChar char="•"/>
            </a:pPr>
            <a:r>
              <a:rPr lang="ar-IQ" sz="4000" dirty="0" smtClean="0"/>
              <a:t> </a:t>
            </a:r>
            <a:r>
              <a:rPr lang="ar-IQ" sz="4000" dirty="0"/>
              <a:t>يتجاهل أهمية عوامل الاتصال </a:t>
            </a:r>
            <a:r>
              <a:rPr lang="ar-IQ" sz="4000" dirty="0" smtClean="0"/>
              <a:t>في الأرشاد والعلاج </a:t>
            </a:r>
            <a:r>
              <a:rPr lang="ar-IQ" sz="4000" dirty="0"/>
              <a:t>ولا يقيمون وزنا لمتغيرات العلاقة </a:t>
            </a:r>
            <a:r>
              <a:rPr lang="ar-IQ" sz="4000" dirty="0" smtClean="0"/>
              <a:t>.</a:t>
            </a:r>
          </a:p>
          <a:p>
            <a:pPr marL="571500" indent="-571500" algn="just">
              <a:buFont typeface="Arial" pitchFamily="34" charset="0"/>
              <a:buChar char="•"/>
            </a:pPr>
            <a:r>
              <a:rPr lang="ar-IQ" sz="4000" dirty="0" smtClean="0"/>
              <a:t> </a:t>
            </a:r>
            <a:r>
              <a:rPr lang="ar-IQ" sz="4000" dirty="0"/>
              <a:t>لا يزود بالتبصر </a:t>
            </a:r>
            <a:r>
              <a:rPr lang="ar-IQ" sz="4000" dirty="0" smtClean="0"/>
              <a:t>.</a:t>
            </a:r>
          </a:p>
          <a:p>
            <a:pPr marL="571500" indent="-571500" algn="just">
              <a:buFont typeface="Arial" pitchFamily="34" charset="0"/>
              <a:buChar char="•"/>
            </a:pPr>
            <a:r>
              <a:rPr lang="ar-IQ" sz="4000" dirty="0" smtClean="0"/>
              <a:t> </a:t>
            </a:r>
            <a:r>
              <a:rPr lang="ar-IQ" sz="4000" dirty="0"/>
              <a:t>يتجاهل الأسباب التاريخية للسلوك الحاضر </a:t>
            </a:r>
            <a:r>
              <a:rPr lang="ar-IQ" sz="4000" dirty="0" smtClean="0"/>
              <a:t>.</a:t>
            </a:r>
          </a:p>
          <a:p>
            <a:pPr marL="571500" indent="-571500" algn="just">
              <a:buFont typeface="Arial" pitchFamily="34" charset="0"/>
              <a:buChar char="•"/>
            </a:pPr>
            <a:r>
              <a:rPr lang="ar-IQ" sz="4000" dirty="0" smtClean="0"/>
              <a:t> </a:t>
            </a:r>
            <a:r>
              <a:rPr lang="ar-IQ" sz="4000" dirty="0"/>
              <a:t>يستخدم الضبط لسلوك المسترشد .</a:t>
            </a:r>
          </a:p>
        </p:txBody>
      </p:sp>
    </p:spTree>
    <p:extLst>
      <p:ext uri="{BB962C8B-B14F-4D97-AF65-F5344CB8AC3E}">
        <p14:creationId xmlns:p14="http://schemas.microsoft.com/office/powerpoint/2010/main" val="1865994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7294305"/>
          </a:xfrm>
          <a:prstGeom prst="rect">
            <a:avLst/>
          </a:prstGeom>
        </p:spPr>
        <p:txBody>
          <a:bodyPr wrap="square">
            <a:spAutoFit/>
          </a:bodyPr>
          <a:lstStyle/>
          <a:p>
            <a:pPr algn="just"/>
            <a:r>
              <a:rPr lang="ar-IQ" sz="3600" dirty="0"/>
              <a:t>* </a:t>
            </a:r>
            <a:r>
              <a:rPr lang="ar-IQ" sz="3600" b="1" dirty="0">
                <a:solidFill>
                  <a:srgbClr val="FF0000"/>
                </a:solidFill>
              </a:rPr>
              <a:t>أن العلاج المتعدد النماذج يأخذ بعين الاعتبار وجهة نظر التقييم والتشخيص الشاملين مع التأكيد على هذه الأبعاد السبعة </a:t>
            </a:r>
            <a:r>
              <a:rPr lang="ar-IQ" sz="3600" dirty="0"/>
              <a:t>, وقد أورد لازاروس المبادئ التالية للتعبير عن وجهة نظر الأسلوب </a:t>
            </a:r>
            <a:r>
              <a:rPr lang="ar-IQ" sz="3600" dirty="0" smtClean="0"/>
              <a:t> الأرشادي والعلاجي </a:t>
            </a:r>
            <a:r>
              <a:rPr lang="ar-IQ" sz="3600" dirty="0"/>
              <a:t>متعدد </a:t>
            </a:r>
            <a:r>
              <a:rPr lang="ar-IQ" sz="3600" dirty="0" smtClean="0"/>
              <a:t>:</a:t>
            </a:r>
            <a:endParaRPr lang="ar-IQ" sz="3600" dirty="0"/>
          </a:p>
          <a:p>
            <a:pPr algn="just"/>
            <a:r>
              <a:rPr lang="ar-IQ" sz="3600" dirty="0" smtClean="0"/>
              <a:t>1- إن </a:t>
            </a:r>
            <a:r>
              <a:rPr lang="ar-IQ" sz="3600" dirty="0"/>
              <a:t>البشر يتفاعلون ويسلكون من خلال المجالات السبعة السابقة الذكر </a:t>
            </a:r>
            <a:r>
              <a:rPr lang="ar-IQ" sz="3600" dirty="0" smtClean="0"/>
              <a:t>.</a:t>
            </a:r>
          </a:p>
          <a:p>
            <a:pPr algn="just"/>
            <a:r>
              <a:rPr lang="ar-IQ" sz="3600" dirty="0" smtClean="0"/>
              <a:t>2-أن </a:t>
            </a:r>
            <a:r>
              <a:rPr lang="ar-IQ" sz="3600" dirty="0"/>
              <a:t>هذه النماذج المتعددة هي مترابطة ومتداخلة مع بعضها البعض ويمكن اعتبارها نظام تفاعلي </a:t>
            </a:r>
            <a:r>
              <a:rPr lang="ar-IQ" sz="3600" dirty="0" smtClean="0"/>
              <a:t>موحد.</a:t>
            </a:r>
          </a:p>
          <a:p>
            <a:pPr algn="just"/>
            <a:r>
              <a:rPr lang="ar-IQ" sz="3600" dirty="0" smtClean="0"/>
              <a:t>3-إن </a:t>
            </a:r>
            <a:r>
              <a:rPr lang="ar-IQ" sz="3600" dirty="0"/>
              <a:t>التقييم الدقيق والجيد والمنظم يساعد في تشخيص المشكلة وأثرها على شخصية الفرد بشكل شمولي </a:t>
            </a:r>
            <a:r>
              <a:rPr lang="ar-IQ" sz="3600" dirty="0" smtClean="0"/>
              <a:t>وكلي</a:t>
            </a:r>
          </a:p>
          <a:p>
            <a:pPr algn="just"/>
            <a:r>
              <a:rPr lang="ar-IQ" sz="3600" dirty="0" smtClean="0"/>
              <a:t>4- </a:t>
            </a:r>
            <a:r>
              <a:rPr lang="ar-IQ" sz="3600" dirty="0"/>
              <a:t>إن منهج العلاج الشامل من شأنه أن يحدد إرشادات معينه وذات دلاله للمشكلات في كل النماذج السابقة الذكر كلٌ على حده .</a:t>
            </a:r>
          </a:p>
        </p:txBody>
      </p:sp>
    </p:spTree>
    <p:extLst>
      <p:ext uri="{BB962C8B-B14F-4D97-AF65-F5344CB8AC3E}">
        <p14:creationId xmlns:p14="http://schemas.microsoft.com/office/powerpoint/2010/main" val="1263696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494085"/>
          </a:xfrm>
          <a:prstGeom prst="rect">
            <a:avLst/>
          </a:prstGeom>
        </p:spPr>
        <p:txBody>
          <a:bodyPr wrap="square">
            <a:spAutoFit/>
          </a:bodyPr>
          <a:lstStyle/>
          <a:p>
            <a:pPr algn="just"/>
            <a:r>
              <a:rPr lang="ar-IQ" sz="3200" dirty="0" smtClean="0"/>
              <a:t> 5- </a:t>
            </a:r>
            <a:r>
              <a:rPr lang="ar-IQ" sz="3200" dirty="0"/>
              <a:t>تنشأ الاضطرابات النفسية من عوامل مثل صراع المشاعر ونقص المعلومات أو سوء فهمهما أو نقص في المهارات الشخصية وكذلك الضغوطات الخارجية بالإضافة إلى المتطلبات والاهتمامات الملحة والموجودة في عالم الفرد الذاتي أو الخارجي .</a:t>
            </a:r>
          </a:p>
          <a:p>
            <a:pPr algn="just"/>
            <a:r>
              <a:rPr lang="ar-IQ" sz="3200" dirty="0" smtClean="0"/>
              <a:t>6- </a:t>
            </a:r>
            <a:r>
              <a:rPr lang="ar-IQ" sz="3200" dirty="0"/>
              <a:t>يركز هذا العلاج المتعدد النماذج أيضا على فردية المسترشد وأن حاجاته وتوقعاته تتطلب مدى واسع من النماذج العلاجية تعتمد على افتراض أن الكثير من المسترشدين يأتون للعلاج وهم بحاجة لتعلم المهارات المختلفة , وهنا فإن </a:t>
            </a:r>
            <a:r>
              <a:rPr lang="ar-IQ" sz="3200" dirty="0" smtClean="0"/>
              <a:t>علىالمرشد أو </a:t>
            </a:r>
            <a:r>
              <a:rPr lang="ar-IQ" sz="3200" dirty="0"/>
              <a:t>المعالج أن يقوم بدور المعلم الجديد , والمدرب والنموذج والموجه إضافة الى تزويد </a:t>
            </a:r>
            <a:r>
              <a:rPr lang="ar-IQ" sz="3200" b="1" dirty="0">
                <a:solidFill>
                  <a:srgbClr val="FF0000"/>
                </a:solidFill>
              </a:rPr>
              <a:t>المسترشد بالمعلومات , والتدريبات , وردود الأفعال </a:t>
            </a:r>
            <a:r>
              <a:rPr lang="ar-IQ" sz="3200" dirty="0"/>
              <a:t>, فهو يتحدى ينفذ الاعتقادات الذاتية ويوفر التدريبات والمهارات وكذلك التغذية الراجعة كما يزود المسترشد </a:t>
            </a:r>
            <a:r>
              <a:rPr lang="ar-IQ" sz="3200" dirty="0" smtClean="0"/>
              <a:t>بالتعزيز </a:t>
            </a:r>
            <a:r>
              <a:rPr lang="ar-IQ" sz="3200" dirty="0"/>
              <a:t>الايجابي ويساعده على كشف الذات .</a:t>
            </a:r>
          </a:p>
        </p:txBody>
      </p:sp>
    </p:spTree>
    <p:extLst>
      <p:ext uri="{BB962C8B-B14F-4D97-AF65-F5344CB8AC3E}">
        <p14:creationId xmlns:p14="http://schemas.microsoft.com/office/powerpoint/2010/main" val="239310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001643"/>
          </a:xfrm>
          <a:prstGeom prst="rect">
            <a:avLst/>
          </a:prstGeom>
        </p:spPr>
        <p:txBody>
          <a:bodyPr wrap="square">
            <a:spAutoFit/>
          </a:bodyPr>
          <a:lstStyle/>
          <a:p>
            <a:pPr algn="just"/>
            <a:r>
              <a:rPr lang="ar-IQ" sz="3200" dirty="0" smtClean="0"/>
              <a:t>7- لقد </a:t>
            </a:r>
            <a:r>
              <a:rPr lang="ar-IQ" sz="3200" dirty="0"/>
              <a:t>أخذ أسلوب العلاج المتعدد النماذج من مناهج علاجية ونظريات إرشادية أخرى حيث وظفت بعضاً من تكنيكاتهم مثل علم النفس الفردي إضافة إلى التدريب على إدارة القلق والعلاج بالقراءة </a:t>
            </a:r>
            <a:r>
              <a:rPr lang="ar-IQ" sz="3200" dirty="0" smtClean="0"/>
              <a:t> </a:t>
            </a:r>
            <a:endParaRPr lang="ar-IQ" sz="3200" dirty="0"/>
          </a:p>
          <a:p>
            <a:pPr algn="just"/>
            <a:r>
              <a:rPr lang="ar-IQ" sz="3200" dirty="0" smtClean="0"/>
              <a:t>8-</a:t>
            </a:r>
            <a:r>
              <a:rPr lang="en-US" sz="3200" dirty="0" smtClean="0"/>
              <a:t> </a:t>
            </a:r>
            <a:r>
              <a:rPr lang="ar-IQ" sz="3200" dirty="0" smtClean="0"/>
              <a:t>واستخدام أسلوب التغذية الراجعة الجسمية, والتعاقدات السلوكية , كما استفاد هذا النموذج من أسلوب التنويم المغناطيسي والتخيل الإيجابي , وكذلك التعزيز الإيجابي , والتدريب على الاسترخاء العضلي وكذلك الإسقاط والكرسي الفارغ ووقت التفكير .</a:t>
            </a:r>
          </a:p>
          <a:p>
            <a:pPr algn="just"/>
            <a:r>
              <a:rPr lang="ar-IQ" sz="3200" dirty="0" smtClean="0"/>
              <a:t>" </a:t>
            </a:r>
            <a:r>
              <a:rPr lang="ar-IQ" sz="3200" dirty="0"/>
              <a:t>لازواروس " : من الصعب العلاج بإحدى النظريات لأنه لا يوجد نظرية </a:t>
            </a:r>
            <a:r>
              <a:rPr lang="ar-IQ" sz="3200" dirty="0" smtClean="0"/>
              <a:t>كاملة" </a:t>
            </a:r>
            <a:r>
              <a:rPr lang="ar-IQ" sz="3200" dirty="0"/>
              <a:t>لازواروس " : ركز على السلوك وهي تصرفات ظاهرة وواضحة على </a:t>
            </a:r>
            <a:r>
              <a:rPr lang="ar-IQ" sz="3200" dirty="0" smtClean="0"/>
              <a:t>الفرد العلاج </a:t>
            </a:r>
            <a:r>
              <a:rPr lang="ar-IQ" sz="3200" dirty="0"/>
              <a:t>المتعدد النماذج أنطلق من فكرة أن الأساليب ينقصها بعض الشيء لذلك لابد من دمج هذه الأساليب لذلك سمى نظريته (</a:t>
            </a:r>
            <a:r>
              <a:rPr lang="en-US" sz="3200" dirty="0"/>
              <a:t>basic I.D )</a:t>
            </a:r>
          </a:p>
        </p:txBody>
      </p:sp>
    </p:spTree>
    <p:extLst>
      <p:ext uri="{BB962C8B-B14F-4D97-AF65-F5344CB8AC3E}">
        <p14:creationId xmlns:p14="http://schemas.microsoft.com/office/powerpoint/2010/main" val="100819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9"/>
            <a:ext cx="8712968" cy="6001643"/>
          </a:xfrm>
          <a:prstGeom prst="rect">
            <a:avLst/>
          </a:prstGeom>
        </p:spPr>
        <p:txBody>
          <a:bodyPr wrap="square">
            <a:spAutoFit/>
          </a:bodyPr>
          <a:lstStyle/>
          <a:p>
            <a:pPr algn="just"/>
            <a:r>
              <a:rPr lang="ar-IQ" sz="3200" dirty="0"/>
              <a:t>كيف نستخدم العلاج متعدد النماذج </a:t>
            </a:r>
            <a:r>
              <a:rPr lang="en-US" sz="3200" dirty="0" smtClean="0"/>
              <a:t> </a:t>
            </a:r>
            <a:r>
              <a:rPr lang="ar-IQ" sz="3200" dirty="0" smtClean="0"/>
              <a:t>في </a:t>
            </a:r>
            <a:r>
              <a:rPr lang="ar-IQ" sz="3200" b="1" dirty="0">
                <a:solidFill>
                  <a:srgbClr val="FF0000"/>
                </a:solidFill>
              </a:rPr>
              <a:t>التشخيص و العلاج :</a:t>
            </a:r>
          </a:p>
          <a:p>
            <a:pPr algn="just"/>
            <a:r>
              <a:rPr lang="ar-IQ" sz="3200" dirty="0"/>
              <a:t>* يعتبر هذا الأسلوب العلاجي من الأساليب العلاجية الشاملة والمنظمة وهو منهج متكامل في العلاج السلوكي طوره لازواروس وهو نظام مفتوح ويعتبر من أفضل الأنظمة والأساليب يجيب هذا النموذج على أسئلة مثل :</a:t>
            </a:r>
          </a:p>
          <a:p>
            <a:pPr algn="just"/>
            <a:r>
              <a:rPr lang="ar-IQ" sz="3200" dirty="0"/>
              <a:t>- من هو ؟ أو ما هو أفضل شيء يمكن تقديمه لهذا المسترشد ؟ لتحديد ماهية العلاقة وما هي إستراتيجية العلاج التي يجب تطبيقها مع المسترشد .</a:t>
            </a:r>
          </a:p>
          <a:p>
            <a:pPr algn="just"/>
            <a:r>
              <a:rPr lang="ar-IQ" sz="3200" dirty="0"/>
              <a:t>* أن هذا النظام هو مثال للمعالج السلوكي الذي يمكن من خلاله أن يطبق وينفذ مناهج العلاج السلوكي الثلاثة وهي منهج الاشراط الكلاسيكي والإجرائي وكذلك العلاج السلوكي المعرفي , ويشتق هذا الاسلوب</a:t>
            </a:r>
          </a:p>
        </p:txBody>
      </p:sp>
    </p:spTree>
    <p:extLst>
      <p:ext uri="{BB962C8B-B14F-4D97-AF65-F5344CB8AC3E}">
        <p14:creationId xmlns:p14="http://schemas.microsoft.com/office/powerpoint/2010/main" val="1200322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84976" cy="6124754"/>
          </a:xfrm>
          <a:prstGeom prst="rect">
            <a:avLst/>
          </a:prstGeom>
        </p:spPr>
        <p:txBody>
          <a:bodyPr wrap="square">
            <a:spAutoFit/>
          </a:bodyPr>
          <a:lstStyle/>
          <a:p>
            <a:pPr algn="just"/>
            <a:r>
              <a:rPr lang="ar-IQ" sz="2800" dirty="0"/>
              <a:t>* من خلال الأساسية لكلمة (</a:t>
            </a:r>
            <a:r>
              <a:rPr lang="en-US" sz="2800" dirty="0"/>
              <a:t>basic I.D ) ,</a:t>
            </a:r>
            <a:r>
              <a:rPr lang="ar-IQ" sz="2800" dirty="0"/>
              <a:t>والذي يشير إلى أن محتوى (شخصية الانسان) يمكن أن ينقسم:</a:t>
            </a:r>
          </a:p>
          <a:p>
            <a:pPr algn="just"/>
            <a:r>
              <a:rPr lang="ar-IQ" sz="2800" dirty="0"/>
              <a:t>إلى سبعة أجزاء حسب الأتي :</a:t>
            </a:r>
          </a:p>
          <a:p>
            <a:pPr algn="just"/>
            <a:r>
              <a:rPr lang="en-US" sz="2800" dirty="0" smtClean="0"/>
              <a:t> =</a:t>
            </a:r>
            <a:r>
              <a:rPr lang="en-US" sz="2800" dirty="0"/>
              <a:t>B </a:t>
            </a:r>
            <a:r>
              <a:rPr lang="ar-IQ" sz="2800" dirty="0"/>
              <a:t>السلوك .</a:t>
            </a:r>
          </a:p>
          <a:p>
            <a:pPr algn="just"/>
            <a:r>
              <a:rPr lang="en-US" sz="2800" dirty="0" smtClean="0"/>
              <a:t> = </a:t>
            </a:r>
            <a:r>
              <a:rPr lang="en-US" sz="2800" dirty="0"/>
              <a:t>A </a:t>
            </a:r>
            <a:r>
              <a:rPr lang="ar-IQ" sz="2800" dirty="0"/>
              <a:t>الاستجابات الانفعالية .</a:t>
            </a:r>
          </a:p>
          <a:p>
            <a:pPr algn="just"/>
            <a:r>
              <a:rPr lang="en-US" sz="2800" dirty="0" smtClean="0"/>
              <a:t> = </a:t>
            </a:r>
            <a:r>
              <a:rPr lang="en-US" sz="2800" dirty="0"/>
              <a:t>S </a:t>
            </a:r>
            <a:r>
              <a:rPr lang="ar-IQ" sz="2800" dirty="0"/>
              <a:t>الأحاسيس .</a:t>
            </a:r>
          </a:p>
          <a:p>
            <a:pPr algn="just"/>
            <a:r>
              <a:rPr lang="en-US" sz="2800" dirty="0"/>
              <a:t>n I = </a:t>
            </a:r>
            <a:r>
              <a:rPr lang="en-US" sz="2800" dirty="0" smtClean="0"/>
              <a:t> </a:t>
            </a:r>
            <a:r>
              <a:rPr lang="ar-IQ" sz="2800" dirty="0" smtClean="0"/>
              <a:t>التخيلات </a:t>
            </a:r>
            <a:r>
              <a:rPr lang="ar-IQ" sz="2800" dirty="0"/>
              <a:t>.</a:t>
            </a:r>
          </a:p>
          <a:p>
            <a:pPr algn="just"/>
            <a:r>
              <a:rPr lang="en-US" sz="2800" dirty="0" smtClean="0"/>
              <a:t> = </a:t>
            </a:r>
            <a:r>
              <a:rPr lang="en-US" sz="2800" dirty="0"/>
              <a:t>C </a:t>
            </a:r>
            <a:r>
              <a:rPr lang="ar-IQ" sz="2800" dirty="0"/>
              <a:t>المعارف .</a:t>
            </a:r>
          </a:p>
          <a:p>
            <a:pPr algn="just"/>
            <a:r>
              <a:rPr lang="en-US" sz="2800" dirty="0" smtClean="0"/>
              <a:t> = </a:t>
            </a:r>
            <a:r>
              <a:rPr lang="en-US" sz="2800" dirty="0"/>
              <a:t>I </a:t>
            </a:r>
            <a:r>
              <a:rPr lang="ar-IQ" sz="2800" dirty="0"/>
              <a:t>العلاقات الشخصية .</a:t>
            </a:r>
          </a:p>
          <a:p>
            <a:pPr algn="just"/>
            <a:r>
              <a:rPr lang="en-US" sz="2800" dirty="0" smtClean="0"/>
              <a:t> = </a:t>
            </a:r>
            <a:r>
              <a:rPr lang="en-US" sz="2800" dirty="0"/>
              <a:t>D</a:t>
            </a:r>
            <a:r>
              <a:rPr lang="ar-IQ" sz="2800" dirty="0"/>
              <a:t>العلاج والوظائف الحيوية والتغذية والتمارين</a:t>
            </a:r>
          </a:p>
          <a:p>
            <a:pPr algn="just"/>
            <a:r>
              <a:rPr lang="ar-IQ" sz="2800" dirty="0"/>
              <a:t>   مما سبق نلحظ أن كل نظريه انطلقت من مسلمات معينه وقد رأى بعض الباحثين تبني وتجميع نواحي القوه في النظريات السابقه والجمع بينها بطريقه متكامله ومتسقه. يعتبر انولد لازاروس من أوائل من تبنى هذا الأسلوب وهو عالم نفس إكلينيكي كان من مؤيدي العلاج السلوكي إلا أنه إنفصل عنه .</a:t>
            </a:r>
          </a:p>
        </p:txBody>
      </p:sp>
    </p:spTree>
    <p:extLst>
      <p:ext uri="{BB962C8B-B14F-4D97-AF65-F5344CB8AC3E}">
        <p14:creationId xmlns:p14="http://schemas.microsoft.com/office/powerpoint/2010/main" val="2825087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188640"/>
            <a:ext cx="8646528" cy="64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862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lstStyle/>
          <a:p>
            <a:r>
              <a:rPr lang="ar-IQ" b="1" dirty="0" smtClean="0">
                <a:solidFill>
                  <a:srgbClr val="FF0000"/>
                </a:solidFill>
              </a:rPr>
              <a:t>الأسئلة للمناقشة</a:t>
            </a:r>
            <a:endParaRPr lang="ar-IQ" b="1" dirty="0">
              <a:solidFill>
                <a:srgbClr val="FF0000"/>
              </a:solidFill>
            </a:endParaRPr>
          </a:p>
        </p:txBody>
      </p:sp>
      <p:sp>
        <p:nvSpPr>
          <p:cNvPr id="3" name="مستطيل 2"/>
          <p:cNvSpPr/>
          <p:nvPr/>
        </p:nvSpPr>
        <p:spPr>
          <a:xfrm>
            <a:off x="251520" y="1124744"/>
            <a:ext cx="8712968" cy="5262979"/>
          </a:xfrm>
          <a:prstGeom prst="rect">
            <a:avLst/>
          </a:prstGeom>
        </p:spPr>
        <p:txBody>
          <a:bodyPr wrap="square">
            <a:spAutoFit/>
          </a:bodyPr>
          <a:lstStyle/>
          <a:p>
            <a:pPr algn="just"/>
            <a:r>
              <a:rPr lang="ar-IQ" sz="2800" b="1" dirty="0" smtClean="0"/>
              <a:t>س1: ماذا نعني بالإرشاد </a:t>
            </a:r>
            <a:r>
              <a:rPr lang="ar-IQ" sz="2800" b="1" dirty="0"/>
              <a:t>والعلاج النفسي متعدد </a:t>
            </a:r>
            <a:r>
              <a:rPr lang="ar-IQ" sz="2800" b="1" dirty="0" smtClean="0"/>
              <a:t>الأبعاد؟</a:t>
            </a:r>
          </a:p>
          <a:p>
            <a:pPr algn="just"/>
            <a:r>
              <a:rPr lang="ar-IQ" sz="2800" b="1" dirty="0"/>
              <a:t>س2:ماهي النظرة للطبيعة </a:t>
            </a:r>
            <a:r>
              <a:rPr lang="ar-IQ" sz="2800" b="1" dirty="0" smtClean="0"/>
              <a:t>الإنسانية حسب </a:t>
            </a:r>
            <a:r>
              <a:rPr lang="ar-IQ" sz="2800" b="1" dirty="0"/>
              <a:t>نظرية بالإرشاد والعلاج النفسي متعدد </a:t>
            </a:r>
            <a:r>
              <a:rPr lang="ar-IQ" sz="2800" b="1" dirty="0" smtClean="0"/>
              <a:t>الأبعاد؟</a:t>
            </a:r>
          </a:p>
          <a:p>
            <a:pPr algn="just"/>
            <a:r>
              <a:rPr lang="ar-IQ" sz="2800" b="1" dirty="0"/>
              <a:t>س3:كيف تنمو </a:t>
            </a:r>
            <a:r>
              <a:rPr lang="ar-IQ" sz="2800" b="1" dirty="0" smtClean="0"/>
              <a:t>الشخصية حسب </a:t>
            </a:r>
            <a:r>
              <a:rPr lang="ar-IQ" sz="2800" b="1" dirty="0"/>
              <a:t>نظرية بالإرشاد والعلاج النفسي متعدد الأبعاد</a:t>
            </a:r>
            <a:r>
              <a:rPr lang="ar-IQ" sz="2800" b="1" dirty="0" smtClean="0"/>
              <a:t>؟</a:t>
            </a:r>
          </a:p>
          <a:p>
            <a:pPr algn="just"/>
            <a:r>
              <a:rPr lang="ar-IQ" sz="2800" b="1" dirty="0" smtClean="0"/>
              <a:t>س4:كيف يحدث </a:t>
            </a:r>
            <a:r>
              <a:rPr lang="ar-IQ" sz="2800" b="1" dirty="0"/>
              <a:t>الاضطراب </a:t>
            </a:r>
            <a:r>
              <a:rPr lang="ar-IQ" sz="2800" b="1" dirty="0" smtClean="0"/>
              <a:t>النفسي حسب </a:t>
            </a:r>
            <a:r>
              <a:rPr lang="ar-IQ" sz="2800" b="1" dirty="0"/>
              <a:t>نظرية بالإرشاد والعلاج النفسي متعدد الأبعاد؟ </a:t>
            </a:r>
            <a:endParaRPr lang="ar-IQ" sz="2800" b="1" dirty="0" smtClean="0"/>
          </a:p>
          <a:p>
            <a:pPr algn="just"/>
            <a:r>
              <a:rPr lang="ar-IQ" sz="2800" b="1" dirty="0"/>
              <a:t>س5:ماهي </a:t>
            </a:r>
            <a:r>
              <a:rPr lang="ar-IQ" sz="2800" b="1" dirty="0" smtClean="0"/>
              <a:t>أساليب </a:t>
            </a:r>
            <a:r>
              <a:rPr lang="ar-IQ" sz="2800" b="1" dirty="0"/>
              <a:t>الأرشاد والعلاج النفسي لنظرية متعدد </a:t>
            </a:r>
            <a:r>
              <a:rPr lang="ar-IQ" sz="2800" b="1" dirty="0" smtClean="0"/>
              <a:t>الأبعاد؟</a:t>
            </a:r>
          </a:p>
          <a:p>
            <a:pPr algn="just"/>
            <a:r>
              <a:rPr lang="ar-IQ" sz="2800" b="1" dirty="0" smtClean="0"/>
              <a:t>س6: ماهي مزايا </a:t>
            </a:r>
            <a:r>
              <a:rPr lang="ar-IQ" sz="2800" b="1" dirty="0"/>
              <a:t>نظرية الأرشاد والعلاج النفسي لنظرية متعدد الأبعاد؟</a:t>
            </a:r>
          </a:p>
          <a:p>
            <a:pPr algn="just"/>
            <a:r>
              <a:rPr lang="ar-IQ" sz="2800" b="1" dirty="0"/>
              <a:t>س7:ماهو النقد الموجه </a:t>
            </a:r>
            <a:r>
              <a:rPr lang="ar-IQ" sz="2800" b="1" dirty="0" smtClean="0"/>
              <a:t>للنظرية؟</a:t>
            </a:r>
          </a:p>
          <a:p>
            <a:pPr algn="just"/>
            <a:r>
              <a:rPr lang="ar-IQ" sz="2800" b="1" dirty="0"/>
              <a:t>س8:يعتبر هذا الأسلوب العلاجي من الأساليب العلاجية الشاملة والمنظمة </a:t>
            </a:r>
            <a:r>
              <a:rPr lang="ar-IQ" sz="2800" b="1" dirty="0" smtClean="0"/>
              <a:t>وضح ذلك بالتفصيل</a:t>
            </a:r>
            <a:endParaRPr lang="ar-IQ" sz="2800" b="1" dirty="0"/>
          </a:p>
        </p:txBody>
      </p:sp>
    </p:spTree>
    <p:extLst>
      <p:ext uri="{BB962C8B-B14F-4D97-AF65-F5344CB8AC3E}">
        <p14:creationId xmlns:p14="http://schemas.microsoft.com/office/powerpoint/2010/main" val="3964041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7848872"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3990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036496" cy="6863417"/>
          </a:xfrm>
          <a:prstGeom prst="rect">
            <a:avLst/>
          </a:prstGeom>
        </p:spPr>
        <p:txBody>
          <a:bodyPr wrap="square">
            <a:spAutoFit/>
          </a:bodyPr>
          <a:lstStyle/>
          <a:p>
            <a:pPr algn="just"/>
            <a:r>
              <a:rPr lang="ar-IQ" sz="4000" dirty="0"/>
              <a:t>العلاج متعدد الوسائل </a:t>
            </a:r>
            <a:r>
              <a:rPr lang="ar-IQ" sz="4000" dirty="0" smtClean="0"/>
              <a:t>:هوطريقة </a:t>
            </a:r>
            <a:r>
              <a:rPr lang="ar-IQ" sz="4000" dirty="0"/>
              <a:t>نسقية وشاملة </a:t>
            </a:r>
            <a:r>
              <a:rPr lang="ar-IQ" sz="4000" dirty="0" smtClean="0"/>
              <a:t> للأرشاد والعلاج </a:t>
            </a:r>
            <a:r>
              <a:rPr lang="ar-IQ" sz="4000" dirty="0"/>
              <a:t>النفسي في حين تخدم النظرية الفرضية التي تدعو إلى التزام الممارسة بقواعد وأساليب ونتائج علم النفس باعتبار علما </a:t>
            </a:r>
            <a:r>
              <a:rPr lang="ar-IQ" sz="4000" dirty="0" smtClean="0"/>
              <a:t>تجريبيا ,</a:t>
            </a:r>
          </a:p>
          <a:p>
            <a:pPr algn="just"/>
            <a:r>
              <a:rPr lang="ar-IQ" sz="4000" dirty="0" smtClean="0"/>
              <a:t>1-</a:t>
            </a:r>
            <a:r>
              <a:rPr lang="ar-IQ" sz="4000" b="1" dirty="0" smtClean="0">
                <a:solidFill>
                  <a:srgbClr val="FF0000"/>
                </a:solidFill>
              </a:rPr>
              <a:t> </a:t>
            </a:r>
            <a:r>
              <a:rPr lang="ar-IQ" sz="4000" b="1" dirty="0">
                <a:solidFill>
                  <a:srgbClr val="FF0000"/>
                </a:solidFill>
              </a:rPr>
              <a:t>تتفوق على التقليد السلوكي بإضافة أساليب قياس وتقويم متفردة </a:t>
            </a:r>
            <a:endParaRPr lang="ar-IQ" sz="4000" dirty="0"/>
          </a:p>
          <a:p>
            <a:pPr algn="just"/>
            <a:r>
              <a:rPr lang="ar-IQ" sz="4000" dirty="0" smtClean="0"/>
              <a:t> 2- تعاملها بعمق </a:t>
            </a:r>
            <a:r>
              <a:rPr lang="ar-IQ" sz="4000" dirty="0"/>
              <a:t>وتفصيل مع العوامل الحسية والتخيلية </a:t>
            </a:r>
            <a:r>
              <a:rPr lang="ar-IQ" sz="4000" dirty="0" smtClean="0"/>
              <a:t>والمعرفية وجوانب </a:t>
            </a:r>
            <a:r>
              <a:rPr lang="ar-IQ" sz="4000" dirty="0"/>
              <a:t>العلاقات </a:t>
            </a:r>
            <a:r>
              <a:rPr lang="ar-IQ" sz="4000" dirty="0" smtClean="0"/>
              <a:t>الشخصية, باعتبارها عوامل </a:t>
            </a:r>
            <a:r>
              <a:rPr lang="ar-IQ" sz="4000" dirty="0"/>
              <a:t>مؤثرة في تفاعلها مع بعضها </a:t>
            </a:r>
            <a:r>
              <a:rPr lang="ar-IQ" sz="4000" dirty="0" smtClean="0"/>
              <a:t>البعض.</a:t>
            </a:r>
          </a:p>
          <a:p>
            <a:pPr algn="just"/>
            <a:r>
              <a:rPr lang="ar-IQ" sz="4000" dirty="0" smtClean="0"/>
              <a:t>3-إن </a:t>
            </a:r>
            <a:r>
              <a:rPr lang="ar-IQ" sz="4000" dirty="0"/>
              <a:t>المسترشدين يعانون عادة نتيجة مجموعة من مشكلات </a:t>
            </a:r>
            <a:r>
              <a:rPr lang="ar-IQ" sz="4000" dirty="0" smtClean="0"/>
              <a:t>معينة .</a:t>
            </a:r>
            <a:endParaRPr lang="ar-IQ" sz="4000" dirty="0"/>
          </a:p>
        </p:txBody>
      </p:sp>
    </p:spTree>
    <p:extLst>
      <p:ext uri="{BB962C8B-B14F-4D97-AF65-F5344CB8AC3E}">
        <p14:creationId xmlns:p14="http://schemas.microsoft.com/office/powerpoint/2010/main" val="1218965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9036496" cy="6494085"/>
          </a:xfrm>
          <a:prstGeom prst="rect">
            <a:avLst/>
          </a:prstGeom>
        </p:spPr>
        <p:txBody>
          <a:bodyPr wrap="square">
            <a:spAutoFit/>
          </a:bodyPr>
          <a:lstStyle/>
          <a:p>
            <a:pPr algn="just"/>
            <a:r>
              <a:rPr lang="ar-IQ" sz="3200" dirty="0"/>
              <a:t>والتي يجب على المرشد أن يتناولها أيضا بمجموعة من العلاجات المحددة وفي التقويم الذي يتم في هذا الموضوع من العلاج فإن كل جانب من جوانب القياس يجيب عن سؤال عن ماذا يصلح؟ ولمن؟ وتحت أي ظروف ؟ وهذا بشكل إجرائي ,وهذه الجوانب للتقدير قد </a:t>
            </a:r>
            <a:r>
              <a:rPr lang="ar-IQ" sz="3200" b="1" dirty="0">
                <a:solidFill>
                  <a:srgbClr val="FF0000"/>
                </a:solidFill>
              </a:rPr>
              <a:t>لخصها لازاروس في الحروف التالية </a:t>
            </a:r>
            <a:r>
              <a:rPr lang="en-US" sz="3200" b="1" dirty="0">
                <a:solidFill>
                  <a:srgbClr val="FF0000"/>
                </a:solidFill>
              </a:rPr>
              <a:t>BASIC-ID </a:t>
            </a:r>
            <a:r>
              <a:rPr lang="ar-IQ" sz="3200" b="1" dirty="0">
                <a:solidFill>
                  <a:srgbClr val="FF0000"/>
                </a:solidFill>
              </a:rPr>
              <a:t>حيث :</a:t>
            </a:r>
          </a:p>
          <a:p>
            <a:pPr marL="457200" indent="-457200" algn="just">
              <a:buFont typeface="Arial" pitchFamily="34" charset="0"/>
              <a:buChar char="•"/>
            </a:pPr>
            <a:r>
              <a:rPr lang="en-US" sz="3200" dirty="0" smtClean="0"/>
              <a:t> B </a:t>
            </a:r>
            <a:r>
              <a:rPr lang="ar-IQ" sz="3200" dirty="0"/>
              <a:t>ترمز للسلوك </a:t>
            </a:r>
            <a:r>
              <a:rPr lang="ar-IQ" sz="3200" dirty="0" smtClean="0"/>
              <a:t>  </a:t>
            </a:r>
            <a:r>
              <a:rPr lang="en-US" sz="3200" dirty="0"/>
              <a:t>Behavior</a:t>
            </a:r>
            <a:r>
              <a:rPr lang="en-US" sz="3200" dirty="0" smtClean="0"/>
              <a:t>)</a:t>
            </a:r>
            <a:r>
              <a:rPr lang="ar-IQ" sz="3200" dirty="0" smtClean="0"/>
              <a:t>)</a:t>
            </a:r>
            <a:endParaRPr lang="en-US" sz="3200" dirty="0"/>
          </a:p>
          <a:p>
            <a:pPr marL="457200" indent="-457200" algn="just">
              <a:buFont typeface="Arial" pitchFamily="34" charset="0"/>
              <a:buChar char="•"/>
            </a:pPr>
            <a:r>
              <a:rPr lang="en-US" sz="3200" dirty="0"/>
              <a:t>A</a:t>
            </a:r>
            <a:r>
              <a:rPr lang="ar-IQ" sz="3200" dirty="0"/>
              <a:t>ترمز للوجدان </a:t>
            </a:r>
            <a:r>
              <a:rPr lang="en-US" sz="3200" dirty="0"/>
              <a:t>Affect</a:t>
            </a:r>
          </a:p>
          <a:p>
            <a:pPr marL="457200" indent="-457200" algn="just">
              <a:buFont typeface="Arial" pitchFamily="34" charset="0"/>
              <a:buChar char="•"/>
            </a:pPr>
            <a:r>
              <a:rPr lang="en-US" sz="3200" dirty="0"/>
              <a:t>S</a:t>
            </a:r>
            <a:r>
              <a:rPr lang="ar-IQ" sz="3200" dirty="0"/>
              <a:t>ترمز للإحساس </a:t>
            </a:r>
            <a:r>
              <a:rPr lang="en-US" sz="3200" dirty="0"/>
              <a:t>Sensation</a:t>
            </a:r>
          </a:p>
          <a:p>
            <a:pPr marL="457200" indent="-457200" algn="just">
              <a:buFont typeface="Arial" pitchFamily="34" charset="0"/>
              <a:buChar char="•"/>
            </a:pPr>
            <a:r>
              <a:rPr lang="en-US" sz="3200" dirty="0"/>
              <a:t>I</a:t>
            </a:r>
            <a:r>
              <a:rPr lang="ar-IQ" sz="3200" dirty="0"/>
              <a:t>ترمز للتخيل </a:t>
            </a:r>
            <a:r>
              <a:rPr lang="en-US" sz="3200" dirty="0"/>
              <a:t>Imagery</a:t>
            </a:r>
          </a:p>
          <a:p>
            <a:pPr marL="457200" indent="-457200" algn="just">
              <a:buFont typeface="Arial" pitchFamily="34" charset="0"/>
              <a:buChar char="•"/>
            </a:pPr>
            <a:r>
              <a:rPr lang="en-US" sz="3200" dirty="0"/>
              <a:t>C</a:t>
            </a:r>
            <a:r>
              <a:rPr lang="ar-IQ" sz="3200" dirty="0"/>
              <a:t>ترمز للمعرفة </a:t>
            </a:r>
            <a:r>
              <a:rPr lang="en-US" sz="3200" dirty="0"/>
              <a:t>Cognition</a:t>
            </a:r>
          </a:p>
          <a:p>
            <a:pPr marL="457200" indent="-457200" algn="just">
              <a:buFont typeface="Arial" pitchFamily="34" charset="0"/>
              <a:buChar char="•"/>
            </a:pPr>
            <a:r>
              <a:rPr lang="en-US" sz="3200" dirty="0"/>
              <a:t>I </a:t>
            </a:r>
            <a:r>
              <a:rPr lang="ar-IQ" sz="3200" dirty="0"/>
              <a:t>ترمز للعلاقات الشخصية </a:t>
            </a:r>
            <a:r>
              <a:rPr lang="en-US" sz="3200" dirty="0"/>
              <a:t>Interpersonal Relationships</a:t>
            </a:r>
          </a:p>
          <a:p>
            <a:pPr marL="457200" indent="-457200" algn="just">
              <a:buFont typeface="Arial" pitchFamily="34" charset="0"/>
              <a:buChar char="•"/>
            </a:pPr>
            <a:r>
              <a:rPr lang="en-US" sz="3200" dirty="0"/>
              <a:t>D </a:t>
            </a:r>
            <a:r>
              <a:rPr lang="ar-IQ" sz="3200" dirty="0"/>
              <a:t>ترمز للأدوية والعقاقير </a:t>
            </a:r>
            <a:r>
              <a:rPr lang="en-US" sz="3200" dirty="0"/>
              <a:t>Drugs </a:t>
            </a:r>
            <a:r>
              <a:rPr lang="ar-IQ" sz="3200" dirty="0"/>
              <a:t>وكذلك للجوانب البيولوجية </a:t>
            </a:r>
            <a:r>
              <a:rPr lang="en-US" sz="3200" dirty="0"/>
              <a:t>Biology</a:t>
            </a:r>
          </a:p>
        </p:txBody>
      </p:sp>
    </p:spTree>
    <p:extLst>
      <p:ext uri="{BB962C8B-B14F-4D97-AF65-F5344CB8AC3E}">
        <p14:creationId xmlns:p14="http://schemas.microsoft.com/office/powerpoint/2010/main" val="3044717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النظرة للطبيعة الإنسانية</a:t>
            </a:r>
          </a:p>
        </p:txBody>
      </p:sp>
      <p:sp>
        <p:nvSpPr>
          <p:cNvPr id="3" name="مستطيل 2"/>
          <p:cNvSpPr/>
          <p:nvPr/>
        </p:nvSpPr>
        <p:spPr>
          <a:xfrm>
            <a:off x="467544" y="1268760"/>
            <a:ext cx="8424936" cy="4401205"/>
          </a:xfrm>
          <a:prstGeom prst="rect">
            <a:avLst/>
          </a:prstGeom>
        </p:spPr>
        <p:txBody>
          <a:bodyPr wrap="square">
            <a:spAutoFit/>
          </a:bodyPr>
          <a:lstStyle/>
          <a:p>
            <a:pPr algn="just"/>
            <a:r>
              <a:rPr lang="ar-IQ" sz="4000" dirty="0" smtClean="0"/>
              <a:t>    يرى أن </a:t>
            </a:r>
            <a:r>
              <a:rPr lang="ar-IQ" sz="4000" dirty="0"/>
              <a:t>سلوك الإنسان يتأثر </a:t>
            </a:r>
            <a:endParaRPr lang="ar-IQ" sz="4000" dirty="0" smtClean="0"/>
          </a:p>
          <a:p>
            <a:pPr marL="571500" indent="-571500" algn="just">
              <a:buFont typeface="Arial" pitchFamily="34" charset="0"/>
              <a:buChar char="•"/>
            </a:pPr>
            <a:r>
              <a:rPr lang="ar-IQ" sz="4000" dirty="0" smtClean="0"/>
              <a:t>بعدة </a:t>
            </a:r>
            <a:r>
              <a:rPr lang="ar-IQ" sz="4000" dirty="0"/>
              <a:t>عوامل </a:t>
            </a:r>
            <a:r>
              <a:rPr lang="ar-IQ" sz="4000" dirty="0" smtClean="0"/>
              <a:t>داخلية.</a:t>
            </a:r>
          </a:p>
          <a:p>
            <a:pPr marL="571500" indent="-571500" algn="just">
              <a:buFont typeface="Arial" pitchFamily="34" charset="0"/>
              <a:buChar char="•"/>
            </a:pPr>
            <a:r>
              <a:rPr lang="ar-IQ" sz="4000" dirty="0" smtClean="0"/>
              <a:t> والعوامل </a:t>
            </a:r>
            <a:r>
              <a:rPr lang="ar-IQ" sz="4000" dirty="0"/>
              <a:t>البيئة </a:t>
            </a:r>
            <a:r>
              <a:rPr lang="ar-IQ" sz="4000" dirty="0" smtClean="0"/>
              <a:t>.</a:t>
            </a:r>
          </a:p>
          <a:p>
            <a:pPr marL="571500" indent="-571500" algn="just">
              <a:buFont typeface="Arial" pitchFamily="34" charset="0"/>
              <a:buChar char="•"/>
            </a:pPr>
            <a:r>
              <a:rPr lang="ar-IQ" sz="4000" dirty="0"/>
              <a:t>و</a:t>
            </a:r>
            <a:r>
              <a:rPr lang="ar-IQ" sz="4000" dirty="0" smtClean="0"/>
              <a:t>يقرر </a:t>
            </a:r>
            <a:r>
              <a:rPr lang="ar-IQ" sz="4000" dirty="0"/>
              <a:t>أن للوراثة دورا </a:t>
            </a:r>
            <a:r>
              <a:rPr lang="ar-IQ" sz="4000" dirty="0" smtClean="0"/>
              <a:t>مهماَ.</a:t>
            </a:r>
          </a:p>
          <a:p>
            <a:pPr marL="571500" indent="-571500" algn="just">
              <a:buFont typeface="Arial" pitchFamily="34" charset="0"/>
              <a:buChar char="•"/>
            </a:pPr>
            <a:r>
              <a:rPr lang="ar-IQ" sz="4000" dirty="0" smtClean="0"/>
              <a:t>والتكوين </a:t>
            </a:r>
            <a:r>
              <a:rPr lang="ar-IQ" sz="4000" dirty="0"/>
              <a:t>البيولوجي </a:t>
            </a:r>
            <a:r>
              <a:rPr lang="ar-IQ" sz="4000" dirty="0" smtClean="0"/>
              <a:t>للفرد.</a:t>
            </a:r>
          </a:p>
          <a:p>
            <a:pPr marL="571500" indent="-571500" algn="just">
              <a:buFont typeface="Arial" pitchFamily="34" charset="0"/>
              <a:buChar char="•"/>
            </a:pPr>
            <a:r>
              <a:rPr lang="ar-IQ" sz="4000" dirty="0" smtClean="0"/>
              <a:t> </a:t>
            </a:r>
            <a:r>
              <a:rPr lang="ar-IQ" sz="4000" dirty="0"/>
              <a:t>وأن للتعلم دوراَ مهماَ أيضا وبصفة خاصة التعلم الذي يتم من خلال التفاعل مع الآخرين.</a:t>
            </a:r>
          </a:p>
        </p:txBody>
      </p:sp>
    </p:spTree>
    <p:extLst>
      <p:ext uri="{BB962C8B-B14F-4D97-AF65-F5344CB8AC3E}">
        <p14:creationId xmlns:p14="http://schemas.microsoft.com/office/powerpoint/2010/main" val="2792941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r>
              <a:rPr lang="ar-IQ" b="1" dirty="0">
                <a:solidFill>
                  <a:srgbClr val="FF0000"/>
                </a:solidFill>
              </a:rPr>
              <a:t>نمو الشخصية</a:t>
            </a:r>
          </a:p>
        </p:txBody>
      </p:sp>
      <p:sp>
        <p:nvSpPr>
          <p:cNvPr id="3" name="مستطيل 2"/>
          <p:cNvSpPr/>
          <p:nvPr/>
        </p:nvSpPr>
        <p:spPr>
          <a:xfrm>
            <a:off x="0" y="836712"/>
            <a:ext cx="9036496" cy="6001643"/>
          </a:xfrm>
          <a:prstGeom prst="rect">
            <a:avLst/>
          </a:prstGeom>
        </p:spPr>
        <p:txBody>
          <a:bodyPr wrap="square">
            <a:spAutoFit/>
          </a:bodyPr>
          <a:lstStyle/>
          <a:p>
            <a:pPr marL="457200" indent="-457200" algn="just">
              <a:buFont typeface="Arial" pitchFamily="34" charset="0"/>
              <a:buChar char="•"/>
            </a:pPr>
            <a:r>
              <a:rPr lang="ar-IQ" sz="3200" dirty="0" smtClean="0"/>
              <a:t>يرى </a:t>
            </a:r>
            <a:r>
              <a:rPr lang="ar-IQ" sz="3200" dirty="0"/>
              <a:t>لازاروس </a:t>
            </a:r>
            <a:endParaRPr lang="ar-IQ" sz="3200" dirty="0" smtClean="0"/>
          </a:p>
          <a:p>
            <a:pPr algn="just"/>
            <a:r>
              <a:rPr lang="ar-IQ" sz="3200" b="1" dirty="0">
                <a:solidFill>
                  <a:srgbClr val="FF0000"/>
                </a:solidFill>
              </a:rPr>
              <a:t>1</a:t>
            </a:r>
            <a:r>
              <a:rPr lang="ar-IQ" sz="3200" b="1" dirty="0" smtClean="0">
                <a:solidFill>
                  <a:srgbClr val="FF0000"/>
                </a:solidFill>
              </a:rPr>
              <a:t>- أن </a:t>
            </a:r>
            <a:r>
              <a:rPr lang="ar-IQ" sz="3200" b="1" dirty="0">
                <a:solidFill>
                  <a:srgbClr val="FF0000"/>
                </a:solidFill>
              </a:rPr>
              <a:t>الشخصية تنبع من التفاعل الذي يحمله الفرد من جهاز الوراثة والبيئة الطبيعية التي يعيش فيها </a:t>
            </a:r>
            <a:r>
              <a:rPr lang="ar-IQ" sz="3200" dirty="0" smtClean="0"/>
              <a:t>.</a:t>
            </a:r>
          </a:p>
          <a:p>
            <a:pPr algn="just"/>
            <a:r>
              <a:rPr lang="ar-IQ" sz="3200" dirty="0" smtClean="0"/>
              <a:t>2- </a:t>
            </a:r>
            <a:r>
              <a:rPr lang="ar-IQ" sz="3200" b="1" dirty="0" smtClean="0">
                <a:solidFill>
                  <a:srgbClr val="FF0000"/>
                </a:solidFill>
              </a:rPr>
              <a:t>ونتيجة </a:t>
            </a:r>
            <a:r>
              <a:rPr lang="ar-IQ" sz="3200" b="1" dirty="0">
                <a:solidFill>
                  <a:srgbClr val="FF0000"/>
                </a:solidFill>
              </a:rPr>
              <a:t>تاريخه الاجتماعي </a:t>
            </a:r>
            <a:r>
              <a:rPr lang="ar-IQ" sz="3200" dirty="0" smtClean="0"/>
              <a:t>.</a:t>
            </a:r>
          </a:p>
          <a:p>
            <a:pPr algn="just"/>
            <a:r>
              <a:rPr lang="ar-IQ" sz="3200" dirty="0" smtClean="0"/>
              <a:t>3-وأن </a:t>
            </a:r>
            <a:r>
              <a:rPr lang="ar-IQ" sz="3200" dirty="0"/>
              <a:t>مثلث التعلم الاجتماعي الذي يدخل فيه الفرد والمتمثل في </a:t>
            </a:r>
            <a:r>
              <a:rPr lang="ar-IQ" sz="3200" b="1" u="sng" dirty="0">
                <a:solidFill>
                  <a:srgbClr val="FF0000"/>
                </a:solidFill>
              </a:rPr>
              <a:t>الإشراط الكلاسيكي والإجرائي والنمذجة </a:t>
            </a:r>
            <a:r>
              <a:rPr lang="ar-IQ" sz="3200" dirty="0"/>
              <a:t>لا تأخذ بالحسبان أن الناس بوسعهم تجاوز الخطط التي تعد لتعزيز سلوكهم, أو ربطه بالمثيرات ,وكذلك بإدراكهم للنماذج السلوكية المعروضة لهم , والناس عادة لا يستجيبون للبيئة الواقعية حولها وإنما يستجيبون للبيئة المدركة ذاتيا من </a:t>
            </a:r>
            <a:r>
              <a:rPr lang="ar-IQ" sz="3200" dirty="0" smtClean="0"/>
              <a:t>جانبهم , </a:t>
            </a:r>
            <a:r>
              <a:rPr lang="ar-IQ" sz="3200" dirty="0"/>
              <a:t>ويشتمل ذلك على الاستخدام الشخصي للغة والمعاني والتوقعات والترميز والانتباه الانتقائي ومهارات حل المشكلات والأهداف ومعايير الأداء وتأثير القيم والمعتقدات .</a:t>
            </a:r>
          </a:p>
        </p:txBody>
      </p:sp>
    </p:spTree>
    <p:extLst>
      <p:ext uri="{BB962C8B-B14F-4D97-AF65-F5344CB8AC3E}">
        <p14:creationId xmlns:p14="http://schemas.microsoft.com/office/powerpoint/2010/main" val="35668118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solidFill>
                  <a:srgbClr val="FF0000"/>
                </a:solidFill>
              </a:rPr>
              <a:t>السلوك غير السوي</a:t>
            </a:r>
          </a:p>
        </p:txBody>
      </p:sp>
      <p:sp>
        <p:nvSpPr>
          <p:cNvPr id="3" name="مستطيل 2"/>
          <p:cNvSpPr/>
          <p:nvPr/>
        </p:nvSpPr>
        <p:spPr>
          <a:xfrm>
            <a:off x="251520" y="1556792"/>
            <a:ext cx="8784976" cy="5016758"/>
          </a:xfrm>
          <a:prstGeom prst="rect">
            <a:avLst/>
          </a:prstGeom>
        </p:spPr>
        <p:txBody>
          <a:bodyPr wrap="square">
            <a:spAutoFit/>
          </a:bodyPr>
          <a:lstStyle/>
          <a:p>
            <a:pPr algn="just"/>
            <a:r>
              <a:rPr lang="ar-IQ" sz="4000" dirty="0" smtClean="0"/>
              <a:t> </a:t>
            </a:r>
            <a:r>
              <a:rPr lang="ar-IQ" sz="4000" dirty="0"/>
              <a:t>يرى لازاروس أن الاضطراب النفسي وسلوك عدم التكيف </a:t>
            </a:r>
            <a:r>
              <a:rPr lang="ar-IQ" sz="4000" b="1" dirty="0">
                <a:solidFill>
                  <a:srgbClr val="FF0000"/>
                </a:solidFill>
              </a:rPr>
              <a:t>يرجع إلى ظروف التعلم </a:t>
            </a:r>
            <a:r>
              <a:rPr lang="ar-IQ" sz="4000" dirty="0"/>
              <a:t>, حيث يحدث أثناء </a:t>
            </a:r>
            <a:r>
              <a:rPr lang="ar-IQ" sz="4000" dirty="0" smtClean="0"/>
              <a:t>تعرض الفرد للمؤثرات الخاصة </a:t>
            </a:r>
            <a:r>
              <a:rPr lang="ar-IQ" sz="4000" dirty="0"/>
              <a:t>والظروف والمترابطات الشرطية وكذلك التعرض للنماذج التي يتطابق معها ويقلدها </a:t>
            </a:r>
            <a:r>
              <a:rPr lang="ar-IQ" sz="4000" dirty="0" smtClean="0"/>
              <a:t>, سواء </a:t>
            </a:r>
            <a:r>
              <a:rPr lang="ar-IQ" sz="4000" dirty="0"/>
              <a:t>عن تروي وقصد أو عن غير قصد</a:t>
            </a:r>
            <a:r>
              <a:rPr lang="ar-IQ" sz="4000" dirty="0" smtClean="0"/>
              <a:t>, </a:t>
            </a:r>
            <a:r>
              <a:rPr lang="ar-IQ" sz="4000" b="1" dirty="0" smtClean="0">
                <a:solidFill>
                  <a:srgbClr val="FF0000"/>
                </a:solidFill>
              </a:rPr>
              <a:t>وإن </a:t>
            </a:r>
            <a:r>
              <a:rPr lang="ar-IQ" sz="4000" b="1" dirty="0">
                <a:solidFill>
                  <a:srgbClr val="FF0000"/>
                </a:solidFill>
              </a:rPr>
              <a:t>اكتسب الفرد معلومات متصارعة أو معلومات </a:t>
            </a:r>
            <a:r>
              <a:rPr lang="ar-IQ" sz="4000" b="1" dirty="0" smtClean="0">
                <a:solidFill>
                  <a:srgbClr val="FF0000"/>
                </a:solidFill>
              </a:rPr>
              <a:t>خاطئة </a:t>
            </a:r>
            <a:r>
              <a:rPr lang="ar-IQ" sz="4000" dirty="0" smtClean="0"/>
              <a:t>, وتحدث </a:t>
            </a:r>
            <a:r>
              <a:rPr lang="ar-IQ" sz="4000" dirty="0"/>
              <a:t>أنواع من الكف كما تنشأ دفاعات لا حاجة لنا بها.</a:t>
            </a:r>
          </a:p>
        </p:txBody>
      </p:sp>
    </p:spTree>
    <p:extLst>
      <p:ext uri="{BB962C8B-B14F-4D97-AF65-F5344CB8AC3E}">
        <p14:creationId xmlns:p14="http://schemas.microsoft.com/office/powerpoint/2010/main" val="365190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1"/>
            <a:ext cx="8964488" cy="6124754"/>
          </a:xfrm>
          <a:prstGeom prst="rect">
            <a:avLst/>
          </a:prstGeom>
        </p:spPr>
        <p:txBody>
          <a:bodyPr wrap="square">
            <a:spAutoFit/>
          </a:bodyPr>
          <a:lstStyle/>
          <a:p>
            <a:pPr algn="just"/>
            <a:r>
              <a:rPr lang="ar-IQ" sz="2800" dirty="0"/>
              <a:t>كما قد تنشأ </a:t>
            </a:r>
            <a:r>
              <a:rPr lang="ar-IQ" sz="2800" b="1" dirty="0">
                <a:solidFill>
                  <a:srgbClr val="FF0000"/>
                </a:solidFill>
              </a:rPr>
              <a:t>الاضطرابات النفسية </a:t>
            </a:r>
            <a:r>
              <a:rPr lang="ar-IQ" sz="2800" dirty="0"/>
              <a:t>عن </a:t>
            </a:r>
            <a:r>
              <a:rPr lang="ar-IQ" sz="2800" b="1" dirty="0">
                <a:solidFill>
                  <a:srgbClr val="FF0000"/>
                </a:solidFill>
              </a:rPr>
              <a:t>وجود تعلم غير مناسب أو غير كاف</a:t>
            </a:r>
            <a:r>
              <a:rPr lang="ar-IQ" sz="2800" dirty="0"/>
              <a:t>, وهنا نجد أن المشكلات لا تنشأ من صراعات أو من أحداث سببت صدمة و من </a:t>
            </a:r>
            <a:r>
              <a:rPr lang="ar-IQ" sz="2800" dirty="0" smtClean="0"/>
              <a:t>تأثيرالآخرين </a:t>
            </a:r>
            <a:r>
              <a:rPr lang="ar-IQ" sz="2800" dirty="0"/>
              <a:t>أو الأفكار الخاطئة </a:t>
            </a:r>
            <a:r>
              <a:rPr lang="ar-IQ" sz="2800" b="1" dirty="0">
                <a:solidFill>
                  <a:srgbClr val="FF0000"/>
                </a:solidFill>
              </a:rPr>
              <a:t>وإنما من الفجوات الموجودة في ذاكرة الشخص والتي لم تزود بالمعلومات الضرورية والعمليات الخاصة بالتعامل مع المواقف , مما يجعلها غير مجهزة للتعامل مع المطالب الاجتماعية .</a:t>
            </a:r>
          </a:p>
          <a:p>
            <a:pPr algn="just"/>
            <a:r>
              <a:rPr lang="ar-IQ" sz="2800" dirty="0"/>
              <a:t>ويحدث الاضطراب النفسي بالشكل التالي :</a:t>
            </a:r>
          </a:p>
          <a:p>
            <a:pPr marL="457200" indent="-457200" algn="just">
              <a:buFont typeface="Arial" pitchFamily="34" charset="0"/>
              <a:buChar char="•"/>
            </a:pPr>
            <a:r>
              <a:rPr lang="ar-IQ" sz="2800" dirty="0" smtClean="0"/>
              <a:t>يكون </a:t>
            </a:r>
            <a:r>
              <a:rPr lang="ar-IQ" sz="2800" dirty="0"/>
              <a:t>الشخص عند مولده محصلة من الإرث الجيني وتأثير بيئة الرحم وغيرها من المؤثرات البيئية </a:t>
            </a:r>
            <a:r>
              <a:rPr lang="ar-IQ" sz="2800" dirty="0" smtClean="0"/>
              <a:t>.</a:t>
            </a:r>
          </a:p>
          <a:p>
            <a:pPr marL="457200" indent="-457200" algn="just">
              <a:buFont typeface="Arial" pitchFamily="34" charset="0"/>
              <a:buChar char="•"/>
            </a:pPr>
            <a:r>
              <a:rPr lang="ar-IQ" sz="2800" dirty="0" smtClean="0"/>
              <a:t>تمضي </a:t>
            </a:r>
            <a:r>
              <a:rPr lang="ar-IQ" sz="2800" dirty="0"/>
              <a:t>الحياة نحو المعيشة الاجتماعية المتكيفة </a:t>
            </a:r>
            <a:r>
              <a:rPr lang="ar-IQ" sz="2800" dirty="0" smtClean="0"/>
              <a:t>.</a:t>
            </a:r>
          </a:p>
          <a:p>
            <a:pPr marL="457200" indent="-457200" algn="just">
              <a:buFont typeface="Arial" pitchFamily="34" charset="0"/>
              <a:buChar char="•"/>
            </a:pPr>
            <a:r>
              <a:rPr lang="ar-IQ" sz="2800" dirty="0" smtClean="0"/>
              <a:t>تحدث </a:t>
            </a:r>
            <a:r>
              <a:rPr lang="ar-IQ" sz="2800" dirty="0"/>
              <a:t>صرا عات مختلفة واكتساب معلومات خاطئة أو مواجهة أحداث </a:t>
            </a:r>
            <a:r>
              <a:rPr lang="ar-IQ" sz="2800" dirty="0" smtClean="0"/>
              <a:t>مؤلمة</a:t>
            </a:r>
          </a:p>
          <a:p>
            <a:pPr marL="457200" indent="-457200" algn="just">
              <a:buFont typeface="Arial" pitchFamily="34" charset="0"/>
              <a:buChar char="•"/>
            </a:pPr>
            <a:r>
              <a:rPr lang="ar-IQ" sz="2800" dirty="0" smtClean="0"/>
              <a:t>يقوم </a:t>
            </a:r>
            <a:r>
              <a:rPr lang="ar-IQ" sz="2800" dirty="0"/>
              <a:t>عائق في طريق الشخص </a:t>
            </a:r>
            <a:r>
              <a:rPr lang="ar-IQ" sz="2800" dirty="0" smtClean="0"/>
              <a:t>.</a:t>
            </a:r>
          </a:p>
          <a:p>
            <a:pPr marL="457200" indent="-457200" algn="just">
              <a:buFont typeface="Arial" pitchFamily="34" charset="0"/>
              <a:buChar char="•"/>
            </a:pPr>
            <a:r>
              <a:rPr lang="ar-IQ" sz="2800" dirty="0" smtClean="0"/>
              <a:t>ينحرف </a:t>
            </a:r>
            <a:r>
              <a:rPr lang="ar-IQ" sz="2800" dirty="0"/>
              <a:t>الشخص عن مسار التكيف وقد يتسم بمجموعة من الاستجابات الانهزامية للذات وغير المتكيفة.</a:t>
            </a:r>
          </a:p>
        </p:txBody>
      </p:sp>
    </p:spTree>
    <p:extLst>
      <p:ext uri="{BB962C8B-B14F-4D97-AF65-F5344CB8AC3E}">
        <p14:creationId xmlns:p14="http://schemas.microsoft.com/office/powerpoint/2010/main" val="3519976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0000"/>
                </a:solidFill>
              </a:rPr>
              <a:t> أساليب الأرشاد والعلاج النفسي لنظرية متعدد الأبعاد</a:t>
            </a:r>
          </a:p>
        </p:txBody>
      </p:sp>
      <p:sp>
        <p:nvSpPr>
          <p:cNvPr id="3" name="مستطيل 2"/>
          <p:cNvSpPr/>
          <p:nvPr/>
        </p:nvSpPr>
        <p:spPr>
          <a:xfrm>
            <a:off x="107504" y="1124745"/>
            <a:ext cx="8856984" cy="5509200"/>
          </a:xfrm>
          <a:prstGeom prst="rect">
            <a:avLst/>
          </a:prstGeom>
        </p:spPr>
        <p:txBody>
          <a:bodyPr wrap="square">
            <a:spAutoFit/>
          </a:bodyPr>
          <a:lstStyle/>
          <a:p>
            <a:pPr algn="just"/>
            <a:r>
              <a:rPr lang="ar-IQ" sz="3200" dirty="0"/>
              <a:t>تنوع الأساليب في العلاج المتعدد حيث يمكن استخدام أكثر من وسيلة وأكثر من طريقة على النحو التالي :</a:t>
            </a:r>
          </a:p>
          <a:p>
            <a:pPr marL="457200" indent="-457200" algn="just">
              <a:buFont typeface="Arial" pitchFamily="34" charset="0"/>
              <a:buChar char="•"/>
            </a:pPr>
            <a:r>
              <a:rPr lang="ar-IQ" sz="3200" b="1" dirty="0" smtClean="0">
                <a:solidFill>
                  <a:srgbClr val="FF0000"/>
                </a:solidFill>
              </a:rPr>
              <a:t>الجانب </a:t>
            </a:r>
            <a:r>
              <a:rPr lang="ar-IQ" sz="3200" b="1" dirty="0">
                <a:solidFill>
                  <a:srgbClr val="FF0000"/>
                </a:solidFill>
              </a:rPr>
              <a:t>السلوكي </a:t>
            </a:r>
            <a:r>
              <a:rPr lang="ar-IQ" sz="3200" dirty="0"/>
              <a:t>: الانطفاء ،الممارسة السلبية ، منح الاستجابة ، العلاج </a:t>
            </a:r>
            <a:r>
              <a:rPr lang="ar-IQ" sz="3200" dirty="0" smtClean="0"/>
              <a:t>بالإفاضة ، تقليل </a:t>
            </a:r>
            <a:r>
              <a:rPr lang="ar-IQ" sz="3200" dirty="0"/>
              <a:t>الحساسية التدريجي ، التعزيز السلبي .</a:t>
            </a:r>
          </a:p>
          <a:p>
            <a:pPr marL="457200" indent="-457200" algn="just">
              <a:buFont typeface="Arial" pitchFamily="34" charset="0"/>
              <a:buChar char="•"/>
            </a:pPr>
            <a:r>
              <a:rPr lang="ar-IQ" sz="3200" b="1" dirty="0" smtClean="0">
                <a:solidFill>
                  <a:srgbClr val="FF0000"/>
                </a:solidFill>
              </a:rPr>
              <a:t>الجانب </a:t>
            </a:r>
            <a:r>
              <a:rPr lang="ar-IQ" sz="3200" b="1" dirty="0">
                <a:solidFill>
                  <a:srgbClr val="FF0000"/>
                </a:solidFill>
              </a:rPr>
              <a:t>الوجداني </a:t>
            </a:r>
            <a:r>
              <a:rPr lang="ar-IQ" sz="3200" dirty="0"/>
              <a:t>: التنفيس عن الجوانب الانفعالية المخزونة في وجود علاقة مساندة .</a:t>
            </a:r>
          </a:p>
          <a:p>
            <a:pPr marL="457200" indent="-457200" algn="just">
              <a:buFont typeface="Arial" pitchFamily="34" charset="0"/>
              <a:buChar char="•"/>
            </a:pPr>
            <a:r>
              <a:rPr lang="ar-IQ" sz="3200" b="1" dirty="0" smtClean="0">
                <a:solidFill>
                  <a:srgbClr val="FF0000"/>
                </a:solidFill>
              </a:rPr>
              <a:t>جانب </a:t>
            </a:r>
            <a:r>
              <a:rPr lang="ar-IQ" sz="3200" b="1" dirty="0">
                <a:solidFill>
                  <a:srgbClr val="FF0000"/>
                </a:solidFill>
              </a:rPr>
              <a:t>الإحساس </a:t>
            </a:r>
            <a:r>
              <a:rPr lang="ar-IQ" sz="3200" dirty="0"/>
              <a:t>: تحرير التوتر من خلال التغذية الراجحة الحيوية ، الاسترخاء ،التدريبات البدنية </a:t>
            </a:r>
            <a:r>
              <a:rPr lang="ar-IQ" sz="3200" dirty="0" smtClean="0"/>
              <a:t>.</a:t>
            </a:r>
          </a:p>
          <a:p>
            <a:pPr marL="457200" indent="-457200" algn="just">
              <a:buFont typeface="Arial" pitchFamily="34" charset="0"/>
              <a:buChar char="•"/>
            </a:pPr>
            <a:r>
              <a:rPr lang="ar-IQ" sz="3200" b="1" dirty="0" smtClean="0">
                <a:solidFill>
                  <a:srgbClr val="FF0000"/>
                </a:solidFill>
              </a:rPr>
              <a:t>جانب </a:t>
            </a:r>
            <a:r>
              <a:rPr lang="ar-IQ" sz="3200" b="1" dirty="0">
                <a:solidFill>
                  <a:srgbClr val="FF0000"/>
                </a:solidFill>
              </a:rPr>
              <a:t>التخيل </a:t>
            </a:r>
            <a:r>
              <a:rPr lang="ar-IQ" sz="3200" dirty="0"/>
              <a:t>: تغيير صورة الذات ، تخيلات المواجهة الإيجابية للمواقف والضغوط </a:t>
            </a:r>
            <a:r>
              <a:rPr lang="ar-IQ" sz="3200" dirty="0" smtClean="0"/>
              <a:t>.</a:t>
            </a:r>
          </a:p>
          <a:p>
            <a:pPr marL="457200" indent="-457200" algn="just">
              <a:buFont typeface="Arial" pitchFamily="34" charset="0"/>
              <a:buChar char="•"/>
            </a:pPr>
            <a:r>
              <a:rPr lang="ar-IQ" sz="3200" b="1" dirty="0" smtClean="0">
                <a:solidFill>
                  <a:srgbClr val="FF0000"/>
                </a:solidFill>
              </a:rPr>
              <a:t>الجانب </a:t>
            </a:r>
            <a:r>
              <a:rPr lang="ar-IQ" sz="3200" b="1" dirty="0">
                <a:solidFill>
                  <a:srgbClr val="FF0000"/>
                </a:solidFill>
              </a:rPr>
              <a:t>المعرفي</a:t>
            </a:r>
            <a:r>
              <a:rPr lang="ar-IQ" sz="3200" dirty="0">
                <a:solidFill>
                  <a:srgbClr val="FF0000"/>
                </a:solidFill>
              </a:rPr>
              <a:t>: </a:t>
            </a:r>
            <a:r>
              <a:rPr lang="ar-IQ" sz="3200" dirty="0"/>
              <a:t>إعادة البناء المعرفي والفكري للشخص .</a:t>
            </a:r>
          </a:p>
        </p:txBody>
      </p:sp>
    </p:spTree>
    <p:extLst>
      <p:ext uri="{BB962C8B-B14F-4D97-AF65-F5344CB8AC3E}">
        <p14:creationId xmlns:p14="http://schemas.microsoft.com/office/powerpoint/2010/main" val="2372982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1465</Words>
  <Application>Microsoft Office PowerPoint</Application>
  <PresentationFormat>عرض على الشاشة (3:4)‏</PresentationFormat>
  <Paragraphs>100</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سمة Office</vt:lpstr>
      <vt:lpstr>الإرشاد والعلاج النفسي متعدد الأبعاد - (آرنولد لازاروس ) </vt:lpstr>
      <vt:lpstr>عرض تقديمي في PowerPoint</vt:lpstr>
      <vt:lpstr>عرض تقديمي في PowerPoint</vt:lpstr>
      <vt:lpstr>عرض تقديمي في PowerPoint</vt:lpstr>
      <vt:lpstr>النظرة للطبيعة الإنسانية</vt:lpstr>
      <vt:lpstr>نمو الشخصية</vt:lpstr>
      <vt:lpstr>السلوك غير السوي</vt:lpstr>
      <vt:lpstr>عرض تقديمي في PowerPoint</vt:lpstr>
      <vt:lpstr> أساليب الأرشاد والعلاج النفسي لنظرية متعدد الأبعاد</vt:lpstr>
      <vt:lpstr>عرض تقديمي في PowerPoint</vt:lpstr>
      <vt:lpstr>مزايا الأرشاد والعلاج المتعدد</vt:lpstr>
      <vt:lpstr> النقد الموجه للنظرية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الأسئلة للمناقشة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الإرشاد والعلاج النفسي متعدد الأبعاد - (آرنولد لازاروس ) </dc:title>
  <cp:lastModifiedBy>almadar</cp:lastModifiedBy>
  <cp:revision>11</cp:revision>
  <dcterms:modified xsi:type="dcterms:W3CDTF">2021-02-07T08:41:39Z</dcterms:modified>
</cp:coreProperties>
</file>