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01" r:id="rId3"/>
    <p:sldId id="298" r:id="rId4"/>
    <p:sldId id="257" r:id="rId5"/>
    <p:sldId id="258" r:id="rId6"/>
    <p:sldId id="259" r:id="rId7"/>
    <p:sldId id="260" r:id="rId8"/>
    <p:sldId id="299" r:id="rId9"/>
    <p:sldId id="261" r:id="rId10"/>
    <p:sldId id="262" r:id="rId11"/>
    <p:sldId id="263" r:id="rId12"/>
    <p:sldId id="264" r:id="rId13"/>
    <p:sldId id="300"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02" r:id="rId47"/>
    <p:sldId id="297" r:id="rId4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21/06/1442</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21/06/1442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21/06/1442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21/06/1442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21/06/1442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21/06/1442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21/06/1442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21/06/1442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21/06/1442</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0649"/>
            <a:ext cx="7772400" cy="2736304"/>
          </a:xfrm>
        </p:spPr>
        <p:txBody>
          <a:bodyPr>
            <a:noAutofit/>
          </a:bodyPr>
          <a:lstStyle/>
          <a:p>
            <a:r>
              <a:rPr lang="ar-IQ" sz="6000" b="1" dirty="0">
                <a:solidFill>
                  <a:srgbClr val="FFFF00"/>
                </a:solidFill>
              </a:rPr>
              <a:t>نظريه الإرشاد الواقعي لويليام جلاسر</a:t>
            </a:r>
          </a:p>
        </p:txBody>
      </p:sp>
      <p:sp>
        <p:nvSpPr>
          <p:cNvPr id="3" name="عنوان فرعي 2"/>
          <p:cNvSpPr>
            <a:spLocks noGrp="1"/>
          </p:cNvSpPr>
          <p:nvPr>
            <p:ph type="subTitle" idx="1"/>
          </p:nvPr>
        </p:nvSpPr>
        <p:spPr>
          <a:xfrm>
            <a:off x="1043608" y="3767862"/>
            <a:ext cx="7056784" cy="1752600"/>
          </a:xfrm>
        </p:spPr>
        <p:txBody>
          <a:bodyPr>
            <a:noAutofit/>
          </a:bodyPr>
          <a:lstStyle/>
          <a:p>
            <a:r>
              <a:rPr lang="ar-IQ" sz="3600" b="1" dirty="0">
                <a:solidFill>
                  <a:srgbClr val="FF0000"/>
                </a:solidFill>
              </a:rPr>
              <a:t>أعداد</a:t>
            </a:r>
          </a:p>
          <a:p>
            <a:r>
              <a:rPr lang="ar-IQ" sz="3600" b="1" dirty="0">
                <a:solidFill>
                  <a:srgbClr val="FF0000"/>
                </a:solidFill>
              </a:rPr>
              <a:t>أ.م.د. علي محسن ياس العامري</a:t>
            </a:r>
          </a:p>
          <a:p>
            <a:r>
              <a:rPr lang="ar-IQ" sz="3600" b="1" dirty="0">
                <a:solidFill>
                  <a:srgbClr val="FF0000"/>
                </a:solidFill>
              </a:rPr>
              <a:t>المرحلة  الثالثة /قسم الأرشاد النفسي والتوجيه التربوي</a:t>
            </a:r>
          </a:p>
          <a:p>
            <a:endParaRPr lang="ar-IQ" sz="3600" dirty="0">
              <a:solidFill>
                <a:srgbClr val="7030A0"/>
              </a:solidFill>
            </a:endParaRPr>
          </a:p>
        </p:txBody>
      </p:sp>
    </p:spTree>
    <p:extLst>
      <p:ext uri="{BB962C8B-B14F-4D97-AF65-F5344CB8AC3E}">
        <p14:creationId xmlns:p14="http://schemas.microsoft.com/office/powerpoint/2010/main" val="287287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784976" cy="6001643"/>
          </a:xfrm>
          <a:prstGeom prst="rect">
            <a:avLst/>
          </a:prstGeom>
        </p:spPr>
        <p:txBody>
          <a:bodyPr wrap="square">
            <a:spAutoFit/>
          </a:bodyPr>
          <a:lstStyle/>
          <a:p>
            <a:pPr algn="just"/>
            <a:r>
              <a:rPr lang="ar-IQ" sz="4800" dirty="0"/>
              <a:t>ويشير جلاسر </a:t>
            </a:r>
            <a:r>
              <a:rPr lang="ar-IQ" sz="4800" dirty="0" smtClean="0"/>
              <a:t>إلى </a:t>
            </a:r>
            <a:r>
              <a:rPr lang="ar-IQ" sz="4800" b="1" dirty="0">
                <a:solidFill>
                  <a:srgbClr val="FF0000"/>
                </a:solidFill>
              </a:rPr>
              <a:t>أن </a:t>
            </a:r>
            <a:r>
              <a:rPr lang="ar-IQ" sz="4800" b="1" u="sng" dirty="0">
                <a:solidFill>
                  <a:srgbClr val="FF0000"/>
                </a:solidFill>
              </a:rPr>
              <a:t>هدف</a:t>
            </a:r>
            <a:r>
              <a:rPr lang="ar-IQ" sz="4800" b="1" dirty="0">
                <a:solidFill>
                  <a:srgbClr val="FF0000"/>
                </a:solidFill>
              </a:rPr>
              <a:t> الواقعية هو تعليم </a:t>
            </a:r>
            <a:r>
              <a:rPr lang="ar-IQ" sz="4800" b="1" dirty="0" smtClean="0">
                <a:solidFill>
                  <a:srgbClr val="FF0000"/>
                </a:solidFill>
              </a:rPr>
              <a:t>الأفراد أفضل </a:t>
            </a:r>
            <a:r>
              <a:rPr lang="ar-IQ" sz="4800" b="1" dirty="0">
                <a:solidFill>
                  <a:srgbClr val="FF0000"/>
                </a:solidFill>
              </a:rPr>
              <a:t>الطرق وأكثرها فعالية للحصول علي مايريدون من الحياة</a:t>
            </a:r>
            <a:r>
              <a:rPr lang="ar-IQ" sz="4800" dirty="0"/>
              <a:t>. مع أن المسترشدين يعيشون في الخارج الا إنهم يحاولون التحكم به ليكون أقرب للعالم الداخلي لهم، ويؤكد جلاسر </a:t>
            </a:r>
            <a:r>
              <a:rPr lang="ar-IQ" sz="4800" dirty="0" smtClean="0"/>
              <a:t>على </a:t>
            </a:r>
            <a:r>
              <a:rPr lang="ar-IQ" sz="4800" b="1" dirty="0">
                <a:solidFill>
                  <a:srgbClr val="FF0000"/>
                </a:solidFill>
              </a:rPr>
              <a:t>أن قيمة الفرد فيما يفعله وهو الا يفعل إلا ما يقرره إو يميل إليه عقله</a:t>
            </a:r>
            <a:r>
              <a:rPr lang="ar-IQ" b="1" dirty="0">
                <a:solidFill>
                  <a:srgbClr val="FF0000"/>
                </a:solidFill>
              </a:rPr>
              <a:t>.</a:t>
            </a:r>
          </a:p>
        </p:txBody>
      </p:sp>
    </p:spTree>
    <p:extLst>
      <p:ext uri="{BB962C8B-B14F-4D97-AF65-F5344CB8AC3E}">
        <p14:creationId xmlns:p14="http://schemas.microsoft.com/office/powerpoint/2010/main" val="121048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186309"/>
          </a:xfrm>
          <a:prstGeom prst="rect">
            <a:avLst/>
          </a:prstGeom>
        </p:spPr>
        <p:txBody>
          <a:bodyPr wrap="square">
            <a:spAutoFit/>
          </a:bodyPr>
          <a:lstStyle/>
          <a:p>
            <a:pPr algn="just"/>
            <a:r>
              <a:rPr lang="ar-IQ" dirty="0"/>
              <a:t> </a:t>
            </a:r>
            <a:r>
              <a:rPr lang="ar-IQ" sz="4400" dirty="0"/>
              <a:t>ويؤكد جلاسر إنه </a:t>
            </a:r>
            <a:r>
              <a:rPr lang="ar-IQ" sz="4400" dirty="0">
                <a:solidFill>
                  <a:srgbClr val="FF0000"/>
                </a:solidFill>
              </a:rPr>
              <a:t>إذ قام الأفراد ببذل مجهود ذاتي فإنهم سوف يستطيعون إجراء التغيير بفاعلية أكبر</a:t>
            </a:r>
            <a:r>
              <a:rPr lang="ar-IQ" sz="4400" dirty="0"/>
              <a:t>، ويمكن لهم تحديد هدف عام وهو تشكيل بيئتهم بحيث تتناسب مع صورهم التي يريدونها. وعندما يقوم الأفراد بعمل خيارات قد تتعدي </a:t>
            </a:r>
            <a:r>
              <a:rPr lang="ar-IQ" sz="4400" dirty="0" smtClean="0"/>
              <a:t>على </a:t>
            </a:r>
            <a:r>
              <a:rPr lang="ar-IQ" sz="4400" dirty="0"/>
              <a:t>حرية </a:t>
            </a:r>
            <a:r>
              <a:rPr lang="ar-IQ" sz="4400" dirty="0" smtClean="0"/>
              <a:t>الآخرين ، </a:t>
            </a:r>
            <a:r>
              <a:rPr lang="ar-IQ" sz="4400" dirty="0"/>
              <a:t>فإنهم يسلكون بطريقه غير مسؤولة. وتساعد </a:t>
            </a:r>
            <a:r>
              <a:rPr lang="ar-IQ" sz="4400" dirty="0" smtClean="0"/>
              <a:t>الواقعيه </a:t>
            </a:r>
            <a:r>
              <a:rPr lang="ar-IQ" sz="4400" dirty="0"/>
              <a:t>الأفراد </a:t>
            </a:r>
            <a:r>
              <a:rPr lang="ar-IQ" sz="4400" dirty="0" smtClean="0"/>
              <a:t>على </a:t>
            </a:r>
            <a:r>
              <a:rPr lang="ar-IQ" sz="4400" dirty="0"/>
              <a:t>تعلم تحقيق الحريه بحيث لايكون هناك آخرون يعانون من هذه الحرية </a:t>
            </a:r>
            <a:r>
              <a:rPr lang="en-US" sz="4400" dirty="0" smtClean="0"/>
              <a:t> </a:t>
            </a:r>
            <a:endParaRPr lang="ar-IQ" sz="4400" dirty="0"/>
          </a:p>
        </p:txBody>
      </p:sp>
    </p:spTree>
    <p:extLst>
      <p:ext uri="{BB962C8B-B14F-4D97-AF65-F5344CB8AC3E}">
        <p14:creationId xmlns:p14="http://schemas.microsoft.com/office/powerpoint/2010/main" val="305456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6740307"/>
          </a:xfrm>
          <a:prstGeom prst="rect">
            <a:avLst/>
          </a:prstGeom>
        </p:spPr>
        <p:txBody>
          <a:bodyPr wrap="square">
            <a:spAutoFit/>
          </a:bodyPr>
          <a:lstStyle/>
          <a:p>
            <a:pPr algn="just"/>
            <a:r>
              <a:rPr lang="ar-IQ" sz="4800" b="1" dirty="0" smtClean="0">
                <a:solidFill>
                  <a:srgbClr val="FF0000"/>
                </a:solidFill>
              </a:rPr>
              <a:t>ويرى </a:t>
            </a:r>
            <a:r>
              <a:rPr lang="ar-IQ" sz="4800" b="1" dirty="0">
                <a:solidFill>
                  <a:srgbClr val="FF0000"/>
                </a:solidFill>
              </a:rPr>
              <a:t>جلاسر </a:t>
            </a:r>
            <a:endParaRPr lang="ar-IQ" sz="4800" b="1" dirty="0" smtClean="0">
              <a:solidFill>
                <a:srgbClr val="FF0000"/>
              </a:solidFill>
            </a:endParaRPr>
          </a:p>
          <a:p>
            <a:pPr marL="571500" indent="-571500" algn="just">
              <a:buFont typeface="Arial" pitchFamily="34" charset="0"/>
              <a:buChar char="•"/>
            </a:pPr>
            <a:r>
              <a:rPr lang="ar-IQ" sz="4800" dirty="0" smtClean="0"/>
              <a:t>أن </a:t>
            </a:r>
            <a:r>
              <a:rPr lang="ar-IQ" sz="4800" dirty="0"/>
              <a:t>السلوك البشري هادف وينبع من داخل الفرد لامن قوه خارجية، </a:t>
            </a:r>
            <a:r>
              <a:rPr lang="ar-IQ" sz="4800" dirty="0" smtClean="0"/>
              <a:t>على </a:t>
            </a:r>
            <a:r>
              <a:rPr lang="ar-IQ" sz="4800" dirty="0"/>
              <a:t>الرغم من تأثير القوى الخارجية. </a:t>
            </a:r>
            <a:endParaRPr lang="ar-IQ" sz="4800" dirty="0" smtClean="0"/>
          </a:p>
          <a:p>
            <a:pPr marL="571500" indent="-571500" algn="just">
              <a:buFont typeface="Arial" pitchFamily="34" charset="0"/>
              <a:buChar char="•"/>
            </a:pPr>
            <a:r>
              <a:rPr lang="ar-IQ" sz="4800" dirty="0" smtClean="0"/>
              <a:t>وأن سلوك </a:t>
            </a:r>
            <a:r>
              <a:rPr lang="ar-IQ" sz="4800" dirty="0"/>
              <a:t>الفرد هو محاوله أفضل للحصول </a:t>
            </a:r>
            <a:r>
              <a:rPr lang="ar-IQ" sz="4800" dirty="0" smtClean="0"/>
              <a:t>على ما يريد </a:t>
            </a:r>
            <a:r>
              <a:rPr lang="ar-IQ" sz="4800" dirty="0"/>
              <a:t>وذلك لاكتساب سيطره فاعلة على </a:t>
            </a:r>
            <a:r>
              <a:rPr lang="ar-IQ" sz="4800" dirty="0" smtClean="0"/>
              <a:t>حياتـــه.</a:t>
            </a:r>
          </a:p>
          <a:p>
            <a:pPr marL="571500" indent="-571500" algn="just">
              <a:buFont typeface="Arial" pitchFamily="34" charset="0"/>
              <a:buChar char="•"/>
            </a:pPr>
            <a:r>
              <a:rPr lang="ar-IQ" sz="4800" dirty="0" smtClean="0"/>
              <a:t>أن </a:t>
            </a:r>
            <a:r>
              <a:rPr lang="ar-IQ" sz="4800" dirty="0"/>
              <a:t>سلوك الفرد موجه في الأساس لإشباع حاجاته. </a:t>
            </a:r>
            <a:r>
              <a:rPr lang="ar-IQ" sz="4800" b="1" dirty="0" smtClean="0">
                <a:solidFill>
                  <a:srgbClr val="FF0000"/>
                </a:solidFill>
              </a:rPr>
              <a:t> </a:t>
            </a:r>
            <a:endParaRPr lang="ar-IQ" sz="4800" dirty="0"/>
          </a:p>
        </p:txBody>
      </p:sp>
    </p:spTree>
    <p:extLst>
      <p:ext uri="{BB962C8B-B14F-4D97-AF65-F5344CB8AC3E}">
        <p14:creationId xmlns:p14="http://schemas.microsoft.com/office/powerpoint/2010/main" val="1008079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4524315"/>
          </a:xfrm>
          <a:prstGeom prst="rect">
            <a:avLst/>
          </a:prstGeom>
        </p:spPr>
        <p:txBody>
          <a:bodyPr wrap="square">
            <a:spAutoFit/>
          </a:bodyPr>
          <a:lstStyle/>
          <a:p>
            <a:pPr algn="just"/>
            <a:r>
              <a:rPr lang="ar-IQ" sz="4800" b="1" dirty="0">
                <a:solidFill>
                  <a:srgbClr val="FF0000"/>
                </a:solidFill>
              </a:rPr>
              <a:t>ويشير جلاسر </a:t>
            </a:r>
            <a:r>
              <a:rPr lang="ar-IQ" sz="4800" dirty="0"/>
              <a:t>إلى أن البحث عن الماضي ليس ذا أهمية وذلك لأن المرشد لايستطيع تغيير الماضي وإنما يعمل في ضوء الحاضر والمستقبل، وإن إحياء الماضي في التعلم يقلل من قيمة الإرشاد، وقد ركز جلاسر على الماضي بالقدر الذي يخدم الحاضر.</a:t>
            </a:r>
          </a:p>
        </p:txBody>
      </p:sp>
    </p:spTree>
    <p:extLst>
      <p:ext uri="{BB962C8B-B14F-4D97-AF65-F5344CB8AC3E}">
        <p14:creationId xmlns:p14="http://schemas.microsoft.com/office/powerpoint/2010/main" val="420551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152128"/>
          </a:xfrm>
        </p:spPr>
        <p:txBody>
          <a:bodyPr/>
          <a:lstStyle/>
          <a:p>
            <a:r>
              <a:rPr lang="ar-IQ" b="1" dirty="0">
                <a:solidFill>
                  <a:srgbClr val="FF0000"/>
                </a:solidFill>
              </a:rPr>
              <a:t>المفاهيم الأساسيه للنظريه</a:t>
            </a:r>
          </a:p>
        </p:txBody>
      </p:sp>
      <p:sp>
        <p:nvSpPr>
          <p:cNvPr id="3" name="مستطيل 2"/>
          <p:cNvSpPr/>
          <p:nvPr/>
        </p:nvSpPr>
        <p:spPr>
          <a:xfrm>
            <a:off x="251520" y="1340768"/>
            <a:ext cx="8712968" cy="5632311"/>
          </a:xfrm>
          <a:prstGeom prst="rect">
            <a:avLst/>
          </a:prstGeom>
        </p:spPr>
        <p:txBody>
          <a:bodyPr wrap="square">
            <a:spAutoFit/>
          </a:bodyPr>
          <a:lstStyle/>
          <a:p>
            <a:pPr algn="just"/>
            <a:r>
              <a:rPr lang="ar-IQ" sz="4000" b="1" dirty="0" smtClean="0">
                <a:solidFill>
                  <a:srgbClr val="FF0000"/>
                </a:solidFill>
              </a:rPr>
              <a:t>1- المسؤوليه</a:t>
            </a:r>
            <a:r>
              <a:rPr lang="ar-IQ" sz="4000" b="1" dirty="0" smtClean="0">
                <a:solidFill>
                  <a:srgbClr val="FFFF00"/>
                </a:solidFill>
              </a:rPr>
              <a:t> </a:t>
            </a:r>
            <a:r>
              <a:rPr lang="en-US" sz="4000" dirty="0"/>
              <a:t>Responsibility :  </a:t>
            </a:r>
            <a:r>
              <a:rPr lang="ar-IQ" sz="4000" dirty="0"/>
              <a:t>هى جوهر العلاج بالواقع فقد قال عنها جلاسر: </a:t>
            </a:r>
            <a:r>
              <a:rPr lang="ar-IQ" sz="4000" b="1" dirty="0">
                <a:solidFill>
                  <a:srgbClr val="FF0000"/>
                </a:solidFill>
              </a:rPr>
              <a:t>بأنها قدرة الفرد </a:t>
            </a:r>
            <a:r>
              <a:rPr lang="ar-IQ" sz="4000" b="1" dirty="0" smtClean="0">
                <a:solidFill>
                  <a:srgbClr val="FF0000"/>
                </a:solidFill>
              </a:rPr>
              <a:t>على </a:t>
            </a:r>
            <a:r>
              <a:rPr lang="ar-IQ" sz="4000" b="1" dirty="0">
                <a:solidFill>
                  <a:srgbClr val="FF0000"/>
                </a:solidFill>
              </a:rPr>
              <a:t>تحقيق حاجاته وأهدافه بطريقه لاتحرم الآخرين من قدراتهم </a:t>
            </a:r>
            <a:r>
              <a:rPr lang="ar-IQ" sz="4000" b="1" dirty="0" smtClean="0">
                <a:solidFill>
                  <a:srgbClr val="FF0000"/>
                </a:solidFill>
              </a:rPr>
              <a:t>على </a:t>
            </a:r>
            <a:r>
              <a:rPr lang="ar-IQ" sz="4000" b="1" dirty="0">
                <a:solidFill>
                  <a:srgbClr val="FF0000"/>
                </a:solidFill>
              </a:rPr>
              <a:t>تحقيق أهدافهم وحاجاتهم. والشخص المسؤول هو الشخص المستقل فردياً، ولديه دعم نفسي داخلي كافي لتحديد ماذا يريد من الحياه. </a:t>
            </a:r>
            <a:r>
              <a:rPr lang="ar-IQ" sz="4000" dirty="0">
                <a:solidFill>
                  <a:srgbClr val="C00000"/>
                </a:solidFill>
              </a:rPr>
              <a:t>وجوهر العلاج في الواقع </a:t>
            </a:r>
            <a:r>
              <a:rPr lang="ar-IQ" sz="4000" dirty="0"/>
              <a:t>يقوم </a:t>
            </a:r>
            <a:r>
              <a:rPr lang="ar-IQ" sz="4000" dirty="0" smtClean="0"/>
              <a:t>على </a:t>
            </a:r>
            <a:r>
              <a:rPr lang="ar-IQ" sz="4000" dirty="0"/>
              <a:t>تعليم الناس المسؤولية وكيف يصلون </a:t>
            </a:r>
            <a:r>
              <a:rPr lang="ar-IQ" sz="4000" dirty="0" smtClean="0"/>
              <a:t>إلى </a:t>
            </a:r>
            <a:r>
              <a:rPr lang="ar-IQ" sz="4000" dirty="0"/>
              <a:t>أهدافهم وغاياتهم دون إيذاء الآخرين، </a:t>
            </a:r>
          </a:p>
        </p:txBody>
      </p:sp>
    </p:spTree>
    <p:extLst>
      <p:ext uri="{BB962C8B-B14F-4D97-AF65-F5344CB8AC3E}">
        <p14:creationId xmlns:p14="http://schemas.microsoft.com/office/powerpoint/2010/main" val="363124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84976" cy="4154984"/>
          </a:xfrm>
          <a:prstGeom prst="rect">
            <a:avLst/>
          </a:prstGeom>
        </p:spPr>
        <p:txBody>
          <a:bodyPr wrap="square">
            <a:spAutoFit/>
          </a:bodyPr>
          <a:lstStyle/>
          <a:p>
            <a:pPr algn="just"/>
            <a:r>
              <a:rPr lang="ar-IQ" sz="4400" b="1" dirty="0" smtClean="0">
                <a:solidFill>
                  <a:srgbClr val="FF0000"/>
                </a:solidFill>
              </a:rPr>
              <a:t>2- الاستقلاليه</a:t>
            </a:r>
            <a:r>
              <a:rPr lang="ar-IQ" sz="4400" dirty="0" smtClean="0"/>
              <a:t>  </a:t>
            </a:r>
            <a:r>
              <a:rPr lang="en-US" sz="4400" dirty="0"/>
              <a:t>Autonomy : </a:t>
            </a:r>
            <a:r>
              <a:rPr lang="ar-IQ" sz="4400" dirty="0"/>
              <a:t>يرتبط  هذا المفهوم بالنضج حيث </a:t>
            </a:r>
            <a:r>
              <a:rPr lang="ar-IQ" sz="4400" b="1" dirty="0">
                <a:solidFill>
                  <a:srgbClr val="FF0000"/>
                </a:solidFill>
              </a:rPr>
              <a:t>يشير </a:t>
            </a:r>
            <a:r>
              <a:rPr lang="ar-IQ" sz="4400" b="1" dirty="0" smtClean="0">
                <a:solidFill>
                  <a:srgbClr val="FF0000"/>
                </a:solidFill>
              </a:rPr>
              <a:t>إلى </a:t>
            </a:r>
            <a:r>
              <a:rPr lang="ar-IQ" sz="4400" b="1" dirty="0">
                <a:solidFill>
                  <a:srgbClr val="FF0000"/>
                </a:solidFill>
              </a:rPr>
              <a:t>قدرة الفرد على استعمال الدعم الذاتي أي أن يقوم الفرد بتحمل المسؤولية الشخصية، وأن يكون مندمجا، وأن يعطي وأن يحب وأن يتخلي عن دعم البئية المحيطة به وخصوصا الأسرة </a:t>
            </a:r>
            <a:r>
              <a:rPr lang="en-US" sz="4400" b="1" dirty="0" smtClean="0">
                <a:solidFill>
                  <a:srgbClr val="FF0000"/>
                </a:solidFill>
              </a:rPr>
              <a:t> </a:t>
            </a:r>
            <a:endParaRPr lang="ar-IQ" sz="4400" b="1" dirty="0">
              <a:solidFill>
                <a:srgbClr val="FF0000"/>
              </a:solidFill>
            </a:endParaRPr>
          </a:p>
        </p:txBody>
      </p:sp>
    </p:spTree>
    <p:extLst>
      <p:ext uri="{BB962C8B-B14F-4D97-AF65-F5344CB8AC3E}">
        <p14:creationId xmlns:p14="http://schemas.microsoft.com/office/powerpoint/2010/main" val="1496367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640960" cy="5509200"/>
          </a:xfrm>
          <a:prstGeom prst="rect">
            <a:avLst/>
          </a:prstGeom>
        </p:spPr>
        <p:txBody>
          <a:bodyPr wrap="square">
            <a:spAutoFit/>
          </a:bodyPr>
          <a:lstStyle/>
          <a:p>
            <a:pPr algn="just"/>
            <a:r>
              <a:rPr lang="ar-IQ" sz="4400" b="1" dirty="0" smtClean="0">
                <a:solidFill>
                  <a:srgbClr val="FF0000"/>
                </a:solidFill>
              </a:rPr>
              <a:t>3- الإندماج</a:t>
            </a:r>
            <a:r>
              <a:rPr lang="ar-IQ" sz="4400" b="1" dirty="0">
                <a:solidFill>
                  <a:srgbClr val="FF0000"/>
                </a:solidFill>
              </a:rPr>
              <a:t>: </a:t>
            </a:r>
            <a:r>
              <a:rPr lang="en-US" sz="4400" dirty="0"/>
              <a:t>Involvement  </a:t>
            </a:r>
            <a:r>
              <a:rPr lang="ar-IQ" sz="4400" dirty="0"/>
              <a:t>يقترب هذا المفهوم من مصطلح </a:t>
            </a:r>
            <a:r>
              <a:rPr lang="ar-IQ" sz="4400" b="1" dirty="0">
                <a:solidFill>
                  <a:srgbClr val="FF0000"/>
                </a:solidFill>
              </a:rPr>
              <a:t>التعاطف</a:t>
            </a:r>
            <a:r>
              <a:rPr lang="ar-IQ" sz="4400" dirty="0"/>
              <a:t> ولكنه يختلف عنه فى أنه يتضمن التواصل مع الآخرين وليس مجرد </a:t>
            </a:r>
            <a:r>
              <a:rPr lang="ar-IQ" sz="4400" dirty="0" smtClean="0"/>
              <a:t>عاطفه ، ويرى </a:t>
            </a:r>
            <a:r>
              <a:rPr lang="ar-IQ" sz="4400" dirty="0"/>
              <a:t>جلاسر أن هذه المهارة يجب أن توجد </a:t>
            </a:r>
            <a:r>
              <a:rPr lang="ar-IQ" sz="4400" dirty="0" smtClean="0"/>
              <a:t>لدى </a:t>
            </a:r>
            <a:r>
              <a:rPr lang="ar-IQ" sz="4400" dirty="0"/>
              <a:t>المرشد، وهي أساس نجاح العلاقة </a:t>
            </a:r>
            <a:r>
              <a:rPr lang="ar-IQ" sz="4400" dirty="0" smtClean="0"/>
              <a:t>بينهما ، </a:t>
            </a:r>
            <a:r>
              <a:rPr lang="ar-IQ" sz="4400" dirty="0"/>
              <a:t>كما أنها مهمة من أجل نجاح العلاقات مع المجتمع المحيط بالفرد </a:t>
            </a:r>
            <a:r>
              <a:rPr lang="ar-IQ" sz="4400" dirty="0" smtClean="0"/>
              <a:t>مثل:الأم ، </a:t>
            </a:r>
            <a:r>
              <a:rPr lang="ar-IQ" sz="4400" dirty="0"/>
              <a:t>الأب </a:t>
            </a:r>
            <a:r>
              <a:rPr lang="ar-IQ" sz="4400" dirty="0" smtClean="0"/>
              <a:t>الأخوه ، </a:t>
            </a:r>
            <a:r>
              <a:rPr lang="ar-IQ" sz="4400" dirty="0"/>
              <a:t>المعلمين ، الطلاب وغيرهم </a:t>
            </a:r>
          </a:p>
        </p:txBody>
      </p:sp>
    </p:spTree>
    <p:extLst>
      <p:ext uri="{BB962C8B-B14F-4D97-AF65-F5344CB8AC3E}">
        <p14:creationId xmlns:p14="http://schemas.microsoft.com/office/powerpoint/2010/main" val="4256722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6186309"/>
          </a:xfrm>
          <a:prstGeom prst="rect">
            <a:avLst/>
          </a:prstGeom>
        </p:spPr>
        <p:txBody>
          <a:bodyPr wrap="square">
            <a:spAutoFit/>
          </a:bodyPr>
          <a:lstStyle/>
          <a:p>
            <a:pPr algn="just"/>
            <a:r>
              <a:rPr lang="ar-IQ" sz="4400" b="1" dirty="0" smtClean="0">
                <a:solidFill>
                  <a:srgbClr val="FF0000"/>
                </a:solidFill>
              </a:rPr>
              <a:t>4- الحاجات </a:t>
            </a:r>
            <a:r>
              <a:rPr lang="ar-IQ" sz="4400" b="1" dirty="0">
                <a:solidFill>
                  <a:srgbClr val="FF0000"/>
                </a:solidFill>
              </a:rPr>
              <a:t>(إشباع الحاجات)</a:t>
            </a:r>
            <a:r>
              <a:rPr lang="en-US" sz="4400" b="1" dirty="0">
                <a:solidFill>
                  <a:srgbClr val="FF0000"/>
                </a:solidFill>
              </a:rPr>
              <a:t>Needs : </a:t>
            </a:r>
            <a:r>
              <a:rPr lang="ar-IQ" sz="4400" dirty="0" smtClean="0"/>
              <a:t>يرى </a:t>
            </a:r>
            <a:r>
              <a:rPr lang="ar-IQ" sz="4400" dirty="0"/>
              <a:t>جلاسر إن السلوك غير المسؤول ينتج </a:t>
            </a:r>
            <a:r>
              <a:rPr lang="ar-IQ" sz="4400" b="1" dirty="0">
                <a:solidFill>
                  <a:srgbClr val="FF0000"/>
                </a:solidFill>
              </a:rPr>
              <a:t>عندما يفشل الأفراد في أن يتعلموا القدرة </a:t>
            </a:r>
            <a:r>
              <a:rPr lang="ar-IQ" sz="4400" b="1" dirty="0" smtClean="0">
                <a:solidFill>
                  <a:srgbClr val="FF0000"/>
                </a:solidFill>
              </a:rPr>
              <a:t>على </a:t>
            </a:r>
            <a:r>
              <a:rPr lang="ar-IQ" sz="4400" b="1" dirty="0">
                <a:solidFill>
                  <a:srgbClr val="FF0000"/>
                </a:solidFill>
              </a:rPr>
              <a:t>إشباع حاجاتهم بطريقة صحيحة،</a:t>
            </a:r>
            <a:r>
              <a:rPr lang="ar-IQ" sz="4400" dirty="0"/>
              <a:t> فيلجأون لأي وسيله لإشباعها - أي تصبح </a:t>
            </a:r>
            <a:r>
              <a:rPr lang="ar-IQ" sz="4400" b="1" u="sng" dirty="0">
                <a:solidFill>
                  <a:srgbClr val="FF0000"/>
                </a:solidFill>
              </a:rPr>
              <a:t>الغاية تبرر الوسيلة- </a:t>
            </a:r>
            <a:r>
              <a:rPr lang="ar-IQ" sz="4400" dirty="0"/>
              <a:t>وبغض النظر عن نوعية السلوك الذي يختارونه، فمثلا: هناك من يخاف من الأماكن المزدحمة أو الضيقة أو الطائرات أو المصاعد مع أنهم يعرفون عدم عقلانية مخاوفهم، </a:t>
            </a:r>
          </a:p>
        </p:txBody>
      </p:sp>
    </p:spTree>
    <p:extLst>
      <p:ext uri="{BB962C8B-B14F-4D97-AF65-F5344CB8AC3E}">
        <p14:creationId xmlns:p14="http://schemas.microsoft.com/office/powerpoint/2010/main" val="244841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6863417"/>
          </a:xfrm>
          <a:prstGeom prst="rect">
            <a:avLst/>
          </a:prstGeom>
        </p:spPr>
        <p:txBody>
          <a:bodyPr wrap="square">
            <a:spAutoFit/>
          </a:bodyPr>
          <a:lstStyle/>
          <a:p>
            <a:pPr algn="just"/>
            <a:r>
              <a:rPr lang="ar-IQ" sz="4400" dirty="0"/>
              <a:t>ويختار البعض الهروب بدلا من مواجهه الواقع مع أنهم كان بمقدورهم مواجهة مشكلاتهم من خلال سلوك أكثر مسؤوليـه. </a:t>
            </a:r>
            <a:r>
              <a:rPr lang="ar-IQ" sz="4400" b="1" dirty="0">
                <a:solidFill>
                  <a:srgbClr val="FF0000"/>
                </a:solidFill>
              </a:rPr>
              <a:t>صنف جلاسر أربعه حاجات أساسيه نفسية </a:t>
            </a:r>
            <a:r>
              <a:rPr lang="ar-IQ" sz="4400" dirty="0"/>
              <a:t>عند الإنسان هي التي تقوده الي البقاء وهي:-</a:t>
            </a:r>
          </a:p>
          <a:p>
            <a:pPr algn="just"/>
            <a:r>
              <a:rPr lang="ar-IQ" sz="4400" b="1" dirty="0">
                <a:solidFill>
                  <a:srgbClr val="FF0000"/>
                </a:solidFill>
              </a:rPr>
              <a:t>1.الحاجة إلي الانتماء</a:t>
            </a:r>
            <a:r>
              <a:rPr lang="ar-IQ" sz="4400" dirty="0"/>
              <a:t>: تتضمن الحاجة </a:t>
            </a:r>
            <a:r>
              <a:rPr lang="ar-IQ" sz="4400" dirty="0" smtClean="0"/>
              <a:t>إلى </a:t>
            </a:r>
            <a:r>
              <a:rPr lang="ar-IQ" sz="4400" dirty="0"/>
              <a:t>الأهل والأصدقاء والحب أي مجتمع يحبه الفرد ويعيش فيه ويحس إنه ينجذب إليه دائما، أي يحب ويُحب مما يستدعي إقامه علاقات مع الآخرين لتحقيق هذه الحاجة ولو بأقل شكل ممكن. </a:t>
            </a:r>
          </a:p>
        </p:txBody>
      </p:sp>
    </p:spTree>
    <p:extLst>
      <p:ext uri="{BB962C8B-B14F-4D97-AF65-F5344CB8AC3E}">
        <p14:creationId xmlns:p14="http://schemas.microsoft.com/office/powerpoint/2010/main" val="3517174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6863417"/>
          </a:xfrm>
          <a:prstGeom prst="rect">
            <a:avLst/>
          </a:prstGeom>
        </p:spPr>
        <p:txBody>
          <a:bodyPr wrap="square">
            <a:spAutoFit/>
          </a:bodyPr>
          <a:lstStyle/>
          <a:p>
            <a:pPr algn="just"/>
            <a:r>
              <a:rPr lang="ar-IQ" sz="3600" b="1" dirty="0" smtClean="0">
                <a:solidFill>
                  <a:srgbClr val="FF0000"/>
                </a:solidFill>
              </a:rPr>
              <a:t>.2- الحاجه </a:t>
            </a:r>
            <a:r>
              <a:rPr lang="ar-IQ" sz="3600" b="1" dirty="0">
                <a:solidFill>
                  <a:srgbClr val="FF0000"/>
                </a:solidFill>
              </a:rPr>
              <a:t>إلي القوة: </a:t>
            </a:r>
            <a:r>
              <a:rPr lang="ar-IQ" sz="4400" dirty="0"/>
              <a:t>وهي تتضمن إحترام الذات وتقدير المنافسة أي أن يستمد الفرد قوته من احترامه لذاته ومن تقدير الآخرين له، ومن منافسة الآخرين والتفوق عليهم. </a:t>
            </a:r>
          </a:p>
          <a:p>
            <a:pPr algn="just"/>
            <a:r>
              <a:rPr lang="ar-IQ" sz="4400" b="1" dirty="0">
                <a:solidFill>
                  <a:srgbClr val="FFFF00"/>
                </a:solidFill>
              </a:rPr>
              <a:t>3</a:t>
            </a:r>
            <a:r>
              <a:rPr lang="ar-IQ" sz="4400" b="1" dirty="0">
                <a:solidFill>
                  <a:srgbClr val="FF0000"/>
                </a:solidFill>
              </a:rPr>
              <a:t>.الحاجه إلي المتعة: </a:t>
            </a:r>
            <a:r>
              <a:rPr lang="ar-IQ" sz="4400" dirty="0"/>
              <a:t>و تتضمن المتعه: اللعب، والضحك، وكذلك المتعة في الاكل، والجنس وهي أكثر مايجذب الفرد </a:t>
            </a:r>
            <a:r>
              <a:rPr lang="ar-IQ" sz="4400" dirty="0" smtClean="0"/>
              <a:t>إلى </a:t>
            </a:r>
            <a:r>
              <a:rPr lang="ar-IQ" sz="4400" dirty="0"/>
              <a:t>الحياة مع أن هناك من </a:t>
            </a:r>
            <a:r>
              <a:rPr lang="ar-IQ" sz="4400" dirty="0" smtClean="0"/>
              <a:t>يرى </a:t>
            </a:r>
            <a:r>
              <a:rPr lang="ar-IQ" sz="4400" dirty="0"/>
              <a:t>أن الحياة نفسها متعة.</a:t>
            </a:r>
          </a:p>
          <a:p>
            <a:pPr algn="just"/>
            <a:r>
              <a:rPr lang="ar-IQ" sz="4400" b="1" dirty="0">
                <a:solidFill>
                  <a:srgbClr val="FF0000"/>
                </a:solidFill>
              </a:rPr>
              <a:t>4.الحاجة إلي الحرية</a:t>
            </a:r>
            <a:r>
              <a:rPr lang="ar-IQ" sz="4400" b="1" dirty="0">
                <a:solidFill>
                  <a:srgbClr val="FFFF00"/>
                </a:solidFill>
              </a:rPr>
              <a:t>: </a:t>
            </a:r>
            <a:r>
              <a:rPr lang="ar-IQ" sz="4400" dirty="0"/>
              <a:t>أن يكون الفرد حراً في تحديد مصيره.</a:t>
            </a:r>
          </a:p>
        </p:txBody>
      </p:sp>
    </p:spTree>
    <p:extLst>
      <p:ext uri="{BB962C8B-B14F-4D97-AF65-F5344CB8AC3E}">
        <p14:creationId xmlns:p14="http://schemas.microsoft.com/office/powerpoint/2010/main" val="85669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250" y="-262533"/>
            <a:ext cx="9844088" cy="738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71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44000" cy="6863417"/>
          </a:xfrm>
          <a:prstGeom prst="rect">
            <a:avLst/>
          </a:prstGeom>
        </p:spPr>
        <p:txBody>
          <a:bodyPr wrap="square">
            <a:spAutoFit/>
          </a:bodyPr>
          <a:lstStyle/>
          <a:p>
            <a:pPr algn="just"/>
            <a:r>
              <a:rPr lang="ar-IQ" sz="4400" dirty="0"/>
              <a:t>حين </a:t>
            </a:r>
            <a:r>
              <a:rPr lang="ar-IQ" sz="4400" b="1" dirty="0">
                <a:solidFill>
                  <a:srgbClr val="FF0000"/>
                </a:solidFill>
              </a:rPr>
              <a:t>يفشل الفرد في تحقيق هذه الحاجات النفسيه </a:t>
            </a:r>
            <a:r>
              <a:rPr lang="ar-IQ" sz="4400" dirty="0"/>
              <a:t>فانه دائما ما يلجأ إلي استخدام سلوكيات سلبيه مثل: شرب الكحول والإدمان والعدوان وغيرها. وبالتالي يكون </a:t>
            </a:r>
            <a:r>
              <a:rPr lang="ar-IQ" sz="4400" b="1" dirty="0">
                <a:solidFill>
                  <a:srgbClr val="FF0000"/>
                </a:solidFill>
              </a:rPr>
              <a:t>هدف الإرشاد الوقائي هو تعلم طرق مناسبه لتحديد الأهداف وتحقيق الحاجات بطريقه فعالة</a:t>
            </a:r>
            <a:r>
              <a:rPr lang="ar-IQ" sz="4400" dirty="0"/>
              <a:t>.</a:t>
            </a:r>
          </a:p>
          <a:p>
            <a:pPr algn="just"/>
            <a:r>
              <a:rPr lang="ar-IQ" sz="4400" b="1" dirty="0" smtClean="0">
                <a:solidFill>
                  <a:srgbClr val="FF0000"/>
                </a:solidFill>
              </a:rPr>
              <a:t>5- الهويه </a:t>
            </a:r>
            <a:r>
              <a:rPr lang="ar-IQ" sz="4400" b="1" dirty="0">
                <a:solidFill>
                  <a:srgbClr val="FF0000"/>
                </a:solidFill>
              </a:rPr>
              <a:t>:</a:t>
            </a:r>
            <a:r>
              <a:rPr lang="en-US" sz="4400" dirty="0"/>
              <a:t>Identity </a:t>
            </a:r>
            <a:r>
              <a:rPr lang="en-US" sz="4400" dirty="0" smtClean="0"/>
              <a:t> </a:t>
            </a:r>
            <a:r>
              <a:rPr lang="ar-IQ" sz="4400" dirty="0"/>
              <a:t>وهي حاجه نفسيه </a:t>
            </a:r>
            <a:r>
              <a:rPr lang="ar-IQ" sz="4400" dirty="0" smtClean="0"/>
              <a:t>يسعى إلى </a:t>
            </a:r>
            <a:r>
              <a:rPr lang="ar-IQ" sz="4400" dirty="0"/>
              <a:t>تحقيقها كل فرد وتميزه عن </a:t>
            </a:r>
            <a:r>
              <a:rPr lang="ar-IQ" sz="4400" dirty="0" smtClean="0"/>
              <a:t>غيره ،  </a:t>
            </a:r>
            <a:r>
              <a:rPr lang="ar-IQ" sz="4400" b="1" dirty="0">
                <a:solidFill>
                  <a:srgbClr val="FF0000"/>
                </a:solidFill>
              </a:rPr>
              <a:t>وتنتج الهوية من الكيفية </a:t>
            </a:r>
            <a:r>
              <a:rPr lang="ar-IQ" sz="4400" b="1" dirty="0" smtClean="0">
                <a:solidFill>
                  <a:srgbClr val="FF0000"/>
                </a:solidFill>
              </a:rPr>
              <a:t>التى يرى </a:t>
            </a:r>
            <a:r>
              <a:rPr lang="ar-IQ" sz="4400" b="1" dirty="0">
                <a:solidFill>
                  <a:srgbClr val="FF0000"/>
                </a:solidFill>
              </a:rPr>
              <a:t>الانسان نفسه بالنسبة للآخرين</a:t>
            </a:r>
            <a:r>
              <a:rPr lang="ar-IQ" sz="4400" dirty="0"/>
              <a:t>، وقد ميز جلاسر بين نوعين من الهويه وهما: </a:t>
            </a:r>
          </a:p>
        </p:txBody>
      </p:sp>
    </p:spTree>
    <p:extLst>
      <p:ext uri="{BB962C8B-B14F-4D97-AF65-F5344CB8AC3E}">
        <p14:creationId xmlns:p14="http://schemas.microsoft.com/office/powerpoint/2010/main" val="276618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7801174"/>
          </a:xfrm>
          <a:prstGeom prst="rect">
            <a:avLst/>
          </a:prstGeom>
        </p:spPr>
        <p:txBody>
          <a:bodyPr wrap="square">
            <a:spAutoFit/>
          </a:bodyPr>
          <a:lstStyle/>
          <a:p>
            <a:pPr algn="just"/>
            <a:r>
              <a:rPr lang="ar-IQ" sz="4400" b="1" dirty="0">
                <a:solidFill>
                  <a:srgbClr val="FF0000"/>
                </a:solidFill>
              </a:rPr>
              <a:t>1</a:t>
            </a:r>
            <a:r>
              <a:rPr lang="ar-IQ" sz="4400" b="1" dirty="0" smtClean="0">
                <a:solidFill>
                  <a:srgbClr val="FF0000"/>
                </a:solidFill>
              </a:rPr>
              <a:t>.هويه </a:t>
            </a:r>
            <a:r>
              <a:rPr lang="ar-IQ" sz="4400" b="1" dirty="0">
                <a:solidFill>
                  <a:srgbClr val="FF0000"/>
                </a:solidFill>
              </a:rPr>
              <a:t>النجاح: </a:t>
            </a:r>
            <a:r>
              <a:rPr lang="ar-IQ" sz="4400" dirty="0" smtClean="0"/>
              <a:t>ترى </a:t>
            </a:r>
            <a:r>
              <a:rPr lang="ar-IQ" sz="4400" dirty="0"/>
              <a:t>أن الفرد يعرف نفسه </a:t>
            </a:r>
            <a:r>
              <a:rPr lang="ar-IQ" sz="4400" dirty="0" smtClean="0"/>
              <a:t>ويرى </a:t>
            </a:r>
            <a:r>
              <a:rPr lang="ar-IQ" sz="4400" dirty="0"/>
              <a:t>نفسه </a:t>
            </a:r>
            <a:r>
              <a:rPr lang="ar-IQ" sz="4400" b="1" dirty="0">
                <a:solidFill>
                  <a:srgbClr val="FF0000"/>
                </a:solidFill>
              </a:rPr>
              <a:t>مقتدراً وقادر </a:t>
            </a:r>
            <a:r>
              <a:rPr lang="ar-IQ" sz="4400" b="1" dirty="0" smtClean="0">
                <a:solidFill>
                  <a:srgbClr val="FF0000"/>
                </a:solidFill>
              </a:rPr>
              <a:t>على </a:t>
            </a:r>
            <a:r>
              <a:rPr lang="ar-IQ" sz="4400" b="1" dirty="0">
                <a:solidFill>
                  <a:srgbClr val="FF0000"/>
                </a:solidFill>
              </a:rPr>
              <a:t>كل شئ </a:t>
            </a:r>
            <a:r>
              <a:rPr lang="ar-IQ" sz="4400" dirty="0"/>
              <a:t>وله أهمية فالأشخاص الذين لديهم هوية ناجحة يشعرون بإهميتهم بالنسبه للآخرين ولديهم القدرة </a:t>
            </a:r>
            <a:r>
              <a:rPr lang="ar-IQ" sz="4400" dirty="0" smtClean="0"/>
              <a:t>على </a:t>
            </a:r>
            <a:r>
              <a:rPr lang="ar-IQ" sz="4400" dirty="0"/>
              <a:t>التأثير في </a:t>
            </a:r>
            <a:r>
              <a:rPr lang="ar-IQ" sz="4400" dirty="0" smtClean="0"/>
              <a:t>بيئتهم ، </a:t>
            </a:r>
            <a:r>
              <a:rPr lang="ar-IQ" sz="4400" dirty="0"/>
              <a:t>ويستطيعون التحكم في المجتمع والإندماج مع الآخرين وتحقيق حاجاتهم </a:t>
            </a:r>
            <a:r>
              <a:rPr lang="ar-IQ" sz="4400" dirty="0" smtClean="0"/>
              <a:t> </a:t>
            </a:r>
            <a:endParaRPr lang="ar-IQ" sz="4400" dirty="0"/>
          </a:p>
          <a:p>
            <a:pPr algn="just"/>
            <a:r>
              <a:rPr lang="ar-IQ" sz="4400" b="1" dirty="0">
                <a:solidFill>
                  <a:srgbClr val="FF0000"/>
                </a:solidFill>
              </a:rPr>
              <a:t>2.هويه الفشل: </a:t>
            </a:r>
            <a:r>
              <a:rPr lang="ar-IQ" sz="4400" dirty="0"/>
              <a:t>هي الهوية التي يكونها الأشخاص </a:t>
            </a:r>
            <a:r>
              <a:rPr lang="ar-IQ" sz="4400" b="1" dirty="0">
                <a:solidFill>
                  <a:srgbClr val="FF0000"/>
                </a:solidFill>
              </a:rPr>
              <a:t>الذين لم تكن لهم علاقات وثيقة مع الآخرين</a:t>
            </a:r>
            <a:r>
              <a:rPr lang="ar-IQ" sz="4400" dirty="0"/>
              <a:t>، والذين لايتصرفون بمسؤولية، ويرون أنفسهم غير محبوبين ولا أهمية لهم ولديهم شعور دائم بخيبة الأمل </a:t>
            </a:r>
            <a:r>
              <a:rPr lang="ar-IQ" sz="4400" dirty="0" smtClean="0"/>
              <a:t> </a:t>
            </a:r>
            <a:endParaRPr lang="ar-IQ" sz="4400" dirty="0"/>
          </a:p>
        </p:txBody>
      </p:sp>
    </p:spTree>
    <p:extLst>
      <p:ext uri="{BB962C8B-B14F-4D97-AF65-F5344CB8AC3E}">
        <p14:creationId xmlns:p14="http://schemas.microsoft.com/office/powerpoint/2010/main" val="1198686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856984" cy="6863417"/>
          </a:xfrm>
          <a:prstGeom prst="rect">
            <a:avLst/>
          </a:prstGeom>
        </p:spPr>
        <p:txBody>
          <a:bodyPr wrap="square">
            <a:spAutoFit/>
          </a:bodyPr>
          <a:lstStyle/>
          <a:p>
            <a:pPr algn="just"/>
            <a:r>
              <a:rPr lang="ar-IQ" sz="4400" b="1" dirty="0" smtClean="0">
                <a:solidFill>
                  <a:srgbClr val="FF0000"/>
                </a:solidFill>
              </a:rPr>
              <a:t>6- الواقع </a:t>
            </a:r>
            <a:r>
              <a:rPr lang="en-US" sz="4400" b="1" dirty="0">
                <a:solidFill>
                  <a:srgbClr val="FF0000"/>
                </a:solidFill>
              </a:rPr>
              <a:t>Reality </a:t>
            </a:r>
            <a:r>
              <a:rPr lang="en-US" sz="4400" dirty="0"/>
              <a:t>: </a:t>
            </a:r>
            <a:r>
              <a:rPr lang="ar-IQ" sz="4400" dirty="0"/>
              <a:t>وهو السلوك الحالي للفرد و يركز جلاسر في نظريته </a:t>
            </a:r>
            <a:r>
              <a:rPr lang="ar-IQ" sz="4400" dirty="0" smtClean="0"/>
              <a:t>على </a:t>
            </a:r>
            <a:r>
              <a:rPr lang="ar-IQ" sz="4400" dirty="0"/>
              <a:t>السلوك الحالي للفرد أكثر من تركيزه علي السلوكيات الماضية، </a:t>
            </a:r>
            <a:r>
              <a:rPr lang="ar-IQ" sz="4400" dirty="0" smtClean="0"/>
              <a:t>ويرى </a:t>
            </a:r>
            <a:r>
              <a:rPr lang="ar-IQ" sz="4400" dirty="0"/>
              <a:t>أن السلوك الحاضر </a:t>
            </a:r>
            <a:r>
              <a:rPr lang="ar-IQ" sz="4400" b="1" dirty="0">
                <a:solidFill>
                  <a:srgbClr val="FF0000"/>
                </a:solidFill>
              </a:rPr>
              <a:t>هو الذي يعمل المرشد </a:t>
            </a:r>
            <a:r>
              <a:rPr lang="ar-IQ" sz="4400" b="1" dirty="0" smtClean="0">
                <a:solidFill>
                  <a:srgbClr val="FF0000"/>
                </a:solidFill>
              </a:rPr>
              <a:t>على </a:t>
            </a:r>
            <a:r>
              <a:rPr lang="ar-IQ" sz="4400" b="1" dirty="0">
                <a:solidFill>
                  <a:srgbClr val="FF0000"/>
                </a:solidFill>
              </a:rPr>
              <a:t>تغييره والتحكم به.</a:t>
            </a:r>
          </a:p>
          <a:p>
            <a:pPr algn="just"/>
            <a:r>
              <a:rPr lang="ar-IQ" sz="4400" b="1" dirty="0">
                <a:solidFill>
                  <a:srgbClr val="FF0000"/>
                </a:solidFill>
              </a:rPr>
              <a:t>التعلم </a:t>
            </a:r>
            <a:r>
              <a:rPr lang="en-US" sz="4400" dirty="0"/>
              <a:t>Learning : </a:t>
            </a:r>
            <a:r>
              <a:rPr lang="ar-IQ" sz="4400" dirty="0"/>
              <a:t>التعلم يظهر من خلال الحياه وهو مفهوم أساسي في الإرشاد الواقعي </a:t>
            </a:r>
            <a:r>
              <a:rPr lang="ar-IQ" sz="4400" b="1" dirty="0" smtClean="0">
                <a:solidFill>
                  <a:srgbClr val="FF0000"/>
                </a:solidFill>
              </a:rPr>
              <a:t>والإطار </a:t>
            </a:r>
            <a:r>
              <a:rPr lang="ar-IQ" sz="4400" b="1" dirty="0">
                <a:solidFill>
                  <a:srgbClr val="FF0000"/>
                </a:solidFill>
              </a:rPr>
              <a:t>النظري في الإرشاد الواقعي يحدد هوية الفرد بسلوكياته المتعلمه وغير المتعلمه</a:t>
            </a:r>
            <a:r>
              <a:rPr lang="ar-IQ" sz="4400" dirty="0"/>
              <a:t> فالأفراد يعرفون بما يفعلونه أويتعلمون فعله. </a:t>
            </a:r>
          </a:p>
        </p:txBody>
      </p:sp>
    </p:spTree>
    <p:extLst>
      <p:ext uri="{BB962C8B-B14F-4D97-AF65-F5344CB8AC3E}">
        <p14:creationId xmlns:p14="http://schemas.microsoft.com/office/powerpoint/2010/main" val="319430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6247864"/>
          </a:xfrm>
          <a:prstGeom prst="rect">
            <a:avLst/>
          </a:prstGeom>
        </p:spPr>
        <p:txBody>
          <a:bodyPr wrap="square">
            <a:spAutoFit/>
          </a:bodyPr>
          <a:lstStyle/>
          <a:p>
            <a:pPr algn="just"/>
            <a:r>
              <a:rPr lang="ar-IQ" sz="4000" b="1" dirty="0" smtClean="0">
                <a:solidFill>
                  <a:srgbClr val="FF0000"/>
                </a:solidFill>
              </a:rPr>
              <a:t>7- البدائل </a:t>
            </a:r>
            <a:r>
              <a:rPr lang="en-US" sz="4000" b="1" dirty="0">
                <a:solidFill>
                  <a:srgbClr val="FF0000"/>
                </a:solidFill>
              </a:rPr>
              <a:t>Alternatives </a:t>
            </a:r>
            <a:r>
              <a:rPr lang="en-US" sz="4000" dirty="0"/>
              <a:t>:</a:t>
            </a:r>
            <a:r>
              <a:rPr lang="ar-IQ" sz="4000" dirty="0"/>
              <a:t>يصعب على الأشخاص الذين يعانون من مشاكل انفعاليه من ايجاد حلول وبدائل لمشاكلهم. وهنا تأتي مهمه المسترشد في شرح وتفسير البدائل ويساعد علي وضع قائمة تشتمل علي عده بدائل محتمله للمشكلة، ومن غير أي حكم مبدئي علي أهميتها ثم يساعده المسترشد علي اختيار وتقييم أكثر هذه البدائل موضوعية ومنطقية وأكثرها توافقا مع الهدف.</a:t>
            </a:r>
          </a:p>
          <a:p>
            <a:pPr algn="just"/>
            <a:r>
              <a:rPr lang="ar-IQ" sz="4000" b="1" dirty="0" smtClean="0">
                <a:solidFill>
                  <a:srgbClr val="FF0000"/>
                </a:solidFill>
              </a:rPr>
              <a:t>8- الحب </a:t>
            </a:r>
            <a:r>
              <a:rPr lang="en-US" sz="4000" b="1" dirty="0">
                <a:solidFill>
                  <a:srgbClr val="FF0000"/>
                </a:solidFill>
              </a:rPr>
              <a:t>Love : </a:t>
            </a:r>
            <a:r>
              <a:rPr lang="ar-IQ" sz="4000" dirty="0"/>
              <a:t>الحب عند جلاسر </a:t>
            </a:r>
            <a:r>
              <a:rPr lang="ar-IQ" sz="4000" b="1" dirty="0">
                <a:solidFill>
                  <a:srgbClr val="FF0000"/>
                </a:solidFill>
              </a:rPr>
              <a:t>هو مانفعله وليس مانشعر </a:t>
            </a:r>
            <a:r>
              <a:rPr lang="ar-IQ" sz="4000" b="1" dirty="0" smtClean="0">
                <a:solidFill>
                  <a:srgbClr val="FF0000"/>
                </a:solidFill>
              </a:rPr>
              <a:t>به</a:t>
            </a:r>
            <a:r>
              <a:rPr lang="ar-IQ" sz="4000" dirty="0" smtClean="0"/>
              <a:t> ، </a:t>
            </a:r>
            <a:r>
              <a:rPr lang="ar-IQ" sz="4000" dirty="0"/>
              <a:t>وهو الإهتمام أكثر والمركز في الشئ والذي لاينقطع ويستحوذ علي مجمل إهتمام الفرد.</a:t>
            </a:r>
          </a:p>
        </p:txBody>
      </p:sp>
    </p:spTree>
    <p:extLst>
      <p:ext uri="{BB962C8B-B14F-4D97-AF65-F5344CB8AC3E}">
        <p14:creationId xmlns:p14="http://schemas.microsoft.com/office/powerpoint/2010/main" val="2667057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8424936" cy="6863417"/>
          </a:xfrm>
          <a:prstGeom prst="rect">
            <a:avLst/>
          </a:prstGeom>
        </p:spPr>
        <p:txBody>
          <a:bodyPr wrap="square">
            <a:spAutoFit/>
          </a:bodyPr>
          <a:lstStyle/>
          <a:p>
            <a:pPr algn="just"/>
            <a:r>
              <a:rPr lang="ar-IQ" sz="4400" b="1" dirty="0" smtClean="0">
                <a:solidFill>
                  <a:srgbClr val="FF0000"/>
                </a:solidFill>
              </a:rPr>
              <a:t>9- فرديه </a:t>
            </a:r>
            <a:r>
              <a:rPr lang="ar-IQ" sz="4400" b="1" dirty="0">
                <a:solidFill>
                  <a:srgbClr val="FF0000"/>
                </a:solidFill>
              </a:rPr>
              <a:t>الفرد: </a:t>
            </a:r>
            <a:r>
              <a:rPr lang="ar-IQ" sz="4400" dirty="0"/>
              <a:t>فرديه الفرد ترتبط مباشره بالهويه الناجحه وتعتبر الفرديه ضروريه لتحقيق الدافعيه.</a:t>
            </a:r>
          </a:p>
          <a:p>
            <a:pPr algn="just"/>
            <a:r>
              <a:rPr lang="ar-IQ" sz="4400" b="1" dirty="0" smtClean="0">
                <a:solidFill>
                  <a:srgbClr val="FF0000"/>
                </a:solidFill>
              </a:rPr>
              <a:t>10- القوه </a:t>
            </a:r>
            <a:r>
              <a:rPr lang="ar-IQ" sz="4400" b="1" dirty="0">
                <a:solidFill>
                  <a:srgbClr val="FF0000"/>
                </a:solidFill>
              </a:rPr>
              <a:t>النمائيه </a:t>
            </a:r>
            <a:r>
              <a:rPr lang="en-US" sz="4400" dirty="0"/>
              <a:t>Growth Force : </a:t>
            </a:r>
            <a:r>
              <a:rPr lang="ar-IQ" sz="4400" dirty="0"/>
              <a:t>يرغب كل فرد بأن يكون لديه هويه ناجحه وأن يكون علاقات جيده مع الآخرين. وعندما يعجز الفرد عن ذلك عليه أن يغير هويته وشعوره وتفكيره وسلوكه، ويقول جلاسر نحن كما نعمل وإذا إردنا تغيير مانحن عليه علينا تغيير مانعمله ونبدأ بطريق جديد لسلوكنا.</a:t>
            </a:r>
          </a:p>
        </p:txBody>
      </p:sp>
    </p:spTree>
    <p:extLst>
      <p:ext uri="{BB962C8B-B14F-4D97-AF65-F5344CB8AC3E}">
        <p14:creationId xmlns:p14="http://schemas.microsoft.com/office/powerpoint/2010/main" val="4226760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936104"/>
          </a:xfrm>
        </p:spPr>
        <p:txBody>
          <a:bodyPr>
            <a:normAutofit fontScale="90000"/>
          </a:bodyPr>
          <a:lstStyle/>
          <a:p>
            <a:r>
              <a:rPr lang="ar-IQ" b="1" dirty="0">
                <a:solidFill>
                  <a:srgbClr val="FF0000"/>
                </a:solidFill>
              </a:rPr>
              <a:t>بناء الشخصيه وتفسير السلوك الإنساني لدى جلاسر</a:t>
            </a:r>
          </a:p>
        </p:txBody>
      </p:sp>
      <p:sp>
        <p:nvSpPr>
          <p:cNvPr id="3" name="مستطيل 2"/>
          <p:cNvSpPr/>
          <p:nvPr/>
        </p:nvSpPr>
        <p:spPr>
          <a:xfrm>
            <a:off x="107504" y="1412776"/>
            <a:ext cx="8856984" cy="5509200"/>
          </a:xfrm>
          <a:prstGeom prst="rect">
            <a:avLst/>
          </a:prstGeom>
        </p:spPr>
        <p:txBody>
          <a:bodyPr wrap="square">
            <a:spAutoFit/>
          </a:bodyPr>
          <a:lstStyle/>
          <a:p>
            <a:pPr algn="just"/>
            <a:r>
              <a:rPr lang="ar-IQ" sz="4400" dirty="0"/>
              <a:t>لتوضيح تكوين الشخصية أوتركيبها قال جلاسر: أهم حاجات  الإنسان </a:t>
            </a:r>
            <a:r>
              <a:rPr lang="ar-IQ" sz="4400" b="1" dirty="0">
                <a:solidFill>
                  <a:srgbClr val="FF0000"/>
                </a:solidFill>
              </a:rPr>
              <a:t>هو أن يحب غيره وأن يحبه غيره،</a:t>
            </a:r>
            <a:r>
              <a:rPr lang="ar-IQ" sz="4400" dirty="0"/>
              <a:t> وبالتالي لابد من وجود شخص أو أكثر يشاركونه حياته رغم أن الحاجتيين منفصلتين إلا ان بينهما عناصر مشتركه، حيث أن تحقق أحداهما يساعد </a:t>
            </a:r>
            <a:r>
              <a:rPr lang="ar-IQ" sz="4400" dirty="0" smtClean="0"/>
              <a:t>على </a:t>
            </a:r>
            <a:r>
              <a:rPr lang="ar-IQ" sz="4400" dirty="0"/>
              <a:t>تحقق الآخر. ودمج جلاسر هاتين الحاجتين بحاجه واحده اسماها </a:t>
            </a:r>
            <a:r>
              <a:rPr lang="ar-IQ" sz="4400" b="1" dirty="0">
                <a:solidFill>
                  <a:srgbClr val="FF0000"/>
                </a:solidFill>
              </a:rPr>
              <a:t>الهويه</a:t>
            </a:r>
            <a:r>
              <a:rPr lang="ar-IQ" sz="4400" dirty="0"/>
              <a:t>. ويفسر جلاسر مفهوم السلوك الكلي بعمل السياره </a:t>
            </a:r>
          </a:p>
        </p:txBody>
      </p:sp>
    </p:spTree>
    <p:extLst>
      <p:ext uri="{BB962C8B-B14F-4D97-AF65-F5344CB8AC3E}">
        <p14:creationId xmlns:p14="http://schemas.microsoft.com/office/powerpoint/2010/main" val="315344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712968" cy="5509200"/>
          </a:xfrm>
          <a:prstGeom prst="rect">
            <a:avLst/>
          </a:prstGeom>
        </p:spPr>
        <p:txBody>
          <a:bodyPr wrap="square">
            <a:spAutoFit/>
          </a:bodyPr>
          <a:lstStyle/>
          <a:p>
            <a:pPr algn="just"/>
            <a:r>
              <a:rPr lang="ar-IQ" sz="4400" dirty="0"/>
              <a:t>فهنالك </a:t>
            </a:r>
            <a:r>
              <a:rPr lang="ar-IQ" sz="4400" b="1" dirty="0">
                <a:solidFill>
                  <a:srgbClr val="FF0000"/>
                </a:solidFill>
              </a:rPr>
              <a:t>أربعه مكونات للسلوك </a:t>
            </a:r>
            <a:r>
              <a:rPr lang="ar-IQ" sz="4400" dirty="0"/>
              <a:t>يتحدد بها اتجاه </a:t>
            </a:r>
            <a:r>
              <a:rPr lang="ar-IQ" sz="4400" dirty="0" smtClean="0"/>
              <a:t>الفرد في </a:t>
            </a:r>
            <a:r>
              <a:rPr lang="ar-IQ" sz="4400" dirty="0"/>
              <a:t>الحياه وقد شبهها بعجلات السياره الأربعه وهي:</a:t>
            </a:r>
          </a:p>
          <a:p>
            <a:pPr algn="just"/>
            <a:r>
              <a:rPr lang="ar-IQ" sz="4400" dirty="0"/>
              <a:t>1.العمل (مثل النهوض من النوم والذهاب الي العمل).</a:t>
            </a:r>
          </a:p>
          <a:p>
            <a:pPr algn="just"/>
            <a:r>
              <a:rPr lang="ar-IQ" sz="4400" dirty="0"/>
              <a:t>2. التفكير(الأفكار والجمل الذاتيه ).</a:t>
            </a:r>
          </a:p>
          <a:p>
            <a:pPr algn="just"/>
            <a:r>
              <a:rPr lang="ar-IQ" sz="4400" dirty="0"/>
              <a:t>3.الشعور(الفرح , القلق , الغضب , الإحباط).</a:t>
            </a:r>
          </a:p>
          <a:p>
            <a:pPr algn="just"/>
            <a:r>
              <a:rPr lang="ar-IQ" sz="4400" dirty="0"/>
              <a:t>4.السلوكيات الفسيولوجيه (التعرق).</a:t>
            </a:r>
          </a:p>
        </p:txBody>
      </p:sp>
    </p:spTree>
    <p:extLst>
      <p:ext uri="{BB962C8B-B14F-4D97-AF65-F5344CB8AC3E}">
        <p14:creationId xmlns:p14="http://schemas.microsoft.com/office/powerpoint/2010/main" val="3720020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7079441"/>
          </a:xfrm>
          <a:prstGeom prst="rect">
            <a:avLst/>
          </a:prstGeom>
        </p:spPr>
        <p:txBody>
          <a:bodyPr wrap="square">
            <a:spAutoFit/>
          </a:bodyPr>
          <a:lstStyle/>
          <a:p>
            <a:pPr algn="just"/>
            <a:r>
              <a:rPr lang="ar-IQ" sz="4400" dirty="0"/>
              <a:t>ومن هذه المكونات الأربعه يتم </a:t>
            </a:r>
            <a:r>
              <a:rPr lang="ar-IQ" sz="4400" b="1" dirty="0">
                <a:solidFill>
                  <a:srgbClr val="FF0000"/>
                </a:solidFill>
              </a:rPr>
              <a:t>تشكيل السلوك المتكامل</a:t>
            </a:r>
            <a:r>
              <a:rPr lang="ar-IQ" sz="4400" dirty="0"/>
              <a:t>، إلا إنه قد تبرز سلوكيات أكثر من غيرها وقد قامت النظرية الواقعية </a:t>
            </a:r>
            <a:r>
              <a:rPr lang="ar-IQ" sz="4400" dirty="0" smtClean="0"/>
              <a:t>على </a:t>
            </a:r>
            <a:r>
              <a:rPr lang="ar-IQ" sz="4400" dirty="0"/>
              <a:t>أساس انه من الصعب اختيار سلوك كلي من غير اختيار مكوناته أو </a:t>
            </a:r>
            <a:r>
              <a:rPr lang="ar-IQ" sz="4400" dirty="0" smtClean="0"/>
              <a:t>عناصره ، </a:t>
            </a:r>
            <a:r>
              <a:rPr lang="ar-IQ" sz="4400" dirty="0"/>
              <a:t>وقال جلاسر </a:t>
            </a:r>
            <a:r>
              <a:rPr lang="ar-IQ" sz="4400" b="1" dirty="0">
                <a:solidFill>
                  <a:srgbClr val="FF0000"/>
                </a:solidFill>
              </a:rPr>
              <a:t>إن العمل والتفكير هما العجلات الأماميه اللتان تقودان السيارة وتوجهاتها. </a:t>
            </a:r>
            <a:r>
              <a:rPr lang="ar-IQ" sz="4400" dirty="0"/>
              <a:t> وإن المفتاح الكلي للسلوك هو اختيار مانفعله أو نفكر في فعله أو فيه. والسلوك هو هدف ونحن نقوم به منذ الولادة وحتي الموت</a:t>
            </a:r>
          </a:p>
        </p:txBody>
      </p:sp>
    </p:spTree>
    <p:extLst>
      <p:ext uri="{BB962C8B-B14F-4D97-AF65-F5344CB8AC3E}">
        <p14:creationId xmlns:p14="http://schemas.microsoft.com/office/powerpoint/2010/main" val="2574351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6186309"/>
          </a:xfrm>
          <a:prstGeom prst="rect">
            <a:avLst/>
          </a:prstGeom>
        </p:spPr>
        <p:txBody>
          <a:bodyPr wrap="square">
            <a:spAutoFit/>
          </a:bodyPr>
          <a:lstStyle/>
          <a:p>
            <a:pPr algn="just"/>
            <a:r>
              <a:rPr lang="ar-IQ" sz="4400" dirty="0"/>
              <a:t>وتركز الواقعية </a:t>
            </a:r>
            <a:r>
              <a:rPr lang="ar-IQ" sz="4400" dirty="0" smtClean="0"/>
              <a:t>على </a:t>
            </a:r>
            <a:r>
              <a:rPr lang="ar-IQ" sz="4400" dirty="0"/>
              <a:t>السلوك لأنه هو الأمر الذي نستطيع تغييره ونسعى </a:t>
            </a:r>
            <a:r>
              <a:rPr lang="ar-IQ" sz="4400" dirty="0" smtClean="0"/>
              <a:t>الى </a:t>
            </a:r>
            <a:r>
              <a:rPr lang="ar-IQ" sz="4400" dirty="0"/>
              <a:t>تغييره  لأنه يسهل ضبط السلوك وتغييره والتحكم به ومنع ارتباطه مع المشاعر، كما أنه من السهل للمسترشد ضبط سلوكياته مع ضبط  عواطفه ومشاعره.  </a:t>
            </a:r>
            <a:r>
              <a:rPr lang="ar-IQ" sz="4400" b="1" dirty="0">
                <a:solidFill>
                  <a:srgbClr val="FF0000"/>
                </a:solidFill>
              </a:rPr>
              <a:t>ويركز الإرشاد بالواقع </a:t>
            </a:r>
            <a:r>
              <a:rPr lang="ar-IQ" sz="4400" b="1" dirty="0" smtClean="0">
                <a:solidFill>
                  <a:srgbClr val="FF0000"/>
                </a:solidFill>
              </a:rPr>
              <a:t>على </a:t>
            </a:r>
            <a:r>
              <a:rPr lang="ar-IQ" sz="4400" b="1" dirty="0">
                <a:solidFill>
                  <a:srgbClr val="FF0000"/>
                </a:solidFill>
              </a:rPr>
              <a:t>السلوكيات الحالية للفرد </a:t>
            </a:r>
            <a:r>
              <a:rPr lang="ar-IQ" sz="4400" dirty="0"/>
              <a:t>ولايركز </a:t>
            </a:r>
            <a:r>
              <a:rPr lang="ar-IQ" sz="4400" dirty="0" smtClean="0"/>
              <a:t>على </a:t>
            </a:r>
            <a:r>
              <a:rPr lang="ar-IQ" sz="4400" dirty="0"/>
              <a:t>الفشل السابق للفرد، فلو كان المسترشد ناجح في السابق لما احتاج </a:t>
            </a:r>
            <a:r>
              <a:rPr lang="ar-IQ" sz="4400" dirty="0" smtClean="0"/>
              <a:t>الى </a:t>
            </a:r>
            <a:r>
              <a:rPr lang="ar-IQ" sz="4400" dirty="0"/>
              <a:t>الإرشاد.</a:t>
            </a:r>
          </a:p>
        </p:txBody>
      </p:sp>
    </p:spTree>
    <p:extLst>
      <p:ext uri="{BB962C8B-B14F-4D97-AF65-F5344CB8AC3E}">
        <p14:creationId xmlns:p14="http://schemas.microsoft.com/office/powerpoint/2010/main" val="2508782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260648"/>
            <a:ext cx="7756263" cy="1080120"/>
          </a:xfrm>
        </p:spPr>
        <p:txBody>
          <a:bodyPr/>
          <a:lstStyle/>
          <a:p>
            <a:r>
              <a:rPr lang="ar-IQ" b="1" dirty="0">
                <a:solidFill>
                  <a:srgbClr val="FF0000"/>
                </a:solidFill>
              </a:rPr>
              <a:t>مراحل تطور الشخصيه لدى  جلاسر </a:t>
            </a:r>
          </a:p>
        </p:txBody>
      </p:sp>
      <p:sp>
        <p:nvSpPr>
          <p:cNvPr id="3" name="مستطيل 2"/>
          <p:cNvSpPr/>
          <p:nvPr/>
        </p:nvSpPr>
        <p:spPr>
          <a:xfrm>
            <a:off x="323528" y="1772816"/>
            <a:ext cx="8352928" cy="4401205"/>
          </a:xfrm>
          <a:prstGeom prst="rect">
            <a:avLst/>
          </a:prstGeom>
        </p:spPr>
        <p:txBody>
          <a:bodyPr wrap="square">
            <a:spAutoFit/>
          </a:bodyPr>
          <a:lstStyle/>
          <a:p>
            <a:pPr algn="just"/>
            <a:r>
              <a:rPr lang="ar-IQ" sz="4000" dirty="0"/>
              <a:t>تتطور شخصية الفرد من خلال </a:t>
            </a:r>
            <a:r>
              <a:rPr lang="ar-IQ" sz="4000" b="1" dirty="0">
                <a:solidFill>
                  <a:srgbClr val="FF0000"/>
                </a:solidFill>
              </a:rPr>
              <a:t>محاولاته لإشباع الحاجات النفسية </a:t>
            </a:r>
            <a:r>
              <a:rPr lang="ar-IQ" sz="4000" b="1" dirty="0" smtClean="0">
                <a:solidFill>
                  <a:srgbClr val="FF0000"/>
                </a:solidFill>
              </a:rPr>
              <a:t>الأساسية </a:t>
            </a:r>
            <a:r>
              <a:rPr lang="ar-IQ" sz="4000" dirty="0" smtClean="0"/>
              <a:t>، </a:t>
            </a:r>
            <a:r>
              <a:rPr lang="ar-IQ" sz="4000" dirty="0"/>
              <a:t>فالأفراد الذين يستطيعون تلبية هذه الحاجات بالطريقة الطبيعية تتشكل لديهم شخصية </a:t>
            </a:r>
            <a:r>
              <a:rPr lang="ar-IQ" sz="4000" dirty="0" smtClean="0"/>
              <a:t>ناجحة , </a:t>
            </a:r>
            <a:r>
              <a:rPr lang="ar-IQ" sz="4000" dirty="0"/>
              <a:t>في حين أن الأفراد الذين لايستطيعون تلبية هذه الحاجات تتشكل لديهم شخصية فاشلة. </a:t>
            </a:r>
            <a:r>
              <a:rPr lang="ar-IQ" sz="4000" b="1" dirty="0">
                <a:solidFill>
                  <a:srgbClr val="FF0000"/>
                </a:solidFill>
              </a:rPr>
              <a:t>أكد جلاسر علي أهمية مرحلتين في حياة الطفل تؤثر علي تطور الشخصيه هما: </a:t>
            </a:r>
          </a:p>
        </p:txBody>
      </p:sp>
    </p:spTree>
    <p:extLst>
      <p:ext uri="{BB962C8B-B14F-4D97-AF65-F5344CB8AC3E}">
        <p14:creationId xmlns:p14="http://schemas.microsoft.com/office/powerpoint/2010/main" val="252353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3852"/>
            <a:ext cx="8712968" cy="64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236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5632311"/>
          </a:xfrm>
          <a:prstGeom prst="rect">
            <a:avLst/>
          </a:prstGeom>
        </p:spPr>
        <p:txBody>
          <a:bodyPr wrap="square">
            <a:spAutoFit/>
          </a:bodyPr>
          <a:lstStyle/>
          <a:p>
            <a:pPr algn="just"/>
            <a:r>
              <a:rPr lang="ar-IQ" sz="4000" b="1" dirty="0">
                <a:solidFill>
                  <a:srgbClr val="FF0000"/>
                </a:solidFill>
              </a:rPr>
              <a:t>المرحله الأولي: وهي من 2-5 سنوات</a:t>
            </a:r>
            <a:r>
              <a:rPr lang="ar-IQ" sz="4000" dirty="0"/>
              <a:t>، وهنا يكون للأسره تأثير واضح </a:t>
            </a:r>
            <a:r>
              <a:rPr lang="ar-IQ" sz="4000" dirty="0" smtClean="0"/>
              <a:t>على </a:t>
            </a:r>
            <a:r>
              <a:rPr lang="ar-IQ" sz="4000" dirty="0"/>
              <a:t>عملية تطور الشخصية، </a:t>
            </a:r>
            <a:endParaRPr lang="ar-IQ" sz="4000" dirty="0" smtClean="0"/>
          </a:p>
          <a:p>
            <a:pPr marL="571500" indent="-571500" algn="just">
              <a:buFont typeface="Arial" pitchFamily="34" charset="0"/>
              <a:buChar char="•"/>
            </a:pPr>
            <a:r>
              <a:rPr lang="ar-IQ" sz="4000" dirty="0" smtClean="0"/>
              <a:t>على </a:t>
            </a:r>
            <a:r>
              <a:rPr lang="ar-IQ" sz="4000" dirty="0"/>
              <a:t>الآباء في هذه المرحلة تعليم ابنائهم المهارات </a:t>
            </a:r>
            <a:r>
              <a:rPr lang="ar-IQ" sz="4000" dirty="0" smtClean="0"/>
              <a:t>الضرورية ،  </a:t>
            </a:r>
          </a:p>
          <a:p>
            <a:pPr marL="571500" indent="-571500" algn="just">
              <a:buFont typeface="Arial" pitchFamily="34" charset="0"/>
              <a:buChar char="•"/>
            </a:pPr>
            <a:r>
              <a:rPr lang="ar-IQ" sz="4000" dirty="0" smtClean="0"/>
              <a:t>وكذلك </a:t>
            </a:r>
            <a:r>
              <a:rPr lang="ar-IQ" sz="4000" dirty="0"/>
              <a:t>تدريبهم </a:t>
            </a:r>
            <a:r>
              <a:rPr lang="ar-IQ" sz="4000" dirty="0" smtClean="0"/>
              <a:t>على </a:t>
            </a:r>
            <a:r>
              <a:rPr lang="ar-IQ" sz="4000" dirty="0"/>
              <a:t>تحمل جزء من المسؤولية </a:t>
            </a:r>
            <a:endParaRPr lang="ar-IQ" sz="4000" dirty="0" smtClean="0"/>
          </a:p>
          <a:p>
            <a:pPr marL="571500" indent="-571500" algn="just">
              <a:buFont typeface="Arial" pitchFamily="34" charset="0"/>
              <a:buChar char="•"/>
            </a:pPr>
            <a:r>
              <a:rPr lang="ar-IQ" sz="4000" dirty="0" smtClean="0"/>
              <a:t>وألا </a:t>
            </a:r>
            <a:r>
              <a:rPr lang="ar-IQ" sz="4000" dirty="0"/>
              <a:t>يستخدمون العقاب في تربية </a:t>
            </a:r>
            <a:r>
              <a:rPr lang="ar-IQ" sz="4000" dirty="0" smtClean="0"/>
              <a:t>ابنائهم ،</a:t>
            </a:r>
          </a:p>
          <a:p>
            <a:pPr marL="571500" indent="-571500" algn="just">
              <a:buFont typeface="Arial" pitchFamily="34" charset="0"/>
              <a:buChar char="•"/>
            </a:pPr>
            <a:r>
              <a:rPr lang="ar-IQ" sz="4000" dirty="0" smtClean="0"/>
              <a:t> </a:t>
            </a:r>
            <a:r>
              <a:rPr lang="ar-IQ" sz="4000" dirty="0"/>
              <a:t>وأن يسمحوا لهم بأن يتعلموا من تجاربهم </a:t>
            </a:r>
            <a:r>
              <a:rPr lang="ar-IQ" sz="4000" dirty="0" smtClean="0"/>
              <a:t>الخاصة ، </a:t>
            </a:r>
            <a:r>
              <a:rPr lang="ar-IQ" sz="4000" dirty="0"/>
              <a:t>وهذا كله يخلق البيئة المناسبة التي </a:t>
            </a:r>
            <a:r>
              <a:rPr lang="ar-IQ" sz="4000" b="1" dirty="0">
                <a:solidFill>
                  <a:srgbClr val="FF0000"/>
                </a:solidFill>
              </a:rPr>
              <a:t>تمكن الطفل من ترسيخ هويه ناجحه.</a:t>
            </a:r>
          </a:p>
        </p:txBody>
      </p:sp>
    </p:spTree>
    <p:extLst>
      <p:ext uri="{BB962C8B-B14F-4D97-AF65-F5344CB8AC3E}">
        <p14:creationId xmlns:p14="http://schemas.microsoft.com/office/powerpoint/2010/main" val="70451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6740307"/>
          </a:xfrm>
          <a:prstGeom prst="rect">
            <a:avLst/>
          </a:prstGeom>
        </p:spPr>
        <p:txBody>
          <a:bodyPr wrap="square">
            <a:spAutoFit/>
          </a:bodyPr>
          <a:lstStyle/>
          <a:p>
            <a:pPr algn="just"/>
            <a:r>
              <a:rPr lang="ar-IQ" dirty="0"/>
              <a:t>.</a:t>
            </a:r>
            <a:r>
              <a:rPr lang="ar-IQ" sz="4800" b="1" dirty="0">
                <a:solidFill>
                  <a:srgbClr val="FF0000"/>
                </a:solidFill>
              </a:rPr>
              <a:t>المرحلة الثانية: وهي من 5-10 سنوات </a:t>
            </a:r>
            <a:r>
              <a:rPr lang="ar-IQ" sz="4800" dirty="0"/>
              <a:t>وهنا تلعب المدرسة دور مهم في عملية تكملة بناء الشخصية، </a:t>
            </a:r>
            <a:r>
              <a:rPr lang="ar-IQ" sz="4800" dirty="0">
                <a:solidFill>
                  <a:srgbClr val="FF0000"/>
                </a:solidFill>
              </a:rPr>
              <a:t>وهذا يكون من خلال تفاعل المعلمين مع الطفل وتقديره بحيث يفسح له المجال لتعلم تحمل المسؤولية، </a:t>
            </a:r>
            <a:r>
              <a:rPr lang="ar-IQ" sz="4800" dirty="0"/>
              <a:t>وكيفية إشباع حاجاته بطرق مناسبة. فعندما يتم توفير التنشئة السليمة للطفل وكذلك البيئة المدرسية الداعمة فهذا يساعده في تكوين هويته. </a:t>
            </a:r>
          </a:p>
        </p:txBody>
      </p:sp>
    </p:spTree>
    <p:extLst>
      <p:ext uri="{BB962C8B-B14F-4D97-AF65-F5344CB8AC3E}">
        <p14:creationId xmlns:p14="http://schemas.microsoft.com/office/powerpoint/2010/main" val="76012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IQ" b="1" dirty="0">
                <a:solidFill>
                  <a:srgbClr val="FF0000"/>
                </a:solidFill>
              </a:rPr>
              <a:t>الإضطرابات النفسيه</a:t>
            </a:r>
          </a:p>
        </p:txBody>
      </p:sp>
      <p:sp>
        <p:nvSpPr>
          <p:cNvPr id="3" name="مستطيل 2"/>
          <p:cNvSpPr/>
          <p:nvPr/>
        </p:nvSpPr>
        <p:spPr>
          <a:xfrm>
            <a:off x="107504" y="908720"/>
            <a:ext cx="8928992" cy="6391880"/>
          </a:xfrm>
          <a:prstGeom prst="rect">
            <a:avLst/>
          </a:prstGeom>
        </p:spPr>
        <p:txBody>
          <a:bodyPr wrap="square">
            <a:spAutoFit/>
          </a:bodyPr>
          <a:lstStyle/>
          <a:p>
            <a:pPr algn="just"/>
            <a:r>
              <a:rPr lang="ar-IQ" sz="4000" dirty="0" smtClean="0"/>
              <a:t>يرى </a:t>
            </a:r>
            <a:r>
              <a:rPr lang="ar-IQ" sz="4000" dirty="0"/>
              <a:t>جلاسر </a:t>
            </a:r>
            <a:r>
              <a:rPr lang="ar-IQ" sz="4000" b="1" dirty="0">
                <a:solidFill>
                  <a:srgbClr val="FF0000"/>
                </a:solidFill>
              </a:rPr>
              <a:t>إن السلوك اللاتكيفي ينشأ في حاله فشل الفرد في أشباع حاجته للحب وتقدير الذات</a:t>
            </a:r>
            <a:r>
              <a:rPr lang="ar-IQ" sz="4000" dirty="0"/>
              <a:t>. ويبدأ الفرد في هذه الحالة بالشعور بالقلق والتوتر والألم والضرر </a:t>
            </a:r>
            <a:r>
              <a:rPr lang="ar-IQ" sz="4000" dirty="0" smtClean="0"/>
              <a:t>ويتصرف حيال </a:t>
            </a:r>
            <a:r>
              <a:rPr lang="ar-IQ" sz="4000" dirty="0"/>
              <a:t>هذا الفشل </a:t>
            </a:r>
            <a:r>
              <a:rPr lang="ar-IQ" sz="4000" b="1" u="sng" dirty="0">
                <a:solidFill>
                  <a:srgbClr val="FF0000"/>
                </a:solidFill>
              </a:rPr>
              <a:t>بمحاولته الاندماج </a:t>
            </a:r>
            <a:r>
              <a:rPr lang="ar-IQ" sz="4000" dirty="0"/>
              <a:t>مع </a:t>
            </a:r>
            <a:r>
              <a:rPr lang="ar-IQ" sz="4000" dirty="0" smtClean="0"/>
              <a:t>الآخرين ، </a:t>
            </a:r>
            <a:r>
              <a:rPr lang="ar-IQ" sz="4000" dirty="0"/>
              <a:t>وينجح في ذلك إذا حافظ </a:t>
            </a:r>
            <a:r>
              <a:rPr lang="ar-IQ" sz="4000" dirty="0" smtClean="0"/>
              <a:t>على </a:t>
            </a:r>
            <a:r>
              <a:rPr lang="ar-IQ" sz="4000" dirty="0"/>
              <a:t>هذا الإندماج وإذا لم يستطع فإن شعوره بالألم سوف </a:t>
            </a:r>
            <a:r>
              <a:rPr lang="ar-IQ" sz="4000" dirty="0" smtClean="0"/>
              <a:t>يزداد </a:t>
            </a:r>
            <a:r>
              <a:rPr lang="ar-IQ" sz="4000" dirty="0"/>
              <a:t>الإخفاق في الإندماج مع الآخرين يؤدي إلي أن يندمج الفرد مع </a:t>
            </a:r>
            <a:r>
              <a:rPr lang="ar-IQ" sz="4000" dirty="0" smtClean="0"/>
              <a:t>ذاته ، </a:t>
            </a:r>
            <a:r>
              <a:rPr lang="ar-IQ" sz="4000" b="1" dirty="0">
                <a:solidFill>
                  <a:srgbClr val="FF0000"/>
                </a:solidFill>
              </a:rPr>
              <a:t>هذا النوع من الاندماج يأخذ شكل أعراض نفسيه إجتماعيه وجسميه </a:t>
            </a:r>
            <a:r>
              <a:rPr lang="ar-IQ" sz="4000" dirty="0"/>
              <a:t>مثل: الكبت، الإكتئاب، الخوف المرضي، الإدمان علي المخدرات،</a:t>
            </a:r>
          </a:p>
        </p:txBody>
      </p:sp>
    </p:spTree>
    <p:extLst>
      <p:ext uri="{BB962C8B-B14F-4D97-AF65-F5344CB8AC3E}">
        <p14:creationId xmlns:p14="http://schemas.microsoft.com/office/powerpoint/2010/main" val="3877462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640960" cy="5632311"/>
          </a:xfrm>
          <a:prstGeom prst="rect">
            <a:avLst/>
          </a:prstGeom>
        </p:spPr>
        <p:txBody>
          <a:bodyPr wrap="square">
            <a:spAutoFit/>
          </a:bodyPr>
          <a:lstStyle/>
          <a:p>
            <a:pPr algn="just"/>
            <a:r>
              <a:rPr lang="ar-IQ" sz="4000" dirty="0"/>
              <a:t>والأمراض الجسميه وذلك لإن مثل هذا النوع من </a:t>
            </a:r>
            <a:r>
              <a:rPr lang="ar-IQ" sz="4000" b="1" dirty="0">
                <a:solidFill>
                  <a:srgbClr val="FF0000"/>
                </a:solidFill>
              </a:rPr>
              <a:t>الإندماج الذاتي </a:t>
            </a:r>
            <a:r>
              <a:rPr lang="ar-IQ" sz="4000" dirty="0"/>
              <a:t>يحل محل </a:t>
            </a:r>
            <a:r>
              <a:rPr lang="ar-IQ" sz="4000" b="1" dirty="0">
                <a:solidFill>
                  <a:srgbClr val="FF0000"/>
                </a:solidFill>
              </a:rPr>
              <a:t>الإندماج مع الآخرين</a:t>
            </a:r>
            <a:r>
              <a:rPr lang="ar-IQ" sz="4000" dirty="0"/>
              <a:t>. هؤلاء المندمجين ذاتيا يعتبرون أنفسهم فاشلين لأنهم لم يتعلموا كيف يلبوا حاجاتهم بطرق واقعية، ولعدم قدراتهم علي تحمل مسؤولية سلوكياتهم. تبدأ مرحله الهويه الفاشله عندما يذهب الطفل </a:t>
            </a:r>
            <a:r>
              <a:rPr lang="ar-IQ" sz="4000" dirty="0" smtClean="0"/>
              <a:t>إلى </a:t>
            </a:r>
            <a:r>
              <a:rPr lang="ar-IQ" sz="4000" dirty="0"/>
              <a:t>المدرسه في سن 4-5 سنوات حيث يصر </a:t>
            </a:r>
            <a:r>
              <a:rPr lang="ar-IQ" sz="4000" dirty="0" smtClean="0"/>
              <a:t>الكبار على </a:t>
            </a:r>
            <a:r>
              <a:rPr lang="ar-IQ" sz="4000" dirty="0"/>
              <a:t>طلبات معينة دون إعطاء أي تفسير للطفل. وإذا فشل الطفل في تحقيق هذا  يبدأ عندها بمواجهة </a:t>
            </a:r>
            <a:r>
              <a:rPr lang="ar-IQ" sz="4000" b="1" dirty="0">
                <a:solidFill>
                  <a:srgbClr val="FF0000"/>
                </a:solidFill>
              </a:rPr>
              <a:t>هوية فاشلة</a:t>
            </a:r>
            <a:r>
              <a:rPr lang="ar-IQ" sz="4000" dirty="0"/>
              <a:t>. </a:t>
            </a:r>
          </a:p>
        </p:txBody>
      </p:sp>
    </p:spTree>
    <p:extLst>
      <p:ext uri="{BB962C8B-B14F-4D97-AF65-F5344CB8AC3E}">
        <p14:creationId xmlns:p14="http://schemas.microsoft.com/office/powerpoint/2010/main" val="2841408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152128"/>
          </a:xfrm>
        </p:spPr>
        <p:txBody>
          <a:bodyPr/>
          <a:lstStyle/>
          <a:p>
            <a:r>
              <a:rPr lang="ar-IQ" b="1" dirty="0">
                <a:solidFill>
                  <a:srgbClr val="FF0000"/>
                </a:solidFill>
              </a:rPr>
              <a:t>العمليه </a:t>
            </a:r>
            <a:r>
              <a:rPr lang="ar-IQ" b="1" dirty="0" smtClean="0">
                <a:solidFill>
                  <a:srgbClr val="FF0000"/>
                </a:solidFill>
              </a:rPr>
              <a:t>الإرشاديه عند جلاسر</a:t>
            </a:r>
            <a:endParaRPr lang="ar-IQ" b="1" dirty="0">
              <a:solidFill>
                <a:srgbClr val="FF0000"/>
              </a:solidFill>
            </a:endParaRPr>
          </a:p>
        </p:txBody>
      </p:sp>
      <p:sp>
        <p:nvSpPr>
          <p:cNvPr id="3" name="مستطيل 2"/>
          <p:cNvSpPr/>
          <p:nvPr/>
        </p:nvSpPr>
        <p:spPr>
          <a:xfrm>
            <a:off x="107504" y="1484784"/>
            <a:ext cx="8928992" cy="5509200"/>
          </a:xfrm>
          <a:prstGeom prst="rect">
            <a:avLst/>
          </a:prstGeom>
        </p:spPr>
        <p:txBody>
          <a:bodyPr wrap="square">
            <a:spAutoFit/>
          </a:bodyPr>
          <a:lstStyle/>
          <a:p>
            <a:pPr algn="just"/>
            <a:r>
              <a:rPr lang="ar-IQ" sz="4400" dirty="0" smtClean="0"/>
              <a:t>يرى </a:t>
            </a:r>
            <a:r>
              <a:rPr lang="ar-IQ" sz="4400" dirty="0"/>
              <a:t>جلاسر إن السلوك يمكن تغييره والإنسان غير المندمج يمكن أن  يندمج </a:t>
            </a:r>
            <a:r>
              <a:rPr lang="ar-IQ" sz="4400" b="1" dirty="0">
                <a:solidFill>
                  <a:srgbClr val="FF0000"/>
                </a:solidFill>
              </a:rPr>
              <a:t>والشخص الذي يذهب </a:t>
            </a:r>
            <a:r>
              <a:rPr lang="ar-IQ" sz="4400" b="1" dirty="0" smtClean="0">
                <a:solidFill>
                  <a:srgbClr val="FF0000"/>
                </a:solidFill>
              </a:rPr>
              <a:t>إلى </a:t>
            </a:r>
            <a:r>
              <a:rPr lang="ar-IQ" sz="4400" b="1" dirty="0">
                <a:solidFill>
                  <a:srgbClr val="FF0000"/>
                </a:solidFill>
              </a:rPr>
              <a:t>المرشد بنفسه هو شخص </a:t>
            </a:r>
            <a:r>
              <a:rPr lang="ar-IQ" sz="4400" b="1" dirty="0" smtClean="0">
                <a:solidFill>
                  <a:srgbClr val="FF0000"/>
                </a:solidFill>
              </a:rPr>
              <a:t>يسعى </a:t>
            </a:r>
            <a:r>
              <a:rPr lang="ar-IQ" sz="4400" b="1" dirty="0">
                <a:solidFill>
                  <a:srgbClr val="FF0000"/>
                </a:solidFill>
              </a:rPr>
              <a:t>لتغيير </a:t>
            </a:r>
            <a:r>
              <a:rPr lang="ar-IQ" sz="4400" dirty="0" smtClean="0"/>
              <a:t>، وإنكاره </a:t>
            </a:r>
            <a:r>
              <a:rPr lang="ar-IQ" sz="4400" dirty="0"/>
              <a:t>لذاته </a:t>
            </a:r>
            <a:r>
              <a:rPr lang="ar-IQ" sz="4400" dirty="0" smtClean="0"/>
              <a:t>وعدم مسؤوليته </a:t>
            </a:r>
            <a:r>
              <a:rPr lang="ar-IQ" sz="4400" dirty="0"/>
              <a:t>وللتخلص من الألم النفسي. فكل شخص </a:t>
            </a:r>
            <a:r>
              <a:rPr lang="ar-IQ" sz="4400" dirty="0" smtClean="0"/>
              <a:t>يسعى إلى </a:t>
            </a:r>
            <a:r>
              <a:rPr lang="ar-IQ" sz="4400" dirty="0"/>
              <a:t>أن </a:t>
            </a:r>
            <a:r>
              <a:rPr lang="ar-IQ" sz="4400" dirty="0" smtClean="0"/>
              <a:t>يرى </a:t>
            </a:r>
            <a:r>
              <a:rPr lang="ar-IQ" sz="4400" dirty="0"/>
              <a:t>نفسه ناجحا ومسؤولا. </a:t>
            </a:r>
            <a:r>
              <a:rPr lang="ar-IQ" sz="4400" b="1" u="sng" dirty="0">
                <a:solidFill>
                  <a:srgbClr val="FF0000"/>
                </a:solidFill>
              </a:rPr>
              <a:t>والهدف الرئيسي للإرشاد بالواقع هو تخفيض السلوك غير </a:t>
            </a:r>
            <a:r>
              <a:rPr lang="ar-IQ" sz="4400" b="1" u="sng" dirty="0" smtClean="0">
                <a:solidFill>
                  <a:srgbClr val="FF0000"/>
                </a:solidFill>
              </a:rPr>
              <a:t>المسؤول </a:t>
            </a:r>
            <a:r>
              <a:rPr lang="ar-IQ" sz="4400" b="1" u="sng" dirty="0">
                <a:solidFill>
                  <a:srgbClr val="FF0000"/>
                </a:solidFill>
              </a:rPr>
              <a:t>والانهزامي ووضع صوره إيجابية عن الذات</a:t>
            </a:r>
          </a:p>
        </p:txBody>
      </p:sp>
    </p:spTree>
    <p:extLst>
      <p:ext uri="{BB962C8B-B14F-4D97-AF65-F5344CB8AC3E}">
        <p14:creationId xmlns:p14="http://schemas.microsoft.com/office/powerpoint/2010/main" val="667105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640960" cy="4524315"/>
          </a:xfrm>
          <a:prstGeom prst="rect">
            <a:avLst/>
          </a:prstGeom>
        </p:spPr>
        <p:txBody>
          <a:bodyPr wrap="square">
            <a:spAutoFit/>
          </a:bodyPr>
          <a:lstStyle/>
          <a:p>
            <a:pPr algn="just"/>
            <a:r>
              <a:rPr lang="ar-IQ" dirty="0"/>
              <a:t>. </a:t>
            </a:r>
            <a:r>
              <a:rPr lang="ar-IQ" sz="4800" dirty="0"/>
              <a:t>ويعتبر منهج جلاسر في الارشاد الواقعي منهجا تعليميا </a:t>
            </a:r>
            <a:r>
              <a:rPr lang="ar-IQ" sz="4800" b="1" dirty="0">
                <a:solidFill>
                  <a:srgbClr val="FF0000"/>
                </a:solidFill>
              </a:rPr>
              <a:t>يؤكد </a:t>
            </a:r>
            <a:r>
              <a:rPr lang="ar-IQ" sz="4800" b="1" dirty="0" smtClean="0">
                <a:solidFill>
                  <a:srgbClr val="FF0000"/>
                </a:solidFill>
              </a:rPr>
              <a:t>على </a:t>
            </a:r>
            <a:r>
              <a:rPr lang="ar-IQ" sz="4800" b="1" dirty="0">
                <a:solidFill>
                  <a:srgbClr val="FF0000"/>
                </a:solidFill>
              </a:rPr>
              <a:t>الحوار العقلاني بين المرشد والمسترشد </a:t>
            </a:r>
            <a:r>
              <a:rPr lang="ar-IQ" sz="4800" dirty="0"/>
              <a:t>حيث يقوم المرشد بطرح أسئلة عن حياة المسترشد وميوله وسلوكياته من أجل وضع خطه تتضمن سلوكيات أكثر مسؤوليه</a:t>
            </a:r>
            <a:r>
              <a:rPr lang="ar-IQ" dirty="0"/>
              <a:t>.</a:t>
            </a:r>
          </a:p>
        </p:txBody>
      </p:sp>
    </p:spTree>
    <p:extLst>
      <p:ext uri="{BB962C8B-B14F-4D97-AF65-F5344CB8AC3E}">
        <p14:creationId xmlns:p14="http://schemas.microsoft.com/office/powerpoint/2010/main" val="4262748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080120"/>
          </a:xfrm>
        </p:spPr>
        <p:txBody>
          <a:bodyPr/>
          <a:lstStyle/>
          <a:p>
            <a:r>
              <a:rPr lang="ar-IQ" b="1" dirty="0">
                <a:solidFill>
                  <a:srgbClr val="FF0000"/>
                </a:solidFill>
              </a:rPr>
              <a:t>أهداف العمليه الإرشاديه</a:t>
            </a:r>
          </a:p>
        </p:txBody>
      </p:sp>
      <p:sp>
        <p:nvSpPr>
          <p:cNvPr id="3" name="مستطيل 2"/>
          <p:cNvSpPr/>
          <p:nvPr/>
        </p:nvSpPr>
        <p:spPr>
          <a:xfrm>
            <a:off x="323528" y="1124744"/>
            <a:ext cx="8712968" cy="5509200"/>
          </a:xfrm>
          <a:prstGeom prst="rect">
            <a:avLst/>
          </a:prstGeom>
        </p:spPr>
        <p:txBody>
          <a:bodyPr wrap="square">
            <a:spAutoFit/>
          </a:bodyPr>
          <a:lstStyle/>
          <a:p>
            <a:pPr algn="just"/>
            <a:r>
              <a:rPr lang="ar-IQ" sz="4400" dirty="0"/>
              <a:t>الهدف الأساسي من الإرشاد الواقعي هو </a:t>
            </a:r>
            <a:r>
              <a:rPr lang="ar-IQ" sz="4400" b="1" dirty="0">
                <a:solidFill>
                  <a:srgbClr val="FF0000"/>
                </a:solidFill>
              </a:rPr>
              <a:t>أن يتعلَم الفرد كيف أن يكون مسئولا عن سلوكه وأن يكون قويا عاطفيا وعقليا وأن يزيد وعيه وقدرته بمواطن القوه لديه دون أن يلتفت إلي مواضع الضعف.</a:t>
            </a:r>
            <a:r>
              <a:rPr lang="ar-IQ" sz="4400" dirty="0"/>
              <a:t> ويمكن تلخيص هذه الأهداف فيما يلى: </a:t>
            </a:r>
          </a:p>
          <a:p>
            <a:pPr algn="just"/>
            <a:r>
              <a:rPr lang="ar-IQ" sz="4400" dirty="0"/>
              <a:t>1. تخفيض أو إزالة السلوكيات غير المسئولة واستبدالها بسلوكيات مسئولة وهادفة ومقبولة إجتماعيا</a:t>
            </a:r>
            <a:r>
              <a:rPr lang="ar-IQ" dirty="0" smtClean="0"/>
              <a:t>..</a:t>
            </a:r>
            <a:endParaRPr lang="ar-IQ" dirty="0"/>
          </a:p>
        </p:txBody>
      </p:sp>
    </p:spTree>
    <p:extLst>
      <p:ext uri="{BB962C8B-B14F-4D97-AF65-F5344CB8AC3E}">
        <p14:creationId xmlns:p14="http://schemas.microsoft.com/office/powerpoint/2010/main" val="3632891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84976" cy="5786199"/>
          </a:xfrm>
          <a:prstGeom prst="rect">
            <a:avLst/>
          </a:prstGeom>
        </p:spPr>
        <p:txBody>
          <a:bodyPr wrap="square">
            <a:spAutoFit/>
          </a:bodyPr>
          <a:lstStyle/>
          <a:p>
            <a:pPr algn="just"/>
            <a:r>
              <a:rPr lang="ar-IQ" dirty="0" smtClean="0"/>
              <a:t> </a:t>
            </a:r>
            <a:endParaRPr lang="ar-IQ" sz="4400" dirty="0"/>
          </a:p>
          <a:p>
            <a:pPr algn="just"/>
            <a:r>
              <a:rPr lang="ar-IQ" sz="4400" dirty="0"/>
              <a:t>2. تزويد المسترشد بمهارات تمكنه من التعايش والإندماج مع الآخرين ومواجهة الواقع الذي يعيشه.</a:t>
            </a:r>
          </a:p>
          <a:p>
            <a:pPr algn="just"/>
            <a:r>
              <a:rPr lang="ar-IQ" sz="4400" dirty="0"/>
              <a:t>3. </a:t>
            </a:r>
            <a:r>
              <a:rPr lang="ar-IQ" sz="4400" dirty="0" smtClean="0"/>
              <a:t>مساعده </a:t>
            </a:r>
            <a:r>
              <a:rPr lang="ar-IQ" sz="4400" dirty="0"/>
              <a:t>المسترشد على إمتلاك القدره </a:t>
            </a:r>
            <a:r>
              <a:rPr lang="ar-IQ" sz="4400" dirty="0" smtClean="0"/>
              <a:t>على </a:t>
            </a:r>
            <a:r>
              <a:rPr lang="ar-IQ" sz="4400" dirty="0"/>
              <a:t>السيطرة </a:t>
            </a:r>
            <a:r>
              <a:rPr lang="ar-IQ" sz="4400" dirty="0" smtClean="0"/>
              <a:t>على ظروفه ، </a:t>
            </a:r>
            <a:r>
              <a:rPr lang="ar-IQ" sz="4400" dirty="0"/>
              <a:t>وإمتلاك مهارات عملية تساعده على إتخاذ القرارات وحل المشكلات.</a:t>
            </a:r>
          </a:p>
          <a:p>
            <a:pPr algn="just"/>
            <a:r>
              <a:rPr lang="ar-IQ" sz="4400" dirty="0"/>
              <a:t>4. مساعدة المسترشد علي تقييم أهدافه وسلوكياته وقراراته، ومعرفة مايريده. </a:t>
            </a:r>
          </a:p>
        </p:txBody>
      </p:sp>
    </p:spTree>
    <p:extLst>
      <p:ext uri="{BB962C8B-B14F-4D97-AF65-F5344CB8AC3E}">
        <p14:creationId xmlns:p14="http://schemas.microsoft.com/office/powerpoint/2010/main" val="3146548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152128"/>
          </a:xfrm>
        </p:spPr>
        <p:txBody>
          <a:bodyPr/>
          <a:lstStyle/>
          <a:p>
            <a:r>
              <a:rPr lang="ar-IQ" b="1" dirty="0">
                <a:solidFill>
                  <a:srgbClr val="FF0000"/>
                </a:solidFill>
              </a:rPr>
              <a:t>العلاقه </a:t>
            </a:r>
            <a:r>
              <a:rPr lang="ar-IQ" b="1" dirty="0" smtClean="0">
                <a:solidFill>
                  <a:srgbClr val="FF0000"/>
                </a:solidFill>
              </a:rPr>
              <a:t>الإرشاديه </a:t>
            </a:r>
            <a:endParaRPr lang="ar-IQ" b="1" dirty="0">
              <a:solidFill>
                <a:srgbClr val="FF0000"/>
              </a:solidFill>
            </a:endParaRPr>
          </a:p>
        </p:txBody>
      </p:sp>
      <p:sp>
        <p:nvSpPr>
          <p:cNvPr id="3" name="مستطيل 2"/>
          <p:cNvSpPr/>
          <p:nvPr/>
        </p:nvSpPr>
        <p:spPr>
          <a:xfrm>
            <a:off x="251520" y="1124744"/>
            <a:ext cx="8640960" cy="5262979"/>
          </a:xfrm>
          <a:prstGeom prst="rect">
            <a:avLst/>
          </a:prstGeom>
        </p:spPr>
        <p:txBody>
          <a:bodyPr wrap="square">
            <a:spAutoFit/>
          </a:bodyPr>
          <a:lstStyle/>
          <a:p>
            <a:pPr algn="just"/>
            <a:r>
              <a:rPr lang="ar-IQ" sz="4800" dirty="0" smtClean="0"/>
              <a:t>على </a:t>
            </a:r>
            <a:r>
              <a:rPr lang="ar-IQ" sz="4800" dirty="0"/>
              <a:t>المرشد أن يشعر المسترشد  بأنه مهتم  بقضيته </a:t>
            </a:r>
            <a:r>
              <a:rPr lang="ar-IQ" sz="4800" dirty="0" smtClean="0"/>
              <a:t>وموضوعه ، ويسعى </a:t>
            </a:r>
            <a:r>
              <a:rPr lang="ar-IQ" sz="4800" dirty="0"/>
              <a:t>جاهداً </a:t>
            </a:r>
            <a:r>
              <a:rPr lang="ar-IQ" sz="4800" dirty="0" smtClean="0"/>
              <a:t>إلى </a:t>
            </a:r>
            <a:r>
              <a:rPr lang="ar-IQ" sz="4800" dirty="0"/>
              <a:t>مساعدته. </a:t>
            </a:r>
            <a:r>
              <a:rPr lang="ar-IQ" sz="4800" b="1" u="sng" dirty="0">
                <a:solidFill>
                  <a:srgbClr val="FF0000"/>
                </a:solidFill>
              </a:rPr>
              <a:t>ركز جلاسر علي الشخصيه القويه للمرشد</a:t>
            </a:r>
            <a:r>
              <a:rPr lang="ar-IQ" sz="4800" dirty="0"/>
              <a:t> وقال ( إن الراحه والفهم والقبول والإحترام والإهتمام أقدر </a:t>
            </a:r>
            <a:r>
              <a:rPr lang="ar-IQ" sz="4800" dirty="0" smtClean="0"/>
              <a:t>على </a:t>
            </a:r>
            <a:r>
              <a:rPr lang="ar-IQ" sz="4800" dirty="0"/>
              <a:t>تطوير علاقه جيده </a:t>
            </a:r>
            <a:r>
              <a:rPr lang="ar-IQ" sz="4800" dirty="0" smtClean="0"/>
              <a:t>مع </a:t>
            </a:r>
            <a:r>
              <a:rPr lang="ar-IQ" sz="4800" dirty="0"/>
              <a:t>المسترشد مع الأستماع والتفاعل مع المواضيع الخاصه جداً أو المهمه للمسترشد) </a:t>
            </a:r>
          </a:p>
        </p:txBody>
      </p:sp>
    </p:spTree>
    <p:extLst>
      <p:ext uri="{BB962C8B-B14F-4D97-AF65-F5344CB8AC3E}">
        <p14:creationId xmlns:p14="http://schemas.microsoft.com/office/powerpoint/2010/main" val="1485722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3868" y="260648"/>
            <a:ext cx="7756263" cy="936104"/>
          </a:xfrm>
        </p:spPr>
        <p:txBody>
          <a:bodyPr/>
          <a:lstStyle/>
          <a:p>
            <a:r>
              <a:rPr lang="ar-IQ" b="1" dirty="0">
                <a:solidFill>
                  <a:srgbClr val="FF0000"/>
                </a:solidFill>
              </a:rPr>
              <a:t> دور </a:t>
            </a:r>
            <a:r>
              <a:rPr lang="ar-IQ" b="1" dirty="0" smtClean="0">
                <a:solidFill>
                  <a:srgbClr val="FF0000"/>
                </a:solidFill>
              </a:rPr>
              <a:t>المرشد في نظرية جلاسر</a:t>
            </a:r>
            <a:endParaRPr lang="ar-IQ" b="1" dirty="0">
              <a:solidFill>
                <a:srgbClr val="FF0000"/>
              </a:solidFill>
            </a:endParaRPr>
          </a:p>
        </p:txBody>
      </p:sp>
      <p:sp>
        <p:nvSpPr>
          <p:cNvPr id="3" name="مستطيل 2"/>
          <p:cNvSpPr/>
          <p:nvPr/>
        </p:nvSpPr>
        <p:spPr>
          <a:xfrm>
            <a:off x="251520" y="1196752"/>
            <a:ext cx="8640960" cy="5632311"/>
          </a:xfrm>
          <a:prstGeom prst="rect">
            <a:avLst/>
          </a:prstGeom>
        </p:spPr>
        <p:txBody>
          <a:bodyPr wrap="square">
            <a:spAutoFit/>
          </a:bodyPr>
          <a:lstStyle/>
          <a:p>
            <a:pPr algn="just"/>
            <a:r>
              <a:rPr lang="ar-IQ" sz="4000" dirty="0"/>
              <a:t>يعتبر المرشد </a:t>
            </a:r>
            <a:r>
              <a:rPr lang="ar-IQ" sz="4000" b="1" dirty="0">
                <a:solidFill>
                  <a:srgbClr val="FF0000"/>
                </a:solidFill>
              </a:rPr>
              <a:t>مربيا ومعلما وصديقا وأبا للمسترشد</a:t>
            </a:r>
            <a:r>
              <a:rPr lang="ar-IQ" sz="4000" dirty="0"/>
              <a:t>، فهو يهدف </a:t>
            </a:r>
            <a:r>
              <a:rPr lang="ar-IQ" sz="4000" dirty="0" smtClean="0"/>
              <a:t>إلى </a:t>
            </a:r>
            <a:r>
              <a:rPr lang="ar-IQ" sz="4000" dirty="0"/>
              <a:t>إعاده </a:t>
            </a:r>
            <a:r>
              <a:rPr lang="ar-IQ" sz="4000" dirty="0" smtClean="0"/>
              <a:t>تعليم </a:t>
            </a:r>
            <a:r>
              <a:rPr lang="ar-IQ" sz="4000" dirty="0"/>
              <a:t>المسترشد </a:t>
            </a:r>
            <a:r>
              <a:rPr lang="ar-IQ" sz="4000" b="1" u="sng" dirty="0">
                <a:solidFill>
                  <a:srgbClr val="FF0000"/>
                </a:solidFill>
              </a:rPr>
              <a:t>ليصبح أكثر مسؤوليه ويساعده ويدربه ويعلمه كيف يضبط ذاته </a:t>
            </a:r>
            <a:r>
              <a:rPr lang="ar-IQ" sz="4000" dirty="0" smtClean="0"/>
              <a:t>حتى </a:t>
            </a:r>
            <a:r>
              <a:rPr lang="ar-IQ" sz="4000" dirty="0"/>
              <a:t>يتمكن من تحقيق صوره ذهنية </a:t>
            </a:r>
            <a:r>
              <a:rPr lang="ar-IQ" sz="4000" dirty="0" smtClean="0"/>
              <a:t>واقعية .  </a:t>
            </a:r>
            <a:r>
              <a:rPr lang="ar-IQ" sz="4000" b="1" dirty="0">
                <a:solidFill>
                  <a:srgbClr val="FF0000"/>
                </a:solidFill>
              </a:rPr>
              <a:t>لم يحدد </a:t>
            </a:r>
            <a:r>
              <a:rPr lang="ar-IQ" sz="4000" b="1" dirty="0" smtClean="0">
                <a:solidFill>
                  <a:srgbClr val="FF0000"/>
                </a:solidFill>
              </a:rPr>
              <a:t>جلاسر أي </a:t>
            </a:r>
            <a:r>
              <a:rPr lang="ar-IQ" sz="4000" b="1" dirty="0">
                <a:solidFill>
                  <a:srgbClr val="FF0000"/>
                </a:solidFill>
              </a:rPr>
              <a:t>استراتيجيات إرشادية بل ترك الحرية للمرشدين للأستفادة من كافة التقنيات المتوفرة ضمن الإطار الذي حددته العملية الإرشادية. </a:t>
            </a:r>
            <a:r>
              <a:rPr lang="ar-IQ" sz="4000" dirty="0"/>
              <a:t>وهناك مجموعه من </a:t>
            </a:r>
            <a:r>
              <a:rPr lang="ar-IQ" sz="4000" b="1" dirty="0">
                <a:solidFill>
                  <a:srgbClr val="FF0000"/>
                </a:solidFill>
              </a:rPr>
              <a:t>الخصائص التي وضعها جلاسر عن المرشدين الواقعين</a:t>
            </a:r>
            <a:r>
              <a:rPr lang="ar-IQ" sz="4000" dirty="0"/>
              <a:t>:-</a:t>
            </a:r>
          </a:p>
        </p:txBody>
      </p:sp>
    </p:spTree>
    <p:extLst>
      <p:ext uri="{BB962C8B-B14F-4D97-AF65-F5344CB8AC3E}">
        <p14:creationId xmlns:p14="http://schemas.microsoft.com/office/powerpoint/2010/main" val="398687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84976" cy="6186309"/>
          </a:xfrm>
          <a:prstGeom prst="rect">
            <a:avLst/>
          </a:prstGeom>
        </p:spPr>
        <p:txBody>
          <a:bodyPr wrap="square">
            <a:spAutoFit/>
          </a:bodyPr>
          <a:lstStyle/>
          <a:p>
            <a:pPr algn="just"/>
            <a:r>
              <a:rPr lang="ar-IQ" dirty="0"/>
              <a:t> </a:t>
            </a:r>
            <a:r>
              <a:rPr lang="ar-IQ" sz="4400" dirty="0"/>
              <a:t>ولد ويليام جلاسر </a:t>
            </a:r>
            <a:r>
              <a:rPr lang="en-US" sz="4400" dirty="0"/>
              <a:t>William Glasser    </a:t>
            </a:r>
            <a:r>
              <a:rPr lang="ar-IQ" sz="4400" dirty="0"/>
              <a:t>عام 1925 في كليفلاند بمدينه أوهايو </a:t>
            </a:r>
            <a:r>
              <a:rPr lang="en-US" sz="4400" dirty="0" smtClean="0"/>
              <a:t> ,  ، </a:t>
            </a:r>
            <a:r>
              <a:rPr lang="ar-IQ" sz="4400" dirty="0"/>
              <a:t>وحصل علي درجه البكالوريوس في الهندسه الكيمياوية، ودرجتي الماجستير والدكتوراه في علم النفس الإكلينيكي. في عام 1956 أصبح جلاسر طبيب استشاري بكليه فنتور للبنات، وفي عام 1957 اصبح رئيس المعالجين النفسيين في مركز جنــوح الأحداث.  عمل جلاسر في الستينيات كمرشد عام في مجال التعليم، </a:t>
            </a:r>
          </a:p>
        </p:txBody>
      </p:sp>
    </p:spTree>
    <p:extLst>
      <p:ext uri="{BB962C8B-B14F-4D97-AF65-F5344CB8AC3E}">
        <p14:creationId xmlns:p14="http://schemas.microsoft.com/office/powerpoint/2010/main" val="3544223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04664"/>
            <a:ext cx="8928992" cy="6247864"/>
          </a:xfrm>
          <a:prstGeom prst="rect">
            <a:avLst/>
          </a:prstGeom>
        </p:spPr>
        <p:txBody>
          <a:bodyPr wrap="square">
            <a:spAutoFit/>
          </a:bodyPr>
          <a:lstStyle/>
          <a:p>
            <a:pPr algn="just"/>
            <a:r>
              <a:rPr lang="ar-IQ" sz="4000" b="1" u="sng" dirty="0">
                <a:solidFill>
                  <a:srgbClr val="FF0000"/>
                </a:solidFill>
              </a:rPr>
              <a:t>من الخصائص التي وضعها جلاسر عن المرشدين الواقعين:-</a:t>
            </a:r>
          </a:p>
          <a:p>
            <a:pPr algn="just"/>
            <a:r>
              <a:rPr lang="ar-IQ" sz="4000" dirty="0"/>
              <a:t>1. </a:t>
            </a:r>
            <a:r>
              <a:rPr lang="ar-IQ" sz="4000" dirty="0" smtClean="0"/>
              <a:t>أن </a:t>
            </a:r>
            <a:r>
              <a:rPr lang="ar-IQ" sz="4000" dirty="0"/>
              <a:t>يكون مسئولا وقويا ومهتما وإنسانيا وحساسا.</a:t>
            </a:r>
          </a:p>
          <a:p>
            <a:pPr algn="just"/>
            <a:r>
              <a:rPr lang="ar-IQ" sz="4000" dirty="0"/>
              <a:t>2. </a:t>
            </a:r>
            <a:r>
              <a:rPr lang="ar-IQ" sz="4000" dirty="0" smtClean="0"/>
              <a:t>أن </a:t>
            </a:r>
            <a:r>
              <a:rPr lang="ar-IQ" sz="4000" dirty="0"/>
              <a:t>يكون قادرا </a:t>
            </a:r>
            <a:r>
              <a:rPr lang="ar-IQ" sz="4000" dirty="0" smtClean="0"/>
              <a:t>على </a:t>
            </a:r>
            <a:r>
              <a:rPr lang="ar-IQ" sz="4000" dirty="0"/>
              <a:t>تحقيق حاجاته الخاصه ولديه رغبه في مشاركه الآخرين. </a:t>
            </a:r>
          </a:p>
          <a:p>
            <a:pPr algn="just"/>
            <a:r>
              <a:rPr lang="ar-IQ" sz="4000" dirty="0"/>
              <a:t>3. </a:t>
            </a:r>
            <a:r>
              <a:rPr lang="ar-IQ" sz="4000" dirty="0" smtClean="0"/>
              <a:t>قادر على </a:t>
            </a:r>
            <a:r>
              <a:rPr lang="ar-IQ" sz="4000" dirty="0"/>
              <a:t>الإندماج شعوريا مع المسترشد لتسهيل الأمور.</a:t>
            </a:r>
          </a:p>
          <a:p>
            <a:pPr algn="just"/>
            <a:r>
              <a:rPr lang="ar-IQ" sz="4000" dirty="0"/>
              <a:t>4. </a:t>
            </a:r>
            <a:r>
              <a:rPr lang="ar-IQ" sz="4000" dirty="0" smtClean="0"/>
              <a:t>قادر </a:t>
            </a:r>
            <a:r>
              <a:rPr lang="ar-IQ" sz="4000" dirty="0"/>
              <a:t>على التركيز علي نقاط القوه  لدى  المسترشد. </a:t>
            </a:r>
          </a:p>
          <a:p>
            <a:pPr algn="just"/>
            <a:r>
              <a:rPr lang="ar-IQ" sz="4000" dirty="0"/>
              <a:t>5. </a:t>
            </a:r>
            <a:r>
              <a:rPr lang="ar-IQ" sz="4000" dirty="0" smtClean="0"/>
              <a:t>قادرعلى </a:t>
            </a:r>
            <a:r>
              <a:rPr lang="ar-IQ" sz="4000" dirty="0"/>
              <a:t>مساعده المسترشد على تحمل المسؤوليه الشخصيه والقدره علي التصرف بطرق تحقق حاجاته.</a:t>
            </a:r>
          </a:p>
        </p:txBody>
      </p:sp>
    </p:spTree>
    <p:extLst>
      <p:ext uri="{BB962C8B-B14F-4D97-AF65-F5344CB8AC3E}">
        <p14:creationId xmlns:p14="http://schemas.microsoft.com/office/powerpoint/2010/main" val="3257603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080120"/>
          </a:xfrm>
        </p:spPr>
        <p:txBody>
          <a:bodyPr/>
          <a:lstStyle/>
          <a:p>
            <a:r>
              <a:rPr lang="ar-IQ" b="1" dirty="0">
                <a:solidFill>
                  <a:srgbClr val="FF0000"/>
                </a:solidFill>
              </a:rPr>
              <a:t>مبادئ الإرشاد الواقعى</a:t>
            </a:r>
          </a:p>
        </p:txBody>
      </p:sp>
      <p:sp>
        <p:nvSpPr>
          <p:cNvPr id="3" name="مستطيل 2"/>
          <p:cNvSpPr/>
          <p:nvPr/>
        </p:nvSpPr>
        <p:spPr>
          <a:xfrm>
            <a:off x="179512" y="1268760"/>
            <a:ext cx="8784976" cy="5509200"/>
          </a:xfrm>
          <a:prstGeom prst="rect">
            <a:avLst/>
          </a:prstGeom>
        </p:spPr>
        <p:txBody>
          <a:bodyPr wrap="square">
            <a:spAutoFit/>
          </a:bodyPr>
          <a:lstStyle/>
          <a:p>
            <a:pPr algn="just"/>
            <a:r>
              <a:rPr lang="ar-IQ" sz="4400" dirty="0"/>
              <a:t>هنالك </a:t>
            </a:r>
            <a:r>
              <a:rPr lang="ar-IQ" sz="4400" b="1" dirty="0">
                <a:solidFill>
                  <a:srgbClr val="FF0000"/>
                </a:solidFill>
              </a:rPr>
              <a:t>أربعه مبادئ للإرشاد الواقعي </a:t>
            </a:r>
            <a:r>
              <a:rPr lang="ar-IQ" sz="4400" dirty="0" smtClean="0"/>
              <a:t>على </a:t>
            </a:r>
            <a:r>
              <a:rPr lang="ar-IQ" sz="4400" dirty="0"/>
              <a:t>المرشد الالتزام بها من أجل تسير الخطه بكل دقه وكفاءه وهي:</a:t>
            </a:r>
          </a:p>
          <a:p>
            <a:pPr algn="just"/>
            <a:r>
              <a:rPr lang="ar-IQ" sz="4400" dirty="0"/>
              <a:t>1. بناء علاقه بناءه بين المسترشد والمرشد في حدود العمليه الإرشاديه.</a:t>
            </a:r>
          </a:p>
          <a:p>
            <a:pPr algn="just"/>
            <a:r>
              <a:rPr lang="ar-IQ" sz="4400" dirty="0"/>
              <a:t>2.  التركيز </a:t>
            </a:r>
            <a:r>
              <a:rPr lang="ar-IQ" sz="4400" dirty="0" smtClean="0"/>
              <a:t>على </a:t>
            </a:r>
            <a:r>
              <a:rPr lang="ar-IQ" sz="4400" dirty="0"/>
              <a:t>السلوك الحاضر. </a:t>
            </a:r>
          </a:p>
          <a:p>
            <a:pPr algn="just"/>
            <a:r>
              <a:rPr lang="ar-IQ" sz="4400" dirty="0"/>
              <a:t>3. تشجيع المسترشد لتقييم سلوكه لكي يحدد </a:t>
            </a:r>
            <a:r>
              <a:rPr lang="ar-IQ" sz="4400" dirty="0" smtClean="0"/>
              <a:t>إلى </a:t>
            </a:r>
            <a:r>
              <a:rPr lang="ar-IQ" sz="4400" dirty="0"/>
              <a:t>مدى  كان سلوكه محبباً ومفيداً أو غير ذلك </a:t>
            </a:r>
          </a:p>
        </p:txBody>
      </p:sp>
    </p:spTree>
    <p:extLst>
      <p:ext uri="{BB962C8B-B14F-4D97-AF65-F5344CB8AC3E}">
        <p14:creationId xmlns:p14="http://schemas.microsoft.com/office/powerpoint/2010/main" val="3198462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640960" cy="6001643"/>
          </a:xfrm>
          <a:prstGeom prst="rect">
            <a:avLst/>
          </a:prstGeom>
        </p:spPr>
        <p:txBody>
          <a:bodyPr wrap="square">
            <a:spAutoFit/>
          </a:bodyPr>
          <a:lstStyle/>
          <a:p>
            <a:pPr algn="just"/>
            <a:r>
              <a:rPr lang="ar-IQ" sz="4400" dirty="0"/>
              <a:t>. </a:t>
            </a:r>
            <a:r>
              <a:rPr lang="ar-IQ" sz="4400" dirty="0" smtClean="0"/>
              <a:t>4- مساعده </a:t>
            </a:r>
            <a:r>
              <a:rPr lang="ar-IQ" sz="4800" dirty="0"/>
              <a:t>المسترشد لبناء خطه جديده ومن سماتها:</a:t>
            </a:r>
          </a:p>
          <a:p>
            <a:pPr marL="685800" indent="-685800" algn="just">
              <a:buFont typeface="Arial" pitchFamily="34" charset="0"/>
              <a:buChar char="•"/>
            </a:pPr>
            <a:r>
              <a:rPr lang="ar-IQ" sz="4800" dirty="0" smtClean="0"/>
              <a:t> أن </a:t>
            </a:r>
            <a:r>
              <a:rPr lang="ar-IQ" sz="4800" dirty="0"/>
              <a:t>تكون في إطار حدود وإمكانيات المسترشد.</a:t>
            </a:r>
          </a:p>
          <a:p>
            <a:pPr marL="685800" indent="-685800" algn="just">
              <a:buFont typeface="Arial" pitchFamily="34" charset="0"/>
              <a:buChar char="•"/>
            </a:pPr>
            <a:r>
              <a:rPr lang="ar-IQ" sz="4800" dirty="0" smtClean="0"/>
              <a:t> ذات </a:t>
            </a:r>
            <a:r>
              <a:rPr lang="ar-IQ" sz="4800" dirty="0"/>
              <a:t>بدايه </a:t>
            </a:r>
            <a:r>
              <a:rPr lang="ar-IQ" sz="4800" dirty="0" smtClean="0"/>
              <a:t>ونهايه </a:t>
            </a:r>
            <a:r>
              <a:rPr lang="ar-IQ" sz="4800" dirty="0"/>
              <a:t>محدده في المكان والزمان.</a:t>
            </a:r>
          </a:p>
          <a:p>
            <a:pPr marL="685800" indent="-685800" algn="just">
              <a:buFont typeface="Arial" pitchFamily="34" charset="0"/>
              <a:buChar char="•"/>
            </a:pPr>
            <a:r>
              <a:rPr lang="ar-IQ" sz="4800" dirty="0" smtClean="0"/>
              <a:t> قابله </a:t>
            </a:r>
            <a:r>
              <a:rPr lang="ar-IQ" sz="4800" dirty="0"/>
              <a:t>للتقيم والتفسير والإعاده.</a:t>
            </a:r>
          </a:p>
          <a:p>
            <a:pPr marL="685800" indent="-685800" algn="just">
              <a:buFont typeface="Arial" pitchFamily="34" charset="0"/>
              <a:buChar char="•"/>
            </a:pPr>
            <a:r>
              <a:rPr lang="ar-IQ" sz="4800" dirty="0" smtClean="0"/>
              <a:t> بسيطه </a:t>
            </a:r>
            <a:r>
              <a:rPr lang="ar-IQ" sz="4800" dirty="0"/>
              <a:t>وسهله ، قصيره وقابله للتجزئه.</a:t>
            </a:r>
          </a:p>
        </p:txBody>
      </p:sp>
    </p:spTree>
    <p:extLst>
      <p:ext uri="{BB962C8B-B14F-4D97-AF65-F5344CB8AC3E}">
        <p14:creationId xmlns:p14="http://schemas.microsoft.com/office/powerpoint/2010/main" val="363198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712968" cy="5262979"/>
          </a:xfrm>
          <a:prstGeom prst="rect">
            <a:avLst/>
          </a:prstGeom>
        </p:spPr>
        <p:txBody>
          <a:bodyPr wrap="square">
            <a:spAutoFit/>
          </a:bodyPr>
          <a:lstStyle/>
          <a:p>
            <a:pPr marL="685800" indent="-685800" algn="just">
              <a:buFont typeface="Arial" pitchFamily="34" charset="0"/>
              <a:buChar char="•"/>
            </a:pPr>
            <a:r>
              <a:rPr lang="ar-IQ" sz="4800" dirty="0"/>
              <a:t>أن يستطيع المسترشد أن ينفذها في </a:t>
            </a:r>
            <a:r>
              <a:rPr lang="ar-IQ" sz="4800" dirty="0" smtClean="0"/>
              <a:t>الحال.</a:t>
            </a:r>
          </a:p>
          <a:p>
            <a:pPr marL="685800" indent="-685800" algn="just">
              <a:buFont typeface="Arial" pitchFamily="34" charset="0"/>
              <a:buChar char="•"/>
            </a:pPr>
            <a:r>
              <a:rPr lang="ar-IQ" sz="4800" dirty="0" smtClean="0"/>
              <a:t>أن </a:t>
            </a:r>
            <a:r>
              <a:rPr lang="ar-IQ" sz="4800" dirty="0"/>
              <a:t>تعتمد علي مايفعله المسترشد </a:t>
            </a:r>
            <a:r>
              <a:rPr lang="ar-IQ" sz="4800" dirty="0" smtClean="0"/>
              <a:t>مما يقتضي </a:t>
            </a:r>
            <a:r>
              <a:rPr lang="ar-IQ" sz="4800" dirty="0"/>
              <a:t>معرفه دقيقه بسلوك المسترشد </a:t>
            </a:r>
            <a:r>
              <a:rPr lang="ar-IQ" sz="4800" dirty="0" smtClean="0"/>
              <a:t>وقدراته.</a:t>
            </a:r>
          </a:p>
          <a:p>
            <a:pPr marL="685800" indent="-685800" algn="just">
              <a:buFont typeface="Arial" pitchFamily="34" charset="0"/>
              <a:buChar char="•"/>
            </a:pPr>
            <a:r>
              <a:rPr lang="ar-IQ" sz="4800" dirty="0" smtClean="0"/>
              <a:t>أن </a:t>
            </a:r>
            <a:r>
              <a:rPr lang="ar-IQ" sz="4800" dirty="0"/>
              <a:t>تكون قابله للتكرار وأن ينفذها في اليوم أكثر من </a:t>
            </a:r>
            <a:r>
              <a:rPr lang="ar-IQ" sz="4800" dirty="0" smtClean="0"/>
              <a:t>مره.</a:t>
            </a:r>
          </a:p>
          <a:p>
            <a:pPr marL="685800" indent="-685800" algn="just">
              <a:buFont typeface="Arial" pitchFamily="34" charset="0"/>
              <a:buChar char="•"/>
            </a:pPr>
            <a:r>
              <a:rPr lang="ar-IQ" sz="4800" dirty="0" smtClean="0"/>
              <a:t>الالتزام </a:t>
            </a:r>
            <a:r>
              <a:rPr lang="ar-IQ" sz="4800" dirty="0"/>
              <a:t>من المسترشد  بتنفيذ الخطه.</a:t>
            </a:r>
          </a:p>
        </p:txBody>
      </p:sp>
    </p:spTree>
    <p:extLst>
      <p:ext uri="{BB962C8B-B14F-4D97-AF65-F5344CB8AC3E}">
        <p14:creationId xmlns:p14="http://schemas.microsoft.com/office/powerpoint/2010/main" val="492910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224136"/>
          </a:xfrm>
        </p:spPr>
        <p:txBody>
          <a:bodyPr/>
          <a:lstStyle/>
          <a:p>
            <a:r>
              <a:rPr lang="ar-IQ" b="1" dirty="0">
                <a:solidFill>
                  <a:srgbClr val="FF0000"/>
                </a:solidFill>
              </a:rPr>
              <a:t>إستراتيجيات الإرشاد</a:t>
            </a:r>
          </a:p>
        </p:txBody>
      </p:sp>
      <p:sp>
        <p:nvSpPr>
          <p:cNvPr id="3" name="مستطيل 2"/>
          <p:cNvSpPr/>
          <p:nvPr/>
        </p:nvSpPr>
        <p:spPr>
          <a:xfrm>
            <a:off x="251520" y="1844824"/>
            <a:ext cx="8784976" cy="4524315"/>
          </a:xfrm>
          <a:prstGeom prst="rect">
            <a:avLst/>
          </a:prstGeom>
        </p:spPr>
        <p:txBody>
          <a:bodyPr wrap="square">
            <a:spAutoFit/>
          </a:bodyPr>
          <a:lstStyle/>
          <a:p>
            <a:r>
              <a:rPr lang="ar-IQ" sz="4800" dirty="0" smtClean="0"/>
              <a:t> الإستراتيجيات </a:t>
            </a:r>
            <a:r>
              <a:rPr lang="ar-IQ" sz="4800" dirty="0"/>
              <a:t>هي: </a:t>
            </a:r>
          </a:p>
          <a:p>
            <a:r>
              <a:rPr lang="ar-IQ" sz="4800" dirty="0"/>
              <a:t>1. الإندماج.</a:t>
            </a:r>
          </a:p>
          <a:p>
            <a:r>
              <a:rPr lang="ar-IQ" sz="4800" dirty="0"/>
              <a:t>2. هنا والآن.</a:t>
            </a:r>
          </a:p>
          <a:p>
            <a:r>
              <a:rPr lang="ar-IQ" sz="4800" dirty="0"/>
              <a:t>3. العيش مع الخبره الواقعيه.</a:t>
            </a:r>
          </a:p>
          <a:p>
            <a:r>
              <a:rPr lang="ar-IQ" sz="4800" dirty="0"/>
              <a:t>4. الإيجابيه.</a:t>
            </a:r>
          </a:p>
          <a:p>
            <a:r>
              <a:rPr lang="ar-IQ" sz="4800" dirty="0"/>
              <a:t>5. التجاوب مع تعاسه </a:t>
            </a:r>
            <a:r>
              <a:rPr lang="ar-IQ" sz="4800" dirty="0" smtClean="0"/>
              <a:t>المسترشد.</a:t>
            </a:r>
            <a:endParaRPr lang="ar-IQ" sz="4800" dirty="0"/>
          </a:p>
        </p:txBody>
      </p:sp>
    </p:spTree>
    <p:extLst>
      <p:ext uri="{BB962C8B-B14F-4D97-AF65-F5344CB8AC3E}">
        <p14:creationId xmlns:p14="http://schemas.microsoft.com/office/powerpoint/2010/main" val="583700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052736"/>
            <a:ext cx="8352928" cy="3785652"/>
          </a:xfrm>
          <a:prstGeom prst="rect">
            <a:avLst/>
          </a:prstGeom>
        </p:spPr>
        <p:txBody>
          <a:bodyPr wrap="square">
            <a:spAutoFit/>
          </a:bodyPr>
          <a:lstStyle/>
          <a:p>
            <a:r>
              <a:rPr lang="ar-IQ" sz="4800" dirty="0" smtClean="0"/>
              <a:t> 6- </a:t>
            </a:r>
            <a:r>
              <a:rPr lang="ar-IQ" sz="4800" dirty="0"/>
              <a:t>استخدام الدعابه.</a:t>
            </a:r>
          </a:p>
          <a:p>
            <a:r>
              <a:rPr lang="ar-IQ" sz="4800" dirty="0"/>
              <a:t>7. مواجهه </a:t>
            </a:r>
            <a:r>
              <a:rPr lang="ar-IQ" sz="4800" dirty="0" smtClean="0"/>
              <a:t>المسترشد.</a:t>
            </a:r>
            <a:endParaRPr lang="ar-IQ" sz="4800" dirty="0"/>
          </a:p>
          <a:p>
            <a:r>
              <a:rPr lang="ar-IQ" sz="4800" dirty="0"/>
              <a:t>8. التعامل مع التفكير الشعوري.</a:t>
            </a:r>
          </a:p>
          <a:p>
            <a:r>
              <a:rPr lang="ar-IQ" sz="4800" dirty="0"/>
              <a:t>9. مساعده المسترشد علي فهم وتقبل ذواته و السلوك </a:t>
            </a:r>
            <a:r>
              <a:rPr lang="ar-IQ" sz="4800" dirty="0" smtClean="0"/>
              <a:t>المسؤول</a:t>
            </a:r>
            <a:r>
              <a:rPr lang="ar-IQ" sz="4800" dirty="0"/>
              <a:t>.</a:t>
            </a:r>
          </a:p>
        </p:txBody>
      </p:sp>
    </p:spTree>
    <p:extLst>
      <p:ext uri="{BB962C8B-B14F-4D97-AF65-F5344CB8AC3E}">
        <p14:creationId xmlns:p14="http://schemas.microsoft.com/office/powerpoint/2010/main" val="1992596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640960" cy="5016758"/>
          </a:xfrm>
          <a:prstGeom prst="rect">
            <a:avLst/>
          </a:prstGeom>
        </p:spPr>
        <p:txBody>
          <a:bodyPr wrap="square">
            <a:spAutoFit/>
          </a:bodyPr>
          <a:lstStyle/>
          <a:p>
            <a:r>
              <a:rPr lang="ar-IQ" sz="3200" dirty="0" smtClean="0"/>
              <a:t>أسئلة للمناقشة </a:t>
            </a:r>
          </a:p>
          <a:p>
            <a:r>
              <a:rPr lang="ar-IQ" sz="3200" dirty="0" smtClean="0"/>
              <a:t>1- وضح نظر جلاسر الى الشخصية الأنسانية بالتفصيل؟</a:t>
            </a:r>
          </a:p>
          <a:p>
            <a:r>
              <a:rPr lang="ar-IQ" sz="3200" dirty="0"/>
              <a:t>2- وضح المفاهيم الأتية: المسؤولية ، الأستقالية، الإندماج ، الهويه ، الواقع ، فرديه </a:t>
            </a:r>
            <a:r>
              <a:rPr lang="ar-IQ" sz="3200" dirty="0" smtClean="0"/>
              <a:t>الفرد</a:t>
            </a:r>
          </a:p>
          <a:p>
            <a:r>
              <a:rPr lang="ar-IQ" sz="3200" dirty="0"/>
              <a:t>3- وضح بناء الشخصيه وتفسير السلوك الإنساني لدى </a:t>
            </a:r>
            <a:r>
              <a:rPr lang="ar-IQ" sz="3200" dirty="0" smtClean="0"/>
              <a:t>جلاسر؟</a:t>
            </a:r>
          </a:p>
          <a:p>
            <a:r>
              <a:rPr lang="ar-IQ" sz="3200" dirty="0"/>
              <a:t>4- كيف تحدث </a:t>
            </a:r>
            <a:r>
              <a:rPr lang="ar-IQ" sz="3200" dirty="0" smtClean="0"/>
              <a:t>الإضطرابات النفسيه  في نظرية الأرشاد الواقعي؟</a:t>
            </a:r>
          </a:p>
          <a:p>
            <a:r>
              <a:rPr lang="ar-IQ" sz="3200" dirty="0"/>
              <a:t>5-ماهي أهداف العمليه الإرشاديه في نظرية الأرشاد الواقعي؟</a:t>
            </a:r>
          </a:p>
          <a:p>
            <a:r>
              <a:rPr lang="ar-IQ" sz="3200" dirty="0" smtClean="0"/>
              <a:t>6-ماهو دور المرشد النفسي </a:t>
            </a:r>
            <a:r>
              <a:rPr lang="ar-IQ" sz="3200" dirty="0"/>
              <a:t>في نظرية الأرشاد الواقعي؟</a:t>
            </a:r>
          </a:p>
          <a:p>
            <a:r>
              <a:rPr lang="ar-IQ" sz="3200" dirty="0"/>
              <a:t>7-ماهي مبادئ الإرشاد </a:t>
            </a:r>
            <a:r>
              <a:rPr lang="ar-IQ" sz="3200" dirty="0" smtClean="0"/>
              <a:t>الواقعى؟</a:t>
            </a:r>
          </a:p>
          <a:p>
            <a:r>
              <a:rPr lang="ar-IQ" sz="3200" dirty="0"/>
              <a:t>8- ماهي إستراتيجيات </a:t>
            </a:r>
            <a:r>
              <a:rPr lang="ar-IQ" sz="3200" dirty="0" smtClean="0"/>
              <a:t>الإرشادالواقعي؟</a:t>
            </a:r>
            <a:endParaRPr lang="ar-IQ" sz="3200" dirty="0"/>
          </a:p>
        </p:txBody>
      </p:sp>
    </p:spTree>
    <p:extLst>
      <p:ext uri="{BB962C8B-B14F-4D97-AF65-F5344CB8AC3E}">
        <p14:creationId xmlns:p14="http://schemas.microsoft.com/office/powerpoint/2010/main" val="4160479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8572500" cy="615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80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568952" cy="4832092"/>
          </a:xfrm>
          <a:prstGeom prst="rect">
            <a:avLst/>
          </a:prstGeom>
        </p:spPr>
        <p:txBody>
          <a:bodyPr wrap="square">
            <a:spAutoFit/>
          </a:bodyPr>
          <a:lstStyle/>
          <a:p>
            <a:pPr algn="just"/>
            <a:r>
              <a:rPr lang="ar-IQ" sz="4400" dirty="0"/>
              <a:t>وفي ذلك الوقت طبق مفاهيمه الأساسية للإرشاد بالواقع </a:t>
            </a:r>
            <a:r>
              <a:rPr lang="ar-IQ" sz="4400" dirty="0" smtClean="0"/>
              <a:t>على </a:t>
            </a:r>
            <a:r>
              <a:rPr lang="ar-IQ" sz="4400" dirty="0"/>
              <a:t>وسائل التعليم والتعلم، </a:t>
            </a:r>
            <a:r>
              <a:rPr lang="ar-IQ" sz="4400" b="1" dirty="0">
                <a:solidFill>
                  <a:srgbClr val="FF0000"/>
                </a:solidFill>
              </a:rPr>
              <a:t>وكان اهتمامه ينصب على تفاعل الطلاب مع المعلمين وكيفية ربط الحياة بالتعليم. </a:t>
            </a:r>
            <a:r>
              <a:rPr lang="ar-IQ" sz="4400" dirty="0"/>
              <a:t>أسس مركز تعليمي تدريبي يتلقى من خلاله المعلمون تدريباً حول هذا النوع من الإرشاد ولقد أشترك جلاسر في تأليف عدد من الكتب.</a:t>
            </a:r>
          </a:p>
        </p:txBody>
      </p:sp>
    </p:spTree>
    <p:extLst>
      <p:ext uri="{BB962C8B-B14F-4D97-AF65-F5344CB8AC3E}">
        <p14:creationId xmlns:p14="http://schemas.microsoft.com/office/powerpoint/2010/main" val="59903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568952" cy="6863417"/>
          </a:xfrm>
          <a:prstGeom prst="rect">
            <a:avLst/>
          </a:prstGeom>
        </p:spPr>
        <p:txBody>
          <a:bodyPr wrap="square">
            <a:spAutoFit/>
          </a:bodyPr>
          <a:lstStyle/>
          <a:p>
            <a:pPr algn="just"/>
            <a:r>
              <a:rPr lang="ar-IQ" sz="4400" dirty="0"/>
              <a:t>طور جلاسر طريقه في الإرشاد أسماها </a:t>
            </a:r>
            <a:r>
              <a:rPr lang="ar-IQ" sz="4400" b="1" dirty="0">
                <a:solidFill>
                  <a:srgbClr val="FF0000"/>
                </a:solidFill>
              </a:rPr>
              <a:t>الارشاد الواقعي </a:t>
            </a:r>
            <a:r>
              <a:rPr lang="en-US" sz="4400" b="1" dirty="0">
                <a:solidFill>
                  <a:srgbClr val="FF0000"/>
                </a:solidFill>
              </a:rPr>
              <a:t>Reality </a:t>
            </a:r>
            <a:r>
              <a:rPr lang="en-US" sz="4400" b="1" dirty="0" smtClean="0">
                <a:solidFill>
                  <a:srgbClr val="FF0000"/>
                </a:solidFill>
              </a:rPr>
              <a:t>Counseling</a:t>
            </a:r>
            <a:r>
              <a:rPr lang="ar-IQ" sz="4400" b="1" dirty="0" smtClean="0">
                <a:solidFill>
                  <a:srgbClr val="FF0000"/>
                </a:solidFill>
              </a:rPr>
              <a:t>عام </a:t>
            </a:r>
            <a:r>
              <a:rPr lang="ar-IQ" sz="4400" b="1" dirty="0">
                <a:solidFill>
                  <a:srgbClr val="FF0000"/>
                </a:solidFill>
              </a:rPr>
              <a:t>1965</a:t>
            </a:r>
            <a:r>
              <a:rPr lang="ar-IQ" sz="4400" dirty="0"/>
              <a:t>، تقوم هذه الطريقة علي إستخدام منهج خاص يقوم </a:t>
            </a:r>
            <a:r>
              <a:rPr lang="ar-IQ" sz="4400" dirty="0" smtClean="0"/>
              <a:t>على </a:t>
            </a:r>
            <a:r>
              <a:rPr lang="ar-IQ" sz="4400" dirty="0"/>
              <a:t>مبادئ التدريب </a:t>
            </a:r>
            <a:r>
              <a:rPr lang="ar-IQ" sz="4400" dirty="0" smtClean="0"/>
              <a:t>والتعليم ، </a:t>
            </a:r>
            <a:r>
              <a:rPr lang="ar-IQ" sz="4400" dirty="0"/>
              <a:t>ويهدف إلي بناء ماكان يجب بناؤه خلال مراحل نمو الفرد </a:t>
            </a:r>
            <a:r>
              <a:rPr lang="ar-IQ" sz="4400" dirty="0" smtClean="0"/>
              <a:t>السابقة ، </a:t>
            </a:r>
            <a:r>
              <a:rPr lang="ar-IQ" sz="4400" b="1" dirty="0">
                <a:solidFill>
                  <a:srgbClr val="FF0000"/>
                </a:solidFill>
              </a:rPr>
              <a:t>ويقوم هذا الإتجاه </a:t>
            </a:r>
            <a:r>
              <a:rPr lang="ar-IQ" sz="4400" b="1" dirty="0" smtClean="0">
                <a:solidFill>
                  <a:srgbClr val="FF0000"/>
                </a:solidFill>
              </a:rPr>
              <a:t>على </a:t>
            </a:r>
            <a:r>
              <a:rPr lang="ar-IQ" sz="4400" b="1" dirty="0">
                <a:solidFill>
                  <a:srgbClr val="FF0000"/>
                </a:solidFill>
              </a:rPr>
              <a:t>أساس تعميق مبادئ المسؤولية</a:t>
            </a:r>
            <a:r>
              <a:rPr lang="ar-IQ" sz="4400" dirty="0"/>
              <a:t>، </a:t>
            </a:r>
            <a:r>
              <a:rPr lang="ar-IQ" sz="4400" dirty="0" smtClean="0"/>
              <a:t>ويرى </a:t>
            </a:r>
            <a:r>
              <a:rPr lang="ar-IQ" sz="4400" dirty="0"/>
              <a:t>أنه كلما قلت المسؤولية أصبح سلوك الفرد أكثر اتجاها نحو الخطأ. كما طور نظرية أخرى في الإرشاد أسماها الإرشاد الإنتخابي عام 1996. </a:t>
            </a:r>
          </a:p>
        </p:txBody>
      </p:sp>
    </p:spTree>
    <p:extLst>
      <p:ext uri="{BB962C8B-B14F-4D97-AF65-F5344CB8AC3E}">
        <p14:creationId xmlns:p14="http://schemas.microsoft.com/office/powerpoint/2010/main" val="325429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496944" cy="6186309"/>
          </a:xfrm>
          <a:prstGeom prst="rect">
            <a:avLst/>
          </a:prstGeom>
        </p:spPr>
        <p:txBody>
          <a:bodyPr wrap="square">
            <a:spAutoFit/>
          </a:bodyPr>
          <a:lstStyle/>
          <a:p>
            <a:pPr algn="just"/>
            <a:r>
              <a:rPr lang="ar-IQ" dirty="0"/>
              <a:t> </a:t>
            </a:r>
            <a:r>
              <a:rPr lang="ar-IQ" sz="4400" dirty="0"/>
              <a:t>لقد استفاد جلاسر بشكل مباشر من العالم بول دودوس- صاحب الطريقه المسماة بالتفسير الاخلاقي الطبي، </a:t>
            </a:r>
            <a:r>
              <a:rPr lang="ar-IQ" sz="4400" b="1" dirty="0">
                <a:solidFill>
                  <a:srgbClr val="FF0000"/>
                </a:solidFill>
              </a:rPr>
              <a:t>وهذه الطريقة تعمل </a:t>
            </a:r>
            <a:r>
              <a:rPr lang="ar-IQ" sz="4400" b="1" dirty="0" smtClean="0">
                <a:solidFill>
                  <a:srgbClr val="FF0000"/>
                </a:solidFill>
              </a:rPr>
              <a:t>على </a:t>
            </a:r>
            <a:r>
              <a:rPr lang="ar-IQ" sz="4400" b="1" dirty="0">
                <a:solidFill>
                  <a:srgbClr val="FF0000"/>
                </a:solidFill>
              </a:rPr>
              <a:t>تعليم المرضي فلسفه </a:t>
            </a:r>
            <a:r>
              <a:rPr lang="ar-IQ" sz="4400" b="1" dirty="0" smtClean="0">
                <a:solidFill>
                  <a:srgbClr val="FF0000"/>
                </a:solidFill>
              </a:rPr>
              <a:t>الحياة ، </a:t>
            </a:r>
            <a:r>
              <a:rPr lang="ar-IQ" sz="4400" b="1" dirty="0">
                <a:solidFill>
                  <a:srgbClr val="FF0000"/>
                </a:solidFill>
              </a:rPr>
              <a:t>وتركز </a:t>
            </a:r>
            <a:r>
              <a:rPr lang="ar-IQ" sz="4400" b="1" dirty="0" smtClean="0">
                <a:solidFill>
                  <a:srgbClr val="FF0000"/>
                </a:solidFill>
              </a:rPr>
              <a:t>على </a:t>
            </a:r>
            <a:r>
              <a:rPr lang="ar-IQ" sz="4400" b="1" dirty="0">
                <a:solidFill>
                  <a:srgbClr val="FF0000"/>
                </a:solidFill>
              </a:rPr>
              <a:t>الصحة وليس </a:t>
            </a:r>
            <a:r>
              <a:rPr lang="ar-IQ" sz="4400" b="1" dirty="0" smtClean="0">
                <a:solidFill>
                  <a:srgbClr val="FF0000"/>
                </a:solidFill>
              </a:rPr>
              <a:t>على </a:t>
            </a:r>
            <a:r>
              <a:rPr lang="ar-IQ" sz="4400" b="1" dirty="0">
                <a:solidFill>
                  <a:srgbClr val="FF0000"/>
                </a:solidFill>
              </a:rPr>
              <a:t>المرض </a:t>
            </a:r>
            <a:r>
              <a:rPr lang="ar-IQ" sz="4400" dirty="0"/>
              <a:t>- وقد تأثر جلاسر بطريقه غير مباشرة بالعالمين ادلر وموهلر، </a:t>
            </a:r>
            <a:r>
              <a:rPr lang="ar-IQ" sz="4400" b="1" dirty="0">
                <a:solidFill>
                  <a:srgbClr val="FF0000"/>
                </a:solidFill>
              </a:rPr>
              <a:t>كما تأثر وتبني نظرية الضبط للعالم ويليام باور والتي </a:t>
            </a:r>
            <a:r>
              <a:rPr lang="ar-IQ" sz="4400" b="1" dirty="0" smtClean="0">
                <a:solidFill>
                  <a:srgbClr val="FF0000"/>
                </a:solidFill>
              </a:rPr>
              <a:t>تشرح عمل </a:t>
            </a:r>
            <a:r>
              <a:rPr lang="ar-IQ" sz="4400" b="1" dirty="0">
                <a:solidFill>
                  <a:srgbClr val="FF0000"/>
                </a:solidFill>
              </a:rPr>
              <a:t>الدماغ الإنساني كنظام ضابط للسلوك الإنساني 1977.</a:t>
            </a:r>
          </a:p>
        </p:txBody>
      </p:sp>
    </p:spTree>
    <p:extLst>
      <p:ext uri="{BB962C8B-B14F-4D97-AF65-F5344CB8AC3E}">
        <p14:creationId xmlns:p14="http://schemas.microsoft.com/office/powerpoint/2010/main" val="70453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6838"/>
            <a:ext cx="8352928" cy="630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70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16632"/>
            <a:ext cx="7756263" cy="1152128"/>
          </a:xfrm>
        </p:spPr>
        <p:txBody>
          <a:bodyPr/>
          <a:lstStyle/>
          <a:p>
            <a:r>
              <a:rPr lang="ar-IQ" b="1" dirty="0">
                <a:solidFill>
                  <a:srgbClr val="FF0000"/>
                </a:solidFill>
              </a:rPr>
              <a:t>نظريه جلاسر في الشخصية</a:t>
            </a:r>
          </a:p>
        </p:txBody>
      </p:sp>
      <p:sp>
        <p:nvSpPr>
          <p:cNvPr id="3" name="مستطيل 2"/>
          <p:cNvSpPr/>
          <p:nvPr/>
        </p:nvSpPr>
        <p:spPr>
          <a:xfrm>
            <a:off x="107504" y="1124744"/>
            <a:ext cx="8856984" cy="6186309"/>
          </a:xfrm>
          <a:prstGeom prst="rect">
            <a:avLst/>
          </a:prstGeom>
        </p:spPr>
        <p:txBody>
          <a:bodyPr wrap="square">
            <a:spAutoFit/>
          </a:bodyPr>
          <a:lstStyle/>
          <a:p>
            <a:pPr algn="just"/>
            <a:r>
              <a:rPr lang="ar-IQ" sz="4400" dirty="0"/>
              <a:t>يعتقد جلاسر إن هناك حاجه نفسية واحدة يمتلكها كل الناس فى كل الثقافات ومن المهد الي اللحد وهي </a:t>
            </a:r>
            <a:r>
              <a:rPr lang="ar-IQ" sz="4400" b="1" dirty="0">
                <a:solidFill>
                  <a:srgbClr val="FF0000"/>
                </a:solidFill>
              </a:rPr>
              <a:t>الحاجه </a:t>
            </a:r>
            <a:r>
              <a:rPr lang="ar-IQ" sz="4400" b="1" dirty="0" smtClean="0">
                <a:solidFill>
                  <a:srgbClr val="FF0000"/>
                </a:solidFill>
              </a:rPr>
              <a:t>الى </a:t>
            </a:r>
            <a:r>
              <a:rPr lang="ar-IQ" sz="4400" b="1" dirty="0">
                <a:solidFill>
                  <a:srgbClr val="FF0000"/>
                </a:solidFill>
              </a:rPr>
              <a:t>الهويه (من أنا؟). </a:t>
            </a:r>
            <a:r>
              <a:rPr lang="ar-IQ" sz="4400" dirty="0"/>
              <a:t>وقد حدد أربع حاجات نفسيه لتحقيق هذه الهوية وهي </a:t>
            </a:r>
            <a:r>
              <a:rPr lang="ar-IQ" sz="4400" b="1" dirty="0">
                <a:solidFill>
                  <a:srgbClr val="FF0000"/>
                </a:solidFill>
              </a:rPr>
              <a:t>الإنتماء، القوة، والحرية، والحاجة </a:t>
            </a:r>
            <a:r>
              <a:rPr lang="ar-IQ" sz="4400" b="1" dirty="0" smtClean="0">
                <a:solidFill>
                  <a:srgbClr val="FF0000"/>
                </a:solidFill>
              </a:rPr>
              <a:t>إلى </a:t>
            </a:r>
            <a:r>
              <a:rPr lang="ar-IQ" sz="4400" b="1" dirty="0">
                <a:solidFill>
                  <a:srgbClr val="FF0000"/>
                </a:solidFill>
              </a:rPr>
              <a:t>المتعة </a:t>
            </a:r>
            <a:r>
              <a:rPr lang="ar-IQ" sz="4400" dirty="0"/>
              <a:t>. </a:t>
            </a:r>
            <a:r>
              <a:rPr lang="ar-IQ" sz="4400" dirty="0" smtClean="0"/>
              <a:t>ويرى </a:t>
            </a:r>
            <a:r>
              <a:rPr lang="ar-IQ" sz="4400" dirty="0"/>
              <a:t>جلاسر أن الفرد </a:t>
            </a:r>
            <a:r>
              <a:rPr lang="ar-IQ" sz="4400" dirty="0" smtClean="0"/>
              <a:t>يسعى </a:t>
            </a:r>
            <a:r>
              <a:rPr lang="ar-IQ" sz="4400" dirty="0"/>
              <a:t>للاستفادة من طاقتة الشخصية في التعليم </a:t>
            </a:r>
            <a:r>
              <a:rPr lang="ar-IQ" sz="4400" dirty="0" smtClean="0"/>
              <a:t>والنمو ، </a:t>
            </a:r>
            <a:r>
              <a:rPr lang="ar-IQ" sz="4400" dirty="0"/>
              <a:t>ويمتلك التصميم النفسي بكامل أبعاده أكثر من اعتماده </a:t>
            </a:r>
            <a:r>
              <a:rPr lang="ar-IQ" sz="4400" dirty="0" smtClean="0"/>
              <a:t>على </a:t>
            </a:r>
            <a:r>
              <a:rPr lang="ar-IQ" sz="4400" dirty="0"/>
              <a:t>الموقف. </a:t>
            </a:r>
          </a:p>
        </p:txBody>
      </p:sp>
    </p:spTree>
    <p:extLst>
      <p:ext uri="{BB962C8B-B14F-4D97-AF65-F5344CB8AC3E}">
        <p14:creationId xmlns:p14="http://schemas.microsoft.com/office/powerpoint/2010/main" val="11325285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215</TotalTime>
  <Words>2580</Words>
  <Application>Microsoft Office PowerPoint</Application>
  <PresentationFormat>عرض على الشاشة (3:4)‏</PresentationFormat>
  <Paragraphs>111</Paragraphs>
  <Slides>47</Slides>
  <Notes>0</Notes>
  <HiddenSlides>0</HiddenSlides>
  <MMClips>0</MMClips>
  <ScaleCrop>false</ScaleCrop>
  <HeadingPairs>
    <vt:vector size="4" baseType="variant">
      <vt:variant>
        <vt:lpstr>نسق</vt:lpstr>
      </vt:variant>
      <vt:variant>
        <vt:i4>1</vt:i4>
      </vt:variant>
      <vt:variant>
        <vt:lpstr>عناوين الشرائح</vt:lpstr>
      </vt:variant>
      <vt:variant>
        <vt:i4>47</vt:i4>
      </vt:variant>
    </vt:vector>
  </HeadingPairs>
  <TitlesOfParts>
    <vt:vector size="48" baseType="lpstr">
      <vt:lpstr>غلاف فني</vt:lpstr>
      <vt:lpstr>نظريه الإرشاد الواقعي لويليام جلاسر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نظريه جلاسر في الشخصية</vt:lpstr>
      <vt:lpstr>عرض تقديمي في PowerPoint</vt:lpstr>
      <vt:lpstr>عرض تقديمي في PowerPoint</vt:lpstr>
      <vt:lpstr>عرض تقديمي في PowerPoint</vt:lpstr>
      <vt:lpstr>عرض تقديمي في PowerPoint</vt:lpstr>
      <vt:lpstr>المفاهيم الأساسيه للنظريه</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بناء الشخصيه وتفسير السلوك الإنساني لدى جلاسر</vt:lpstr>
      <vt:lpstr>عرض تقديمي في PowerPoint</vt:lpstr>
      <vt:lpstr>عرض تقديمي في PowerPoint</vt:lpstr>
      <vt:lpstr>عرض تقديمي في PowerPoint</vt:lpstr>
      <vt:lpstr>مراحل تطور الشخصيه لدى  جلاسر </vt:lpstr>
      <vt:lpstr>عرض تقديمي في PowerPoint</vt:lpstr>
      <vt:lpstr>عرض تقديمي في PowerPoint</vt:lpstr>
      <vt:lpstr>الإضطرابات النفسيه</vt:lpstr>
      <vt:lpstr>عرض تقديمي في PowerPoint</vt:lpstr>
      <vt:lpstr>العمليه الإرشاديه عند جلاسر</vt:lpstr>
      <vt:lpstr>عرض تقديمي في PowerPoint</vt:lpstr>
      <vt:lpstr>أهداف العمليه الإرشاديه</vt:lpstr>
      <vt:lpstr>عرض تقديمي في PowerPoint</vt:lpstr>
      <vt:lpstr>العلاقه الإرشاديه </vt:lpstr>
      <vt:lpstr> دور المرشد في نظرية جلاسر</vt:lpstr>
      <vt:lpstr>عرض تقديمي في PowerPoint</vt:lpstr>
      <vt:lpstr>مبادئ الإرشاد الواقعى</vt:lpstr>
      <vt:lpstr>عرض تقديمي في PowerPoint</vt:lpstr>
      <vt:lpstr>عرض تقديمي في PowerPoint</vt:lpstr>
      <vt:lpstr>إستراتيجيات الإرشاد</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نظريه الإرشاد الواقعي لويليام جلاسر</dc:title>
  <dc:creator>almadar</dc:creator>
  <cp:lastModifiedBy>almadar</cp:lastModifiedBy>
  <cp:revision>25</cp:revision>
  <dcterms:created xsi:type="dcterms:W3CDTF">2020-03-03T18:02:31Z</dcterms:created>
  <dcterms:modified xsi:type="dcterms:W3CDTF">2021-02-03T09:09:11Z</dcterms:modified>
</cp:coreProperties>
</file>