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89" r:id="rId2"/>
    <p:sldId id="290" r:id="rId3"/>
    <p:sldId id="291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IQ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08DED93-C49D-44FD-A281-8CBE8BE34FB3}" type="datetimeFigureOut">
              <a:rPr lang="ar-IQ" smtClean="0"/>
              <a:t>16/04/1442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الاحداث المستقله: "</a:t>
            </a:r>
            <a:r>
              <a:rPr lang="en-US" dirty="0" err="1" smtClean="0"/>
              <a:t>Indebpendent</a:t>
            </a:r>
            <a:r>
              <a:rPr lang="en-US" dirty="0" smtClean="0"/>
              <a:t> Event "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في حاله الحادثان </a:t>
            </a:r>
            <a:r>
              <a:rPr lang="en-US" dirty="0" smtClean="0"/>
              <a:t>B,A </a:t>
            </a:r>
            <a:r>
              <a:rPr lang="ar-IQ" dirty="0" smtClean="0"/>
              <a:t>مستقلتان فأن احتمال حدوثهما معا يحسب من القانون التالي </a:t>
            </a:r>
            <a:r>
              <a:rPr lang="en-US" dirty="0" smtClean="0"/>
              <a:t>P(A∩B)=P(A).P(B)</a:t>
            </a:r>
          </a:p>
          <a:p>
            <a:pPr marL="0" indent="0">
              <a:buNone/>
            </a:pPr>
            <a:r>
              <a:rPr lang="ar-IQ" dirty="0" smtClean="0"/>
              <a:t>وبشكل عام اذا كانت لدينا الحوادث المستقله (</a:t>
            </a:r>
            <a:r>
              <a:rPr lang="en-US" dirty="0" smtClean="0"/>
              <a:t>A1,A2,…..An) </a:t>
            </a:r>
            <a:r>
              <a:rPr lang="ar-IQ" dirty="0" smtClean="0"/>
              <a:t>ضمن فضاء عينه فان احتمال حدوثها معا هو </a:t>
            </a:r>
          </a:p>
          <a:p>
            <a:pPr marL="0" indent="0">
              <a:buNone/>
            </a:pPr>
            <a:r>
              <a:rPr lang="en-US" dirty="0" smtClean="0"/>
              <a:t>P(A1∩A∩…..∩An)=p(A1).P(A2)……P(An)</a:t>
            </a: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796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مثال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 سحب </a:t>
            </a:r>
            <a:r>
              <a:rPr lang="ar-IQ" dirty="0" smtClean="0"/>
              <a:t>كرتان بالارجاع من صندوق يحتوي على 20 كره متشابهه منها 8 حمراء فما احتمال ان كلتا الكرتان حمراء؟</a:t>
            </a:r>
          </a:p>
          <a:p>
            <a:pPr marL="0" indent="0">
              <a:buNone/>
            </a:pPr>
            <a:r>
              <a:rPr lang="ar-IQ" dirty="0" smtClean="0"/>
              <a:t>بما ان الكره الاولى تم ارجاعها قبل سحب الكره الثانيه</a:t>
            </a:r>
          </a:p>
          <a:p>
            <a:pPr marL="0" indent="0">
              <a:buNone/>
            </a:pPr>
            <a:r>
              <a:rPr lang="ar-IQ" dirty="0" smtClean="0"/>
              <a:t>الحدثان مستقلان عن بعضهما البعض</a:t>
            </a:r>
          </a:p>
          <a:p>
            <a:pPr marL="0" indent="0">
              <a:buNone/>
            </a:pPr>
            <a:r>
              <a:rPr lang="en-US" dirty="0" smtClean="0"/>
              <a:t> 1-P(R1)=8/20    ,    P(R2)=8/20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t-BR" dirty="0" smtClean="0"/>
              <a:t>2-P(R1∩ R1)=8/20  .   8/20=2/5  .  2/5=4/25</a:t>
            </a:r>
            <a:r>
              <a:rPr lang="ar-IQ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6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مثال: اذا كانت  </a:t>
            </a:r>
            <a:r>
              <a:rPr lang="en-US" dirty="0" smtClean="0"/>
              <a:t>S={1,2,3,4} </a:t>
            </a:r>
            <a:r>
              <a:rPr lang="ar-IQ" dirty="0" smtClean="0"/>
              <a:t>وكانت </a:t>
            </a:r>
            <a:r>
              <a:rPr lang="en-US" dirty="0" smtClean="0"/>
              <a:t>A={1,2,3} </a:t>
            </a:r>
            <a:r>
              <a:rPr lang="ar-IQ" dirty="0" smtClean="0"/>
              <a:t>و </a:t>
            </a:r>
            <a:r>
              <a:rPr lang="en-US" dirty="0" smtClean="0"/>
              <a:t>B={1,2,4} </a:t>
            </a:r>
            <a:r>
              <a:rPr lang="ar-IQ" dirty="0" smtClean="0"/>
              <a:t>فهل الحدثين </a:t>
            </a:r>
            <a:r>
              <a:rPr lang="en-US" dirty="0" smtClean="0"/>
              <a:t>B,A </a:t>
            </a:r>
            <a:r>
              <a:rPr lang="ar-IQ" dirty="0" smtClean="0"/>
              <a:t>مستقلان؟  </a:t>
            </a:r>
          </a:p>
          <a:p>
            <a:pPr marL="0" indent="0">
              <a:buNone/>
            </a:pPr>
            <a:r>
              <a:rPr lang="en-US" dirty="0" smtClean="0"/>
              <a:t>SOL:              A∩B={1,2}→  P(A∩B)=2/4=1/2 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But   P(A)=3/4 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P(B)=3/4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P(A).P(B)=3/4  .  3/4=9/16≠    P(A∩ B)   </a:t>
            </a:r>
            <a:r>
              <a:rPr lang="ar-IQ" dirty="0" smtClean="0"/>
              <a:t>    </a:t>
            </a:r>
          </a:p>
          <a:p>
            <a:pPr marL="0" indent="0">
              <a:buNone/>
            </a:pPr>
            <a:r>
              <a:rPr lang="ar-IQ" dirty="0" smtClean="0"/>
              <a:t>اذن الحادثان غير مستقلان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69972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323</TotalTime>
  <Words>176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الاحداث المستقله: "Indebpendent Event "</vt:lpstr>
      <vt:lpstr>مثال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37</cp:revision>
  <dcterms:created xsi:type="dcterms:W3CDTF">2020-11-30T18:32:18Z</dcterms:created>
  <dcterms:modified xsi:type="dcterms:W3CDTF">2020-12-01T19:32:20Z</dcterms:modified>
</cp:coreProperties>
</file>