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8" r:id="rId3"/>
    <p:sldId id="257" r:id="rId4"/>
    <p:sldId id="258" r:id="rId5"/>
    <p:sldId id="259" r:id="rId6"/>
    <p:sldId id="260" r:id="rId7"/>
    <p:sldId id="279" r:id="rId8"/>
    <p:sldId id="261" r:id="rId9"/>
    <p:sldId id="28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1" r:id="rId26"/>
    <p:sldId id="277"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1086"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14/06/1442</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14/06/1442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14/06/1442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14/06/1442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14/06/1442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14/06/1442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14/06/1442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14/06/1442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14/06/1442</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04665"/>
            <a:ext cx="7772400" cy="2448272"/>
          </a:xfrm>
        </p:spPr>
        <p:txBody>
          <a:bodyPr>
            <a:normAutofit/>
          </a:bodyPr>
          <a:lstStyle/>
          <a:p>
            <a:r>
              <a:rPr lang="ar-IQ" sz="6000" b="1" dirty="0">
                <a:solidFill>
                  <a:srgbClr val="92D050"/>
                </a:solidFill>
              </a:rPr>
              <a:t>نظريه الإرشاد السلوكي المعرفي لمتشنبوم </a:t>
            </a:r>
          </a:p>
        </p:txBody>
      </p:sp>
      <p:sp>
        <p:nvSpPr>
          <p:cNvPr id="3" name="عنوان فرعي 2"/>
          <p:cNvSpPr>
            <a:spLocks noGrp="1"/>
          </p:cNvSpPr>
          <p:nvPr>
            <p:ph type="subTitle" idx="1"/>
          </p:nvPr>
        </p:nvSpPr>
        <p:spPr/>
        <p:txBody>
          <a:bodyPr>
            <a:normAutofit/>
          </a:bodyPr>
          <a:lstStyle/>
          <a:p>
            <a:r>
              <a:rPr lang="ar-IQ" b="1" dirty="0" smtClean="0">
                <a:solidFill>
                  <a:srgbClr val="FFFF00"/>
                </a:solidFill>
              </a:rPr>
              <a:t>أعداد</a:t>
            </a:r>
            <a:endParaRPr lang="ar-IQ" b="1" dirty="0">
              <a:solidFill>
                <a:srgbClr val="FFFF00"/>
              </a:solidFill>
            </a:endParaRPr>
          </a:p>
          <a:p>
            <a:r>
              <a:rPr lang="ar-IQ" b="1" dirty="0">
                <a:solidFill>
                  <a:srgbClr val="FFFF00"/>
                </a:solidFill>
              </a:rPr>
              <a:t>أ.م.د. علي محسن ياس العامري</a:t>
            </a:r>
          </a:p>
          <a:p>
            <a:r>
              <a:rPr lang="ar-IQ" b="1" dirty="0">
                <a:solidFill>
                  <a:srgbClr val="FFFF00"/>
                </a:solidFill>
              </a:rPr>
              <a:t>المرحلة </a:t>
            </a:r>
            <a:r>
              <a:rPr lang="ar-IQ" b="1" dirty="0" smtClean="0">
                <a:solidFill>
                  <a:srgbClr val="FFFF00"/>
                </a:solidFill>
              </a:rPr>
              <a:t> الثالثة </a:t>
            </a:r>
            <a:r>
              <a:rPr lang="ar-IQ" b="1" dirty="0">
                <a:solidFill>
                  <a:srgbClr val="FFFF00"/>
                </a:solidFill>
              </a:rPr>
              <a:t>/قسم الأرشاد النفسي والتوجيه </a:t>
            </a:r>
            <a:r>
              <a:rPr lang="ar-IQ" b="1" dirty="0" smtClean="0">
                <a:solidFill>
                  <a:srgbClr val="FFFF00"/>
                </a:solidFill>
              </a:rPr>
              <a:t>التربوي</a:t>
            </a:r>
            <a:endParaRPr lang="ar-IQ" b="1" dirty="0">
              <a:solidFill>
                <a:srgbClr val="FFFF00"/>
              </a:solidFill>
            </a:endParaRPr>
          </a:p>
          <a:p>
            <a:endParaRPr lang="ar-IQ" dirty="0">
              <a:solidFill>
                <a:srgbClr val="FFFF00"/>
              </a:solidFill>
            </a:endParaRPr>
          </a:p>
        </p:txBody>
      </p:sp>
    </p:spTree>
    <p:extLst>
      <p:ext uri="{BB962C8B-B14F-4D97-AF65-F5344CB8AC3E}">
        <p14:creationId xmlns:p14="http://schemas.microsoft.com/office/powerpoint/2010/main" val="130434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928992" cy="6247864"/>
          </a:xfrm>
          <a:prstGeom prst="rect">
            <a:avLst/>
          </a:prstGeom>
        </p:spPr>
        <p:txBody>
          <a:bodyPr wrap="square">
            <a:spAutoFit/>
          </a:bodyPr>
          <a:lstStyle/>
          <a:p>
            <a:pPr algn="just"/>
            <a:r>
              <a:rPr lang="ar-IQ" sz="4000" dirty="0"/>
              <a:t>ويشير ميتشنبوم  إلى أن </a:t>
            </a:r>
            <a:r>
              <a:rPr lang="ar-IQ" sz="4000" b="1" dirty="0">
                <a:solidFill>
                  <a:srgbClr val="00B0F0"/>
                </a:solidFill>
              </a:rPr>
              <a:t>البناء </a:t>
            </a:r>
            <a:r>
              <a:rPr lang="ar-IQ" sz="4000" b="1" dirty="0" smtClean="0">
                <a:solidFill>
                  <a:srgbClr val="00B0F0"/>
                </a:solidFill>
              </a:rPr>
              <a:t>المعرفي</a:t>
            </a:r>
            <a:r>
              <a:rPr lang="en-US" sz="4000" dirty="0" smtClean="0"/>
              <a:t>   </a:t>
            </a:r>
            <a:r>
              <a:rPr lang="ar-IQ" sz="4000" dirty="0"/>
              <a:t>يحدد طبيعه الحوار الداخلي، </a:t>
            </a:r>
            <a:r>
              <a:rPr lang="ar-IQ" sz="4000" b="1" dirty="0">
                <a:solidFill>
                  <a:srgbClr val="FFC000"/>
                </a:solidFill>
              </a:rPr>
              <a:t>والحوار الداخلي هذا يعتبر أساسيا في البناء المعرفي الذى يسميه ميتشنبوم  </a:t>
            </a:r>
            <a:r>
              <a:rPr lang="ar-IQ" sz="4000" b="1" u="sng" dirty="0">
                <a:solidFill>
                  <a:srgbClr val="FFC000"/>
                </a:solidFill>
              </a:rPr>
              <a:t>بالدائره </a:t>
            </a:r>
            <a:r>
              <a:rPr lang="ar-IQ" sz="4000" b="1" u="sng" dirty="0" smtClean="0">
                <a:solidFill>
                  <a:srgbClr val="FFC000"/>
                </a:solidFill>
              </a:rPr>
              <a:t>الخيرة</a:t>
            </a:r>
            <a:r>
              <a:rPr lang="en-US" sz="4000" b="1" u="sng" dirty="0" smtClean="0">
                <a:solidFill>
                  <a:srgbClr val="FFC000"/>
                </a:solidFill>
              </a:rPr>
              <a:t> </a:t>
            </a:r>
            <a:r>
              <a:rPr lang="ar-IQ" sz="4000" dirty="0" smtClean="0"/>
              <a:t>على </a:t>
            </a:r>
            <a:r>
              <a:rPr lang="ar-IQ" sz="4000" dirty="0"/>
              <a:t>المرشد أن يعرف المحتويات الادراكية </a:t>
            </a:r>
            <a:r>
              <a:rPr lang="ar-IQ" sz="4000" dirty="0" smtClean="0"/>
              <a:t>التى </a:t>
            </a:r>
            <a:r>
              <a:rPr lang="ar-IQ" sz="4000" dirty="0"/>
              <a:t>تمنع حدوث سلوك تكيفي  جديد عند </a:t>
            </a:r>
            <a:r>
              <a:rPr lang="ar-IQ" sz="4000" dirty="0" smtClean="0"/>
              <a:t>المسترشد ، </a:t>
            </a:r>
            <a:r>
              <a:rPr lang="ar-IQ" sz="4000" dirty="0"/>
              <a:t>وماهو الحوار الداخلي الذي فشل الفرد في أن يقوله لنفسه، ويجب </a:t>
            </a:r>
            <a:r>
              <a:rPr lang="ar-IQ" sz="4000" dirty="0" smtClean="0"/>
              <a:t>على </a:t>
            </a:r>
            <a:r>
              <a:rPr lang="ar-IQ" sz="4000" dirty="0"/>
              <a:t>المرشد أن يعرف حجم </a:t>
            </a:r>
            <a:r>
              <a:rPr lang="ar-IQ" sz="4000" dirty="0" smtClean="0"/>
              <a:t>ومدى المشكلة ، </a:t>
            </a:r>
            <a:r>
              <a:rPr lang="ar-IQ" sz="4000" dirty="0"/>
              <a:t>وماهي توقعات المسترشد من الإرشاد؟، وأن يسجل المرشد أفكار المسترشد قبل واثناء وبعد مرور المسترشد بالمشكله التي يواجهها.</a:t>
            </a:r>
          </a:p>
        </p:txBody>
      </p:sp>
    </p:spTree>
    <p:extLst>
      <p:ext uri="{BB962C8B-B14F-4D97-AF65-F5344CB8AC3E}">
        <p14:creationId xmlns:p14="http://schemas.microsoft.com/office/powerpoint/2010/main" val="278521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1"/>
            <a:ext cx="8712968" cy="6740307"/>
          </a:xfrm>
          <a:prstGeom prst="rect">
            <a:avLst/>
          </a:prstGeom>
        </p:spPr>
        <p:txBody>
          <a:bodyPr wrap="square">
            <a:spAutoFit/>
          </a:bodyPr>
          <a:lstStyle/>
          <a:p>
            <a:pPr algn="just"/>
            <a:r>
              <a:rPr lang="ar-IQ" sz="3600" b="1" dirty="0">
                <a:solidFill>
                  <a:srgbClr val="00B0F0"/>
                </a:solidFill>
              </a:rPr>
              <a:t>وظيفه ثانية للحوار </a:t>
            </a:r>
            <a:r>
              <a:rPr lang="ar-IQ" sz="3600" dirty="0"/>
              <a:t>الذي يتم داخل الفرد </a:t>
            </a:r>
            <a:r>
              <a:rPr lang="ar-IQ" sz="3600" b="1" u="sng" dirty="0">
                <a:solidFill>
                  <a:srgbClr val="00B0F0"/>
                </a:solidFill>
              </a:rPr>
              <a:t>وهي التأثير </a:t>
            </a:r>
            <a:r>
              <a:rPr lang="ar-IQ" sz="3600" b="1" u="sng" dirty="0" smtClean="0">
                <a:solidFill>
                  <a:srgbClr val="00B0F0"/>
                </a:solidFill>
              </a:rPr>
              <a:t>على </a:t>
            </a:r>
            <a:r>
              <a:rPr lang="ar-IQ" sz="3600" b="1" u="sng" dirty="0">
                <a:solidFill>
                  <a:srgbClr val="00B0F0"/>
                </a:solidFill>
              </a:rPr>
              <a:t>الأبنية المعرفية وتغييرها</a:t>
            </a:r>
            <a:r>
              <a:rPr lang="ar-IQ" sz="3600" dirty="0"/>
              <a:t>، والبنية المعرفية هي التي تعطي نسق المعاني أو المفاهيم (التصورات) التي تمهد لظهور مجموعة معينة من الجمل أو العبارات الذاتية. يقول ميتشنبوم (</a:t>
            </a:r>
            <a:r>
              <a:rPr lang="ar-IQ" sz="3600" b="1" dirty="0">
                <a:solidFill>
                  <a:srgbClr val="FFC000"/>
                </a:solidFill>
              </a:rPr>
              <a:t>ما أقصده بالبنية المعرفية  هو ذلك الجانب التنظيمي من التفكير الذي يبدو يراقب ويوجه الاستراتيجية للأفكار</a:t>
            </a:r>
            <a:r>
              <a:rPr lang="ar-IQ" sz="3600" dirty="0"/>
              <a:t>، وأقصد أن أستفيد من نوع من المشغل التنفيذي </a:t>
            </a:r>
            <a:r>
              <a:rPr lang="ar-IQ" sz="3600" dirty="0" smtClean="0"/>
              <a:t> يمسك </a:t>
            </a:r>
            <a:r>
              <a:rPr lang="ar-IQ" sz="3600" dirty="0"/>
              <a:t>بخرائط التفكير ويحدد </a:t>
            </a:r>
            <a:r>
              <a:rPr lang="ar-IQ" sz="3600" dirty="0" smtClean="0"/>
              <a:t>متى </a:t>
            </a:r>
            <a:r>
              <a:rPr lang="ar-IQ" sz="3600" dirty="0"/>
              <a:t>نقاطع أو نغير أونواصل التفكير. إن التغييرات تحدث بدون تغيير في البنيه </a:t>
            </a:r>
            <a:r>
              <a:rPr lang="ar-IQ" sz="3600" dirty="0" smtClean="0"/>
              <a:t>المعرفية ، </a:t>
            </a:r>
            <a:r>
              <a:rPr lang="ar-IQ" sz="3600" dirty="0"/>
              <a:t>ولكن تعلم مهاره جديده يتطلب تغييراً في هذه </a:t>
            </a:r>
            <a:r>
              <a:rPr lang="ar-IQ" sz="3600" dirty="0" smtClean="0"/>
              <a:t>البنية، </a:t>
            </a:r>
            <a:r>
              <a:rPr lang="ar-IQ" sz="3600" dirty="0"/>
              <a:t>وتحدث التغييرات البنائيه عن طريق التشرب </a:t>
            </a:r>
            <a:r>
              <a:rPr lang="en-US" sz="3600" dirty="0" smtClean="0"/>
              <a:t> </a:t>
            </a:r>
            <a:r>
              <a:rPr lang="ar-IQ" sz="3600" dirty="0" smtClean="0"/>
              <a:t>أو </a:t>
            </a:r>
            <a:r>
              <a:rPr lang="ar-IQ" sz="3600" dirty="0"/>
              <a:t>الاحلال او </a:t>
            </a:r>
            <a:r>
              <a:rPr lang="ar-IQ" sz="3600" dirty="0" smtClean="0"/>
              <a:t>الازاحه</a:t>
            </a:r>
            <a:r>
              <a:rPr lang="en-US" sz="3600" dirty="0" smtClean="0"/>
              <a:t>  </a:t>
            </a:r>
            <a:r>
              <a:rPr lang="ar-IQ" sz="3600" dirty="0"/>
              <a:t>أو التكامل والاندماج  </a:t>
            </a:r>
            <a:r>
              <a:rPr lang="en-US" sz="3600" dirty="0" smtClean="0"/>
              <a:t> </a:t>
            </a:r>
            <a:endParaRPr lang="ar-IQ" sz="3600" dirty="0"/>
          </a:p>
        </p:txBody>
      </p:sp>
    </p:spTree>
    <p:extLst>
      <p:ext uri="{BB962C8B-B14F-4D97-AF65-F5344CB8AC3E}">
        <p14:creationId xmlns:p14="http://schemas.microsoft.com/office/powerpoint/2010/main" val="1879162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152128"/>
          </a:xfrm>
        </p:spPr>
        <p:txBody>
          <a:bodyPr/>
          <a:lstStyle/>
          <a:p>
            <a:r>
              <a:rPr lang="ar-IQ" b="1" dirty="0">
                <a:solidFill>
                  <a:srgbClr val="FFFF00"/>
                </a:solidFill>
              </a:rPr>
              <a:t>أساليب  الإرشاد</a:t>
            </a:r>
          </a:p>
        </p:txBody>
      </p:sp>
      <p:sp>
        <p:nvSpPr>
          <p:cNvPr id="3" name="مستطيل 2"/>
          <p:cNvSpPr/>
          <p:nvPr/>
        </p:nvSpPr>
        <p:spPr>
          <a:xfrm>
            <a:off x="4995033" y="3244334"/>
            <a:ext cx="248786" cy="369332"/>
          </a:xfrm>
          <a:prstGeom prst="rect">
            <a:avLst/>
          </a:prstGeom>
        </p:spPr>
        <p:txBody>
          <a:bodyPr wrap="none">
            <a:spAutoFit/>
          </a:bodyPr>
          <a:lstStyle/>
          <a:p>
            <a:r>
              <a:rPr lang="ar-IQ" dirty="0" smtClean="0"/>
              <a:t> </a:t>
            </a:r>
            <a:endParaRPr lang="ar-IQ" dirty="0"/>
          </a:p>
        </p:txBody>
      </p:sp>
      <p:sp>
        <p:nvSpPr>
          <p:cNvPr id="4" name="مستطيل 3"/>
          <p:cNvSpPr/>
          <p:nvPr/>
        </p:nvSpPr>
        <p:spPr>
          <a:xfrm>
            <a:off x="107504" y="1628800"/>
            <a:ext cx="8784976" cy="4832092"/>
          </a:xfrm>
          <a:prstGeom prst="rect">
            <a:avLst/>
          </a:prstGeom>
        </p:spPr>
        <p:txBody>
          <a:bodyPr wrap="square">
            <a:spAutoFit/>
          </a:bodyPr>
          <a:lstStyle/>
          <a:p>
            <a:pPr algn="just"/>
            <a:r>
              <a:rPr lang="ar-IQ" sz="4400" b="1" dirty="0">
                <a:solidFill>
                  <a:srgbClr val="FFFF00"/>
                </a:solidFill>
              </a:rPr>
              <a:t>إشراط إبدال القلق  </a:t>
            </a:r>
            <a:r>
              <a:rPr lang="ar-IQ" sz="4400" dirty="0" smtClean="0"/>
              <a:t>:</a:t>
            </a:r>
            <a:r>
              <a:rPr lang="en-US" sz="4400" dirty="0" smtClean="0"/>
              <a:t>  </a:t>
            </a:r>
            <a:r>
              <a:rPr lang="ar-IQ" sz="4400" dirty="0"/>
              <a:t>يتمثل هذا التكتيك في اقتران المثير المنفر مع تعبير الفرد وحديثه الداخلي مع نفسه كأن يقول " اهدأ واسترخ "، اذا تحمل الفرد مثيرا غير مستحب لمدة قليلة ثم توقف أو أوقف المثير مباشرة بعد إشارة معينة فان هذه الإشارة تصبح مشروطة مع التغيرات التي سوف تلحق وهي ايقاف المثير غير المستحب.</a:t>
            </a:r>
          </a:p>
        </p:txBody>
      </p:sp>
    </p:spTree>
    <p:extLst>
      <p:ext uri="{BB962C8B-B14F-4D97-AF65-F5344CB8AC3E}">
        <p14:creationId xmlns:p14="http://schemas.microsoft.com/office/powerpoint/2010/main" val="406781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9036496" cy="5509200"/>
          </a:xfrm>
          <a:prstGeom prst="rect">
            <a:avLst/>
          </a:prstGeom>
        </p:spPr>
        <p:txBody>
          <a:bodyPr wrap="square">
            <a:spAutoFit/>
          </a:bodyPr>
          <a:lstStyle/>
          <a:p>
            <a:pPr algn="just"/>
            <a:r>
              <a:rPr lang="ar-IQ" sz="4400" b="1" dirty="0">
                <a:solidFill>
                  <a:srgbClr val="FFFF00"/>
                </a:solidFill>
              </a:rPr>
              <a:t>أسلوب تقليل الحساسيه </a:t>
            </a:r>
            <a:r>
              <a:rPr lang="en-US" sz="4400" b="1" dirty="0" smtClean="0">
                <a:solidFill>
                  <a:srgbClr val="FFFF00"/>
                </a:solidFill>
              </a:rPr>
              <a:t> </a:t>
            </a:r>
            <a:r>
              <a:rPr lang="en-US" sz="4400" dirty="0" smtClean="0"/>
              <a:t>: </a:t>
            </a:r>
            <a:r>
              <a:rPr lang="ar-IQ" sz="4400" dirty="0"/>
              <a:t>هذا الأسلوب مأخوذ من نظريه الكف </a:t>
            </a:r>
            <a:r>
              <a:rPr lang="ar-IQ" sz="4400" dirty="0" smtClean="0"/>
              <a:t>بالنقيض</a:t>
            </a:r>
            <a:r>
              <a:rPr lang="en-US" sz="4400" dirty="0" smtClean="0"/>
              <a:t> </a:t>
            </a:r>
            <a:r>
              <a:rPr lang="ar-IQ" sz="4400" dirty="0"/>
              <a:t>ويطلب المرشد من المسترشد أن يكتب هرماً بالأشياء التي تخيفه ويطلب منه أن يبدأها من الأقل أخافه </a:t>
            </a:r>
            <a:r>
              <a:rPr lang="ar-IQ" sz="4400" dirty="0" smtClean="0"/>
              <a:t>الى </a:t>
            </a:r>
            <a:r>
              <a:rPr lang="ar-IQ" sz="4400" dirty="0"/>
              <a:t>الأكثر أخافه ، بعد أن يكون المرشد قد وضعه في حاله استرخاء فعندما يتخيل اشياء مخيفه في جو استرخاء فإن هذه الاشياء المخيفه سوف تنطفيء وسيكون الفرد أكثر قدره </a:t>
            </a:r>
            <a:r>
              <a:rPr lang="ar-IQ" sz="4400" dirty="0" smtClean="0"/>
              <a:t>على </a:t>
            </a:r>
            <a:r>
              <a:rPr lang="ar-IQ" sz="4400" dirty="0"/>
              <a:t>التحكم في </a:t>
            </a:r>
            <a:r>
              <a:rPr lang="ar-IQ" sz="4400" dirty="0" smtClean="0"/>
              <a:t>مشاعر </a:t>
            </a:r>
            <a:r>
              <a:rPr lang="ar-IQ" sz="4400" dirty="0"/>
              <a:t>أفكاره المخيفه.</a:t>
            </a:r>
          </a:p>
        </p:txBody>
      </p:sp>
    </p:spTree>
    <p:extLst>
      <p:ext uri="{BB962C8B-B14F-4D97-AF65-F5344CB8AC3E}">
        <p14:creationId xmlns:p14="http://schemas.microsoft.com/office/powerpoint/2010/main" val="478097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5262979"/>
          </a:xfrm>
          <a:prstGeom prst="rect">
            <a:avLst/>
          </a:prstGeom>
        </p:spPr>
        <p:txBody>
          <a:bodyPr wrap="square">
            <a:spAutoFit/>
          </a:bodyPr>
          <a:lstStyle/>
          <a:p>
            <a:pPr algn="just"/>
            <a:r>
              <a:rPr lang="ar-IQ" sz="4800" b="1" dirty="0">
                <a:solidFill>
                  <a:srgbClr val="FFFF00"/>
                </a:solidFill>
              </a:rPr>
              <a:t>النمذجه </a:t>
            </a:r>
            <a:r>
              <a:rPr lang="en-US" sz="4800" dirty="0"/>
              <a:t>Modeling :</a:t>
            </a:r>
            <a:r>
              <a:rPr lang="ar-IQ" sz="4800" dirty="0"/>
              <a:t>هي طريقه يحصل فيها المسترشد </a:t>
            </a:r>
            <a:r>
              <a:rPr lang="ar-IQ" sz="4800" dirty="0" smtClean="0"/>
              <a:t>على </a:t>
            </a:r>
            <a:r>
              <a:rPr lang="ar-IQ" sz="4800" dirty="0"/>
              <a:t>معلومات من الشخص الأنموذج ويحولها </a:t>
            </a:r>
            <a:r>
              <a:rPr lang="ar-IQ" sz="4800" dirty="0" smtClean="0"/>
              <a:t>إلى </a:t>
            </a:r>
            <a:r>
              <a:rPr lang="ar-IQ" sz="4800" dirty="0"/>
              <a:t>صور ومفاهيم معرفية ضمنية </a:t>
            </a:r>
            <a:r>
              <a:rPr lang="ar-IQ" sz="4800" dirty="0" smtClean="0"/>
              <a:t>وإلى </a:t>
            </a:r>
            <a:r>
              <a:rPr lang="ar-IQ" sz="4800" dirty="0"/>
              <a:t>حوار داخلي عنده ليعبر عنها بسلوك خارجي وهو تقليد </a:t>
            </a:r>
            <a:r>
              <a:rPr lang="ar-IQ" sz="4800" dirty="0" smtClean="0"/>
              <a:t>النموذج ، </a:t>
            </a:r>
            <a:r>
              <a:rPr lang="ar-IQ" sz="4800" dirty="0"/>
              <a:t>ويعطي تعليمات وأوامر لتوجيه المسترشد ليقوم بالعمل المطلوب منه.</a:t>
            </a:r>
          </a:p>
        </p:txBody>
      </p:sp>
    </p:spTree>
    <p:extLst>
      <p:ext uri="{BB962C8B-B14F-4D97-AF65-F5344CB8AC3E}">
        <p14:creationId xmlns:p14="http://schemas.microsoft.com/office/powerpoint/2010/main" val="433186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4524315"/>
          </a:xfrm>
          <a:prstGeom prst="rect">
            <a:avLst/>
          </a:prstGeom>
        </p:spPr>
        <p:txBody>
          <a:bodyPr wrap="square">
            <a:spAutoFit/>
          </a:bodyPr>
          <a:lstStyle/>
          <a:p>
            <a:pPr algn="just"/>
            <a:r>
              <a:rPr lang="ar-IQ" sz="4800" b="1" dirty="0">
                <a:solidFill>
                  <a:srgbClr val="FFFF00"/>
                </a:solidFill>
              </a:rPr>
              <a:t>الإشراط </a:t>
            </a:r>
            <a:r>
              <a:rPr lang="ar-IQ" sz="4800" b="1" dirty="0" smtClean="0">
                <a:solidFill>
                  <a:srgbClr val="FFFF00"/>
                </a:solidFill>
              </a:rPr>
              <a:t>المنفر </a:t>
            </a:r>
            <a:r>
              <a:rPr lang="en-US" sz="4800" b="1" dirty="0" smtClean="0">
                <a:solidFill>
                  <a:srgbClr val="FFFF00"/>
                </a:solidFill>
              </a:rPr>
              <a:t>  :  </a:t>
            </a:r>
            <a:r>
              <a:rPr lang="ar-IQ" sz="4800" dirty="0"/>
              <a:t>ومثال ذلك تعريض الشخص المتبول </a:t>
            </a:r>
            <a:r>
              <a:rPr lang="ar-IQ" sz="4800" dirty="0" smtClean="0"/>
              <a:t>الى </a:t>
            </a:r>
            <a:r>
              <a:rPr lang="ar-IQ" sz="4800" dirty="0"/>
              <a:t>لسعة كهربائية لتنفره من عمليه التبول. وعندما يقترن ويرتبط التبول بالعقاب وهو الصدمـــة  الكهربائية مع تكرار عبارات :" أن التبول شئ غير محبب" "أنا لا أحب أن أكون غير محبوب".</a:t>
            </a:r>
          </a:p>
        </p:txBody>
      </p:sp>
    </p:spTree>
    <p:extLst>
      <p:ext uri="{BB962C8B-B14F-4D97-AF65-F5344CB8AC3E}">
        <p14:creationId xmlns:p14="http://schemas.microsoft.com/office/powerpoint/2010/main" val="4226495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0"/>
            <a:ext cx="7756263" cy="1196752"/>
          </a:xfrm>
        </p:spPr>
        <p:txBody>
          <a:bodyPr/>
          <a:lstStyle/>
          <a:p>
            <a:r>
              <a:rPr lang="ar-IQ" b="1" dirty="0">
                <a:solidFill>
                  <a:srgbClr val="FFFF00"/>
                </a:solidFill>
              </a:rPr>
              <a:t>التطبيقات أو الطرق والأساليب </a:t>
            </a:r>
            <a:r>
              <a:rPr lang="ar-IQ" b="1" dirty="0" smtClean="0">
                <a:solidFill>
                  <a:srgbClr val="FFFF00"/>
                </a:solidFill>
              </a:rPr>
              <a:t>الفنية  الأرشادية  </a:t>
            </a:r>
            <a:endParaRPr lang="ar-IQ" b="1" dirty="0">
              <a:solidFill>
                <a:srgbClr val="FFFF00"/>
              </a:solidFill>
            </a:endParaRPr>
          </a:p>
        </p:txBody>
      </p:sp>
      <p:sp>
        <p:nvSpPr>
          <p:cNvPr id="3" name="مستطيل 2"/>
          <p:cNvSpPr/>
          <p:nvPr/>
        </p:nvSpPr>
        <p:spPr>
          <a:xfrm>
            <a:off x="251520" y="1268760"/>
            <a:ext cx="8712968" cy="5632311"/>
          </a:xfrm>
          <a:prstGeom prst="rect">
            <a:avLst/>
          </a:prstGeom>
        </p:spPr>
        <p:txBody>
          <a:bodyPr wrap="square">
            <a:spAutoFit/>
          </a:bodyPr>
          <a:lstStyle/>
          <a:p>
            <a:pPr algn="just"/>
            <a:r>
              <a:rPr lang="ar-IQ" sz="3600" b="1" dirty="0">
                <a:solidFill>
                  <a:srgbClr val="FFFF00"/>
                </a:solidFill>
              </a:rPr>
              <a:t>أولا: طريقه التقدير السلوكي المعرفى</a:t>
            </a:r>
            <a:r>
              <a:rPr lang="ar-IQ" sz="3600" dirty="0"/>
              <a:t>: من المعتاد في العمل مع حالات الإضطرابات النفسية والعقلية أن يستخدم أحد أسلوبين: </a:t>
            </a:r>
          </a:p>
          <a:p>
            <a:pPr algn="just"/>
            <a:r>
              <a:rPr lang="ar-IQ" sz="3600" b="1" dirty="0">
                <a:solidFill>
                  <a:srgbClr val="FFFF00"/>
                </a:solidFill>
              </a:rPr>
              <a:t>المقابله الاكلينيكية: </a:t>
            </a:r>
            <a:r>
              <a:rPr lang="ar-IQ" sz="3600" dirty="0"/>
              <a:t>تبدأ المقابله </a:t>
            </a:r>
            <a:r>
              <a:rPr lang="ar-IQ" sz="3600" dirty="0" smtClean="0"/>
              <a:t>الاولى </a:t>
            </a:r>
            <a:r>
              <a:rPr lang="ar-IQ" sz="3600" dirty="0"/>
              <a:t>باستكشاف مشكله المسترشد </a:t>
            </a:r>
            <a:r>
              <a:rPr lang="ar-IQ" sz="3600" dirty="0" smtClean="0"/>
              <a:t>على </a:t>
            </a:r>
            <a:r>
              <a:rPr lang="ar-IQ" sz="3600" dirty="0"/>
              <a:t>النحو الذي يعرضها المسترشد نفسه وكذلك التعرف </a:t>
            </a:r>
            <a:r>
              <a:rPr lang="ar-IQ" sz="3600" dirty="0" smtClean="0"/>
              <a:t>على </a:t>
            </a:r>
            <a:r>
              <a:rPr lang="ar-IQ" sz="3600" dirty="0"/>
              <a:t>توقعات المسترشد من الارشاد.</a:t>
            </a:r>
          </a:p>
          <a:p>
            <a:pPr algn="just"/>
            <a:r>
              <a:rPr lang="ar-IQ" sz="3600" b="1" dirty="0">
                <a:solidFill>
                  <a:srgbClr val="FFFF00"/>
                </a:solidFill>
              </a:rPr>
              <a:t>الاختبارات السلوكية: </a:t>
            </a:r>
            <a:r>
              <a:rPr lang="ar-IQ" sz="3600" dirty="0"/>
              <a:t>يشترك المسترشد في هذا النوع من الاختبارات في سلوكيات تشتمل علي مشكلته سواء في المختبر أو في موقف حياه واقعي ويتبع ذلك استكشاف الافكار والمشاعر خلال هذه الخبره.</a:t>
            </a:r>
          </a:p>
        </p:txBody>
      </p:sp>
    </p:spTree>
    <p:extLst>
      <p:ext uri="{BB962C8B-B14F-4D97-AF65-F5344CB8AC3E}">
        <p14:creationId xmlns:p14="http://schemas.microsoft.com/office/powerpoint/2010/main" val="2283450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12968" cy="5632311"/>
          </a:xfrm>
          <a:prstGeom prst="rect">
            <a:avLst/>
          </a:prstGeom>
        </p:spPr>
        <p:txBody>
          <a:bodyPr wrap="square">
            <a:spAutoFit/>
          </a:bodyPr>
          <a:lstStyle/>
          <a:p>
            <a:pPr algn="just"/>
            <a:r>
              <a:rPr lang="ar-IQ" sz="4000" b="1" dirty="0">
                <a:solidFill>
                  <a:srgbClr val="FFFF00"/>
                </a:solidFill>
              </a:rPr>
              <a:t>ثانياً: مرحله التدريب التطبيقي:</a:t>
            </a:r>
          </a:p>
          <a:p>
            <a:pPr algn="just"/>
            <a:r>
              <a:rPr lang="ar-IQ" sz="4000" dirty="0"/>
              <a:t> </a:t>
            </a:r>
            <a:r>
              <a:rPr lang="ar-IQ" sz="4000" dirty="0" smtClean="0"/>
              <a:t> يستخدم </a:t>
            </a:r>
            <a:r>
              <a:rPr lang="ar-IQ" sz="4000" dirty="0"/>
              <a:t>المرشد اساليب المواجهة فيعرض للمسترشد سلسله من الضغوط المهدده للأنا والمهدده بالألم بما في ذلك وجود صدمات كهربائية غير متوقعة. يقوم المرشد بنمذجة استخدام مهارات المواجهة يكون التدريب في صور متعدده حيث يشتمل </a:t>
            </a:r>
            <a:r>
              <a:rPr lang="ar-IQ" sz="4000" dirty="0" smtClean="0"/>
              <a:t>على </a:t>
            </a:r>
            <a:r>
              <a:rPr lang="ar-IQ" sz="4000" dirty="0"/>
              <a:t>مجموعه من الأساليب الإرشاديه والتي </a:t>
            </a:r>
            <a:r>
              <a:rPr lang="ar-IQ" sz="4000" b="1" dirty="0">
                <a:solidFill>
                  <a:srgbClr val="FFC000"/>
                </a:solidFill>
              </a:rPr>
              <a:t>تشتمل </a:t>
            </a:r>
            <a:r>
              <a:rPr lang="ar-IQ" sz="4000" b="1" dirty="0" smtClean="0">
                <a:solidFill>
                  <a:srgbClr val="FFC000"/>
                </a:solidFill>
              </a:rPr>
              <a:t>على </a:t>
            </a:r>
            <a:r>
              <a:rPr lang="ar-IQ" sz="4000" b="1" dirty="0">
                <a:solidFill>
                  <a:srgbClr val="FFC000"/>
                </a:solidFill>
              </a:rPr>
              <a:t>التدريب والمناقشة والنمذجة وتعليمات للذات وعملية تكرار السلوك وكذلك التعزيز.</a:t>
            </a:r>
          </a:p>
        </p:txBody>
      </p:sp>
    </p:spTree>
    <p:extLst>
      <p:ext uri="{BB962C8B-B14F-4D97-AF65-F5344CB8AC3E}">
        <p14:creationId xmlns:p14="http://schemas.microsoft.com/office/powerpoint/2010/main" val="2579320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186309"/>
          </a:xfrm>
          <a:prstGeom prst="rect">
            <a:avLst/>
          </a:prstGeom>
        </p:spPr>
        <p:txBody>
          <a:bodyPr wrap="square">
            <a:spAutoFit/>
          </a:bodyPr>
          <a:lstStyle/>
          <a:p>
            <a:pPr algn="just"/>
            <a:r>
              <a:rPr lang="ar-IQ" sz="3600" b="1" dirty="0">
                <a:solidFill>
                  <a:srgbClr val="FFFF00"/>
                </a:solidFill>
              </a:rPr>
              <a:t>ثالثاً:أساليب أعاده البنيه المعرفيه</a:t>
            </a:r>
            <a:r>
              <a:rPr lang="ar-IQ" sz="3600" dirty="0"/>
              <a:t>:</a:t>
            </a:r>
          </a:p>
          <a:p>
            <a:pPr algn="just"/>
            <a:r>
              <a:rPr lang="ar-IQ" sz="3600" dirty="0"/>
              <a:t>هناك مجموعه من الطرق الإرشاديه توضع تحت مسميات الإرشاد بإعادة البنية المعرفية أو الإرشاد </a:t>
            </a:r>
            <a:r>
              <a:rPr lang="ar-IQ" sz="3600" b="1" u="sng" dirty="0">
                <a:solidFill>
                  <a:srgbClr val="00B0F0"/>
                </a:solidFill>
              </a:rPr>
              <a:t>بالدلالات اللفظيه </a:t>
            </a:r>
            <a:r>
              <a:rPr lang="en-US" sz="3600" b="1" u="sng" dirty="0" smtClean="0">
                <a:solidFill>
                  <a:srgbClr val="00B0F0"/>
                </a:solidFill>
              </a:rPr>
              <a:t> </a:t>
            </a:r>
            <a:r>
              <a:rPr lang="ar-IQ" sz="3600" b="1" u="sng" dirty="0" smtClean="0">
                <a:solidFill>
                  <a:srgbClr val="00B0F0"/>
                </a:solidFill>
              </a:rPr>
              <a:t>وتركز </a:t>
            </a:r>
            <a:r>
              <a:rPr lang="ar-IQ" sz="3600" b="1" u="sng" dirty="0">
                <a:solidFill>
                  <a:srgbClr val="00B0F0"/>
                </a:solidFill>
              </a:rPr>
              <a:t>هذه الطرق علي تعديل تفكير المسترشد واستدلالاتة وافتراضاته والإتجاهات التي تقف وراء الجوانب المعرفيه لديه. </a:t>
            </a:r>
            <a:r>
              <a:rPr lang="ar-IQ" sz="3600" dirty="0"/>
              <a:t>وينظر في هذه الحالات </a:t>
            </a:r>
            <a:r>
              <a:rPr lang="ar-IQ" sz="3600" dirty="0" smtClean="0"/>
              <a:t>الى الأضطراب </a:t>
            </a:r>
            <a:r>
              <a:rPr lang="ar-IQ" sz="3600" dirty="0"/>
              <a:t>العقلي </a:t>
            </a:r>
            <a:r>
              <a:rPr lang="ar-IQ" sz="3600" dirty="0" smtClean="0"/>
              <a:t>على </a:t>
            </a:r>
            <a:r>
              <a:rPr lang="ar-IQ" sz="3600" dirty="0"/>
              <a:t>أنه اختلالات محرفة في التفكير تؤدي </a:t>
            </a:r>
            <a:r>
              <a:rPr lang="ar-IQ" sz="3600" dirty="0" smtClean="0"/>
              <a:t>الى </a:t>
            </a:r>
            <a:r>
              <a:rPr lang="ar-IQ" sz="3600" dirty="0"/>
              <a:t>رؤية تحريفية  للعالم، </a:t>
            </a:r>
            <a:r>
              <a:rPr lang="ar-IQ" sz="3600" dirty="0" smtClean="0"/>
              <a:t>وإلى </a:t>
            </a:r>
            <a:r>
              <a:rPr lang="ar-IQ" sz="3600" dirty="0"/>
              <a:t>انفعالات غير ساره وصعوبات ومشكلات </a:t>
            </a:r>
            <a:r>
              <a:rPr lang="ar-IQ" sz="3600" dirty="0" smtClean="0"/>
              <a:t>سلوكية ، </a:t>
            </a:r>
            <a:r>
              <a:rPr lang="ar-IQ" sz="3600" dirty="0"/>
              <a:t>وتسمى  هذه الطرق بإسم الارشاد الموجه </a:t>
            </a:r>
            <a:r>
              <a:rPr lang="en-US" sz="3600" dirty="0" smtClean="0"/>
              <a:t> </a:t>
            </a:r>
            <a:r>
              <a:rPr lang="ar-IQ" sz="3600" dirty="0" smtClean="0"/>
              <a:t>وفي </a:t>
            </a:r>
            <a:r>
              <a:rPr lang="ar-IQ" sz="3600" dirty="0"/>
              <a:t>الواقع فإن هذه المجموعه الواسعه من الطرق لاتمثل طريق أونظرية واحدة للإرشاد وإنما طرق مختلفة</a:t>
            </a:r>
          </a:p>
        </p:txBody>
      </p:sp>
    </p:spTree>
    <p:extLst>
      <p:ext uri="{BB962C8B-B14F-4D97-AF65-F5344CB8AC3E}">
        <p14:creationId xmlns:p14="http://schemas.microsoft.com/office/powerpoint/2010/main" val="1331869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640960" cy="6247864"/>
          </a:xfrm>
          <a:prstGeom prst="rect">
            <a:avLst/>
          </a:prstGeom>
        </p:spPr>
        <p:txBody>
          <a:bodyPr wrap="square">
            <a:spAutoFit/>
          </a:bodyPr>
          <a:lstStyle/>
          <a:p>
            <a:pPr algn="just"/>
            <a:r>
              <a:rPr lang="ar-IQ" sz="4000" dirty="0"/>
              <a:t>ورغم كونها تهتم بالجوانب المعرفية </a:t>
            </a:r>
            <a:r>
              <a:rPr lang="ar-IQ" sz="4000" dirty="0" smtClean="0"/>
              <a:t>لدى </a:t>
            </a:r>
            <a:r>
              <a:rPr lang="ar-IQ" sz="4000" dirty="0"/>
              <a:t>المسترشد فإن المرشدين يصورون هذه الجوانب المعرفية للمسترشدين بطرق تختلف من مرشد لآخر مما يؤدي </a:t>
            </a:r>
            <a:r>
              <a:rPr lang="ar-IQ" sz="4000" dirty="0" smtClean="0"/>
              <a:t>إلى </a:t>
            </a:r>
            <a:r>
              <a:rPr lang="ar-IQ" sz="4000" dirty="0"/>
              <a:t>أساليب إرشادية </a:t>
            </a:r>
            <a:r>
              <a:rPr lang="ar-IQ" sz="4000" dirty="0" smtClean="0"/>
              <a:t>متنوعة ، </a:t>
            </a:r>
            <a:r>
              <a:rPr lang="ar-IQ" sz="4000" dirty="0"/>
              <a:t>وفيما يلي بعض التصورات حول الجوانب المعرفيه </a:t>
            </a:r>
            <a:r>
              <a:rPr lang="ar-IQ" sz="4000" dirty="0" smtClean="0"/>
              <a:t>لدى </a:t>
            </a:r>
            <a:r>
              <a:rPr lang="ar-IQ" sz="4000" dirty="0"/>
              <a:t>المسترشدين:</a:t>
            </a:r>
          </a:p>
          <a:p>
            <a:pPr algn="just"/>
            <a:r>
              <a:rPr lang="ar-IQ" sz="4000" b="1" u="sng" dirty="0" smtClean="0">
                <a:solidFill>
                  <a:srgbClr val="FFC000"/>
                </a:solidFill>
              </a:rPr>
              <a:t>العمليات المعرفيه </a:t>
            </a:r>
            <a:r>
              <a:rPr lang="ar-IQ" sz="4000" dirty="0"/>
              <a:t>باعتبارها انظمه تفكير غير عقلاني: يدخل في هذا التصور ذلك النموذج الذي وصفه ألبرت إليس الذي </a:t>
            </a:r>
            <a:r>
              <a:rPr lang="ar-IQ" sz="4000" dirty="0" smtClean="0"/>
              <a:t>يرى </a:t>
            </a:r>
            <a:r>
              <a:rPr lang="ar-IQ" sz="4000" dirty="0"/>
              <a:t>أن الافكار غير العقلانيه هي التي تؤدي </a:t>
            </a:r>
            <a:r>
              <a:rPr lang="ar-IQ" sz="4000" dirty="0" smtClean="0"/>
              <a:t>الى </a:t>
            </a:r>
            <a:r>
              <a:rPr lang="ar-IQ" sz="4000" dirty="0"/>
              <a:t>الاضطراب السلوكي والاضطراب الانفعالي.</a:t>
            </a:r>
          </a:p>
        </p:txBody>
      </p:sp>
    </p:spTree>
    <p:extLst>
      <p:ext uri="{BB962C8B-B14F-4D97-AF65-F5344CB8AC3E}">
        <p14:creationId xmlns:p14="http://schemas.microsoft.com/office/powerpoint/2010/main" val="371947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09" y="260648"/>
            <a:ext cx="864096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421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6863417"/>
          </a:xfrm>
          <a:prstGeom prst="rect">
            <a:avLst/>
          </a:prstGeom>
        </p:spPr>
        <p:txBody>
          <a:bodyPr wrap="square">
            <a:spAutoFit/>
          </a:bodyPr>
          <a:lstStyle/>
          <a:p>
            <a:pPr algn="just"/>
            <a:r>
              <a:rPr lang="ar-IQ" sz="4000" dirty="0"/>
              <a:t>العمليات المعرفيه باعتبارها إنماط تفكير خاطئ: ويدخل في هذه المجموعة ذلك النموذج الذي قدمه وارون بيك والذي يركز </a:t>
            </a:r>
            <a:r>
              <a:rPr lang="ar-IQ" sz="4000" dirty="0" smtClean="0"/>
              <a:t>على </a:t>
            </a:r>
            <a:r>
              <a:rPr lang="ar-IQ" sz="4000" dirty="0"/>
              <a:t>انماط التفكير المشوه أو المنحرف الذي يتبناه </a:t>
            </a:r>
            <a:r>
              <a:rPr lang="ar-IQ" sz="4000" dirty="0" smtClean="0"/>
              <a:t>المسترشد. </a:t>
            </a:r>
            <a:r>
              <a:rPr lang="ar-IQ" sz="4000" dirty="0"/>
              <a:t>وتشتمل التحريفات </a:t>
            </a:r>
            <a:r>
              <a:rPr lang="ar-IQ" sz="4000" dirty="0" smtClean="0"/>
              <a:t>على </a:t>
            </a:r>
            <a:r>
              <a:rPr lang="ar-IQ" sz="4000" dirty="0"/>
              <a:t>استنتاجات خاطئة لايقوم عليها دليل وكذلك </a:t>
            </a:r>
            <a:r>
              <a:rPr lang="ar-IQ" sz="4000" dirty="0" smtClean="0"/>
              <a:t>على </a:t>
            </a:r>
            <a:r>
              <a:rPr lang="ar-IQ" sz="4000" dirty="0"/>
              <a:t>مبالغات في أهمية الاحداث ودلالاتها  أو رؤية الاشياء </a:t>
            </a:r>
            <a:r>
              <a:rPr lang="ar-IQ" sz="4000" dirty="0" smtClean="0"/>
              <a:t>على </a:t>
            </a:r>
            <a:r>
              <a:rPr lang="ar-IQ" sz="4000" dirty="0"/>
              <a:t>انها ابيض واسود، خير أوشر، صحيح أوخطأ، دون وجود نقطة </a:t>
            </a:r>
            <a:r>
              <a:rPr lang="ar-IQ" sz="4000" dirty="0" smtClean="0"/>
              <a:t>وسط ، </a:t>
            </a:r>
            <a:r>
              <a:rPr lang="ar-IQ" sz="4000" dirty="0"/>
              <a:t>وكذلك المبالغه في التعميم. ويدرب المسترشدون </a:t>
            </a:r>
            <a:r>
              <a:rPr lang="ar-IQ" sz="4000" dirty="0" smtClean="0"/>
              <a:t>على </a:t>
            </a:r>
            <a:r>
              <a:rPr lang="ar-IQ" sz="4000" dirty="0"/>
              <a:t>التعرف </a:t>
            </a:r>
            <a:r>
              <a:rPr lang="ar-IQ" sz="4000" dirty="0" smtClean="0"/>
              <a:t>على </a:t>
            </a:r>
            <a:r>
              <a:rPr lang="ar-IQ" sz="4000" dirty="0"/>
              <a:t>هذه التحريفات من خلال الاساليب السلوكية واستخدام الدلالات اللفظية.</a:t>
            </a:r>
          </a:p>
        </p:txBody>
      </p:sp>
    </p:spTree>
    <p:extLst>
      <p:ext uri="{BB962C8B-B14F-4D97-AF65-F5344CB8AC3E}">
        <p14:creationId xmlns:p14="http://schemas.microsoft.com/office/powerpoint/2010/main" val="3975405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5509200"/>
          </a:xfrm>
          <a:prstGeom prst="rect">
            <a:avLst/>
          </a:prstGeom>
        </p:spPr>
        <p:txBody>
          <a:bodyPr wrap="square">
            <a:spAutoFit/>
          </a:bodyPr>
          <a:lstStyle/>
          <a:p>
            <a:pPr algn="just"/>
            <a:r>
              <a:rPr lang="ar-IQ" sz="4400" b="1" u="sng" dirty="0">
                <a:solidFill>
                  <a:srgbClr val="FFC000"/>
                </a:solidFill>
              </a:rPr>
              <a:t>الجوانب المعرفيه وسيلة لحل المشكلات ومهارات التعامل</a:t>
            </a:r>
            <a:r>
              <a:rPr lang="ar-IQ" sz="4400" dirty="0"/>
              <a:t>: </a:t>
            </a:r>
            <a:r>
              <a:rPr lang="ar-IQ" sz="4400" dirty="0" smtClean="0"/>
              <a:t>التركيز على </a:t>
            </a:r>
            <a:r>
              <a:rPr lang="ar-IQ" sz="4400" dirty="0"/>
              <a:t>التعرف </a:t>
            </a:r>
            <a:r>
              <a:rPr lang="ar-IQ" sz="4400" dirty="0" smtClean="0"/>
              <a:t>على </a:t>
            </a:r>
            <a:r>
              <a:rPr lang="ar-IQ" sz="4400" dirty="0"/>
              <a:t>غياب مهارات تكيفية ومعرفية معينة </a:t>
            </a:r>
            <a:r>
              <a:rPr lang="ar-IQ" sz="4400" dirty="0" smtClean="0"/>
              <a:t>وعلى </a:t>
            </a:r>
            <a:r>
              <a:rPr lang="ar-IQ" sz="4400" dirty="0"/>
              <a:t>تعليم المسترشدين </a:t>
            </a:r>
            <a:r>
              <a:rPr lang="ar-IQ" sz="4400" dirty="0">
                <a:solidFill>
                  <a:srgbClr val="FFC000"/>
                </a:solidFill>
              </a:rPr>
              <a:t>مهارات حل المشكلات عن طريق التعرف </a:t>
            </a:r>
            <a:r>
              <a:rPr lang="ar-IQ" sz="4400" dirty="0" smtClean="0">
                <a:solidFill>
                  <a:srgbClr val="FFC000"/>
                </a:solidFill>
              </a:rPr>
              <a:t>على </a:t>
            </a:r>
            <a:r>
              <a:rPr lang="ar-IQ" sz="4400" dirty="0">
                <a:solidFill>
                  <a:srgbClr val="FFC000"/>
                </a:solidFill>
              </a:rPr>
              <a:t>المشكلة</a:t>
            </a:r>
            <a:r>
              <a:rPr lang="ar-IQ" sz="4400" dirty="0"/>
              <a:t>، وتوليد البدائل الخاصة </a:t>
            </a:r>
            <a:r>
              <a:rPr lang="ar-IQ" sz="4400" dirty="0" smtClean="0"/>
              <a:t>بالحلول ، </a:t>
            </a:r>
            <a:r>
              <a:rPr lang="ar-IQ" sz="4400" dirty="0"/>
              <a:t>واختيار واحد من هذه الحلول ثم اختبار كفاءة هذا الحل. ويركز معالجون آخرون ومن بينهم ميتشنيوم </a:t>
            </a:r>
            <a:r>
              <a:rPr lang="ar-IQ" sz="4400" dirty="0" smtClean="0"/>
              <a:t>على </a:t>
            </a:r>
            <a:r>
              <a:rPr lang="ar-IQ" sz="4400" dirty="0"/>
              <a:t>مهارات المواجهة. </a:t>
            </a:r>
          </a:p>
        </p:txBody>
      </p:sp>
    </p:spTree>
    <p:extLst>
      <p:ext uri="{BB962C8B-B14F-4D97-AF65-F5344CB8AC3E}">
        <p14:creationId xmlns:p14="http://schemas.microsoft.com/office/powerpoint/2010/main" val="1561077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6247864"/>
          </a:xfrm>
          <a:prstGeom prst="rect">
            <a:avLst/>
          </a:prstGeom>
        </p:spPr>
        <p:txBody>
          <a:bodyPr wrap="square">
            <a:spAutoFit/>
          </a:bodyPr>
          <a:lstStyle/>
          <a:p>
            <a:pPr algn="just"/>
            <a:r>
              <a:rPr lang="ar-IQ" sz="4000" dirty="0">
                <a:solidFill>
                  <a:srgbClr val="FFC000"/>
                </a:solidFill>
              </a:rPr>
              <a:t>وفي </a:t>
            </a:r>
            <a:r>
              <a:rPr lang="ar-IQ" sz="4000" dirty="0">
                <a:solidFill>
                  <a:srgbClr val="00B0F0"/>
                </a:solidFill>
              </a:rPr>
              <a:t>أسلوب حل المشكلات </a:t>
            </a:r>
            <a:r>
              <a:rPr lang="ar-IQ" sz="4000" dirty="0">
                <a:solidFill>
                  <a:srgbClr val="FFC000"/>
                </a:solidFill>
              </a:rPr>
              <a:t>فإن المسترشدين يتعلمون كيف يواجهون ويحلون مشكلة ما، </a:t>
            </a:r>
            <a:r>
              <a:rPr lang="ar-IQ" sz="4000" u="sng" dirty="0">
                <a:solidFill>
                  <a:srgbClr val="FFC000"/>
                </a:solidFill>
              </a:rPr>
              <a:t>في مواقف مستقبلية</a:t>
            </a:r>
            <a:r>
              <a:rPr lang="ar-IQ" sz="4000" dirty="0">
                <a:solidFill>
                  <a:srgbClr val="FFC000"/>
                </a:solidFill>
              </a:rPr>
              <a:t>، بينما في </a:t>
            </a:r>
            <a:r>
              <a:rPr lang="ar-IQ" sz="4000" dirty="0">
                <a:solidFill>
                  <a:srgbClr val="00B0F0"/>
                </a:solidFill>
              </a:rPr>
              <a:t>مهارات المواجهة </a:t>
            </a:r>
            <a:r>
              <a:rPr lang="ar-IQ" sz="4000" dirty="0">
                <a:solidFill>
                  <a:srgbClr val="FFC000"/>
                </a:solidFill>
              </a:rPr>
              <a:t>فإنهم يتعلمون حل مشكلة </a:t>
            </a:r>
            <a:r>
              <a:rPr lang="ar-IQ" sz="4000" u="sng" dirty="0">
                <a:solidFill>
                  <a:srgbClr val="FFC000"/>
                </a:solidFill>
              </a:rPr>
              <a:t>في موقف أزمة أوموقف مشكلة حقيقية</a:t>
            </a:r>
            <a:r>
              <a:rPr lang="ar-IQ" sz="4000" dirty="0">
                <a:solidFill>
                  <a:srgbClr val="FFC000"/>
                </a:solidFill>
              </a:rPr>
              <a:t>. </a:t>
            </a:r>
            <a:r>
              <a:rPr lang="ar-IQ" sz="4000" dirty="0"/>
              <a:t> يقول باترسون 1986 إن الارشاد السلوكي المعرفي عند ميتشنبوم ليس مجرد إرشاد سلوكي مضافا إليه بعض الاساليب المعرفية كما حدث في مجموعه من الطرق التي اقترحها بعض المعالجين السلوكيين الذين قرروا أهمية الأساليب المعرفيه مثل: جولد فرايد، ودافيسون، وكذلك أوليري، وويلسون</a:t>
            </a:r>
          </a:p>
        </p:txBody>
      </p:sp>
    </p:spTree>
    <p:extLst>
      <p:ext uri="{BB962C8B-B14F-4D97-AF65-F5344CB8AC3E}">
        <p14:creationId xmlns:p14="http://schemas.microsoft.com/office/powerpoint/2010/main" val="3776073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186309"/>
          </a:xfrm>
          <a:prstGeom prst="rect">
            <a:avLst/>
          </a:prstGeom>
        </p:spPr>
        <p:txBody>
          <a:bodyPr wrap="square">
            <a:spAutoFit/>
          </a:bodyPr>
          <a:lstStyle/>
          <a:p>
            <a:pPr algn="just"/>
            <a:r>
              <a:rPr lang="ar-IQ" sz="4400" b="1" dirty="0">
                <a:solidFill>
                  <a:srgbClr val="00B0F0"/>
                </a:solidFill>
              </a:rPr>
              <a:t>وإنما طريقة ميتشنبوم تتجه نحو المعرفية أكثر من اتجاهها نحو السلوكية</a:t>
            </a:r>
            <a:r>
              <a:rPr lang="ar-IQ" sz="4400" dirty="0"/>
              <a:t>، وتهتم نظرية ميتشينوم بما يقوله الناس لأنفسهم ودوره في تحديد سلوكهم. وبذلك فإن </a:t>
            </a:r>
            <a:r>
              <a:rPr lang="ar-IQ" sz="4400" b="1" dirty="0">
                <a:solidFill>
                  <a:srgbClr val="FFC000"/>
                </a:solidFill>
              </a:rPr>
              <a:t>محور الارشاد يرتكز </a:t>
            </a:r>
            <a:r>
              <a:rPr lang="ar-IQ" sz="4400" b="1" dirty="0" smtClean="0">
                <a:solidFill>
                  <a:srgbClr val="FFC000"/>
                </a:solidFill>
              </a:rPr>
              <a:t>على </a:t>
            </a:r>
            <a:r>
              <a:rPr lang="ar-IQ" sz="4400" b="1" dirty="0">
                <a:solidFill>
                  <a:srgbClr val="FFC000"/>
                </a:solidFill>
              </a:rPr>
              <a:t>تغيير الاشياء التي يقولها المسترشد لنفسه </a:t>
            </a:r>
            <a:r>
              <a:rPr lang="ar-IQ" sz="4400" dirty="0"/>
              <a:t>– أى </a:t>
            </a:r>
            <a:r>
              <a:rPr lang="ar-IQ" sz="4400" dirty="0" smtClean="0"/>
              <a:t>التى </a:t>
            </a:r>
            <a:r>
              <a:rPr lang="ar-IQ" sz="4400" dirty="0"/>
              <a:t>يحدث بها نفسه – وذلك بشكل مباشر أوبشكل ضمني الأمر الذي ينتج عنه سلوك وإنفعالات تكيفيه بدلا عن السلوك والإنفعالات غير المتكيفة</a:t>
            </a:r>
          </a:p>
        </p:txBody>
      </p:sp>
    </p:spTree>
    <p:extLst>
      <p:ext uri="{BB962C8B-B14F-4D97-AF65-F5344CB8AC3E}">
        <p14:creationId xmlns:p14="http://schemas.microsoft.com/office/powerpoint/2010/main" val="2332271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568952" cy="5509200"/>
          </a:xfrm>
          <a:prstGeom prst="rect">
            <a:avLst/>
          </a:prstGeom>
        </p:spPr>
        <p:txBody>
          <a:bodyPr wrap="square">
            <a:spAutoFit/>
          </a:bodyPr>
          <a:lstStyle/>
          <a:p>
            <a:pPr algn="just"/>
            <a:r>
              <a:rPr lang="ar-IQ" sz="4400" dirty="0"/>
              <a:t>وبذلك فإن الإرشاد ينصب </a:t>
            </a:r>
            <a:r>
              <a:rPr lang="ar-IQ" sz="4400" dirty="0" smtClean="0"/>
              <a:t>على </a:t>
            </a:r>
            <a:r>
              <a:rPr lang="ar-IQ" sz="4400" b="1" dirty="0">
                <a:solidFill>
                  <a:srgbClr val="FFC000"/>
                </a:solidFill>
              </a:rPr>
              <a:t>تعديل التعليمات الذاتية التي يحدث بها المسترشدون أنفسهم </a:t>
            </a:r>
            <a:r>
              <a:rPr lang="ar-IQ" sz="4400" dirty="0"/>
              <a:t>بحيث يمكنهم ذلك من التعامل مع  المشكلات التي يواجهونها. وبالإضافة </a:t>
            </a:r>
            <a:r>
              <a:rPr lang="ar-IQ" sz="4400" dirty="0" smtClean="0"/>
              <a:t>إلى </a:t>
            </a:r>
            <a:r>
              <a:rPr lang="ar-IQ" sz="4400" dirty="0"/>
              <a:t>إمكانية استخدام الأساليب الخاصة كنموذج ميتشنبوم بشكل منفرد فإنه يمكن إدماجه مع الأساليب السلوكيه المعروفة، وكذلك مع الطرق الخاصة بإعاده البناء المعرفى.</a:t>
            </a:r>
          </a:p>
        </p:txBody>
      </p:sp>
    </p:spTree>
    <p:extLst>
      <p:ext uri="{BB962C8B-B14F-4D97-AF65-F5344CB8AC3E}">
        <p14:creationId xmlns:p14="http://schemas.microsoft.com/office/powerpoint/2010/main" val="2794007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36713"/>
            <a:ext cx="8640960" cy="5509200"/>
          </a:xfrm>
          <a:prstGeom prst="rect">
            <a:avLst/>
          </a:prstGeom>
        </p:spPr>
        <p:txBody>
          <a:bodyPr wrap="square">
            <a:spAutoFit/>
          </a:bodyPr>
          <a:lstStyle/>
          <a:p>
            <a:r>
              <a:rPr lang="ar-IQ" sz="3200" dirty="0" smtClean="0"/>
              <a:t> أسئلة للمناقشة </a:t>
            </a:r>
          </a:p>
          <a:p>
            <a:r>
              <a:rPr lang="ar-IQ" sz="3200" dirty="0" smtClean="0"/>
              <a:t> 1-  وضح العبارة الأتية (بإن </a:t>
            </a:r>
            <a:r>
              <a:rPr lang="ar-IQ" sz="3200" dirty="0"/>
              <a:t>الاشياء التي يقولها الناس لأنفسهم تلعب دورا مهما في تحديد السلوكيات التي سيقومون </a:t>
            </a:r>
            <a:r>
              <a:rPr lang="ar-IQ" sz="3200" dirty="0" smtClean="0"/>
              <a:t>بها).</a:t>
            </a:r>
          </a:p>
          <a:p>
            <a:r>
              <a:rPr lang="ar-IQ" sz="3200" dirty="0" smtClean="0"/>
              <a:t>2- وضح المصطلحات الأتية </a:t>
            </a:r>
          </a:p>
          <a:p>
            <a:r>
              <a:rPr lang="ar-IQ" sz="3200" dirty="0"/>
              <a:t>المشغل التنفيذي ، بالبنية المعرفية ، الإرشاد بالدلالات اللفظيه ، الارشاد الموجه  ، أعاده البنيه </a:t>
            </a:r>
            <a:r>
              <a:rPr lang="ar-IQ" sz="3200" dirty="0" smtClean="0"/>
              <a:t>المعرفيه؟</a:t>
            </a:r>
          </a:p>
          <a:p>
            <a:r>
              <a:rPr lang="ar-IQ" sz="3200" dirty="0" smtClean="0"/>
              <a:t>3- ماهي أساليب الأرشاد النفسي </a:t>
            </a:r>
            <a:r>
              <a:rPr lang="ar-IQ" sz="3200" dirty="0"/>
              <a:t>عند نظريه الإرشاد السلوكي المعرفي لمتشنبوم </a:t>
            </a:r>
            <a:r>
              <a:rPr lang="ar-IQ" sz="3200" dirty="0" smtClean="0"/>
              <a:t>وضحها بالتفصيل؟؟</a:t>
            </a:r>
          </a:p>
          <a:p>
            <a:r>
              <a:rPr lang="ar-IQ" sz="3200" dirty="0"/>
              <a:t>4- ماهي التطبيقات أو الطرق والأساليب </a:t>
            </a:r>
            <a:r>
              <a:rPr lang="ar-IQ" sz="3200"/>
              <a:t>الفنية عند نظريه الإرشاد السلوكي المعرفي لمتشنبوم وضحها بالتفصيل؟؟</a:t>
            </a:r>
          </a:p>
          <a:p>
            <a:endParaRPr lang="ar-IQ" sz="3200" dirty="0"/>
          </a:p>
        </p:txBody>
      </p:sp>
    </p:spTree>
    <p:extLst>
      <p:ext uri="{BB962C8B-B14F-4D97-AF65-F5344CB8AC3E}">
        <p14:creationId xmlns:p14="http://schemas.microsoft.com/office/powerpoint/2010/main" val="346305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8572500" cy="61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70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568952" cy="6247864"/>
          </a:xfrm>
          <a:prstGeom prst="rect">
            <a:avLst/>
          </a:prstGeom>
        </p:spPr>
        <p:txBody>
          <a:bodyPr wrap="square">
            <a:spAutoFit/>
          </a:bodyPr>
          <a:lstStyle/>
          <a:p>
            <a:pPr algn="just"/>
            <a:r>
              <a:rPr lang="ar-IQ" dirty="0"/>
              <a:t> </a:t>
            </a:r>
            <a:r>
              <a:rPr lang="ar-IQ" sz="4000" dirty="0"/>
              <a:t>دونالد هربرت ميتشنبوم امريكي الأصل ولد في مدينه نيويورك عام 1940. حصل علي البكالوريوس من الكليه المدنيه عام 1962، ثم التحق بجامعه إلينوي وحصل علي درجة الماجستير عام1965 والدكتوراه في علم النفس الكلينيكي عام 1966. وقد عمل في جامعة واترلو في أونتاريو بكندا منذ عام 1966 . وقد كتب ميتشنبوم مجموعه من المراجع حول الارشاد والعلاج السلوكي المعرفي، وكذلك كتب عن طريقته التي أشتهر بها التحصين ضد الضغوط النفسية.</a:t>
            </a:r>
          </a:p>
        </p:txBody>
      </p:sp>
    </p:spTree>
    <p:extLst>
      <p:ext uri="{BB962C8B-B14F-4D97-AF65-F5344CB8AC3E}">
        <p14:creationId xmlns:p14="http://schemas.microsoft.com/office/powerpoint/2010/main" val="3056461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186309"/>
          </a:xfrm>
          <a:prstGeom prst="rect">
            <a:avLst/>
          </a:prstGeom>
        </p:spPr>
        <p:txBody>
          <a:bodyPr wrap="square">
            <a:spAutoFit/>
          </a:bodyPr>
          <a:lstStyle/>
          <a:p>
            <a:pPr algn="just"/>
            <a:r>
              <a:rPr lang="ar-IQ" sz="4400" dirty="0"/>
              <a:t>يؤكد ميتشنبوم </a:t>
            </a:r>
            <a:r>
              <a:rPr lang="ar-IQ" sz="4400" dirty="0" smtClean="0"/>
              <a:t>على </a:t>
            </a:r>
            <a:r>
              <a:rPr lang="ar-IQ" sz="4400" dirty="0"/>
              <a:t>الإتجاه المعرفي السلوكي </a:t>
            </a:r>
            <a:r>
              <a:rPr lang="ar-IQ" sz="4400" dirty="0" smtClean="0"/>
              <a:t>مثل   </a:t>
            </a:r>
            <a:r>
              <a:rPr lang="ar-IQ" sz="4400" dirty="0"/>
              <a:t>البرت أليس وآرون بيك وغيرهما، حيث أشار بأن عمليه التعلم لايمكن أن تنحصر في مثير واستجابة كما </a:t>
            </a:r>
            <a:r>
              <a:rPr lang="ar-IQ" sz="4400" dirty="0" smtClean="0"/>
              <a:t>ترى </a:t>
            </a:r>
            <a:r>
              <a:rPr lang="ar-IQ" sz="4400" dirty="0"/>
              <a:t>النظرية السلوكية، لأن إمكانية حدوث أستجابات مختلفة لنفس المثير واردة،  كما أنه يمكن حدوث استجابات متشابهة لمثيرات مختلفة ، مما يشير </a:t>
            </a:r>
            <a:r>
              <a:rPr lang="ar-IQ" sz="4400" dirty="0" smtClean="0"/>
              <a:t>إلى </a:t>
            </a:r>
            <a:r>
              <a:rPr lang="ar-IQ" sz="4400" dirty="0"/>
              <a:t>أن </a:t>
            </a:r>
            <a:r>
              <a:rPr lang="ar-IQ" sz="4400" b="1" dirty="0">
                <a:solidFill>
                  <a:srgbClr val="FFFF00"/>
                </a:solidFill>
              </a:rPr>
              <a:t>هناك عوامل أخرى غير المثير والإستجابة تلعب دوراً في عملية التعلم وهي :</a:t>
            </a:r>
          </a:p>
        </p:txBody>
      </p:sp>
    </p:spTree>
    <p:extLst>
      <p:ext uri="{BB962C8B-B14F-4D97-AF65-F5344CB8AC3E}">
        <p14:creationId xmlns:p14="http://schemas.microsoft.com/office/powerpoint/2010/main" val="767430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04664"/>
            <a:ext cx="8784976" cy="4708981"/>
          </a:xfrm>
          <a:prstGeom prst="rect">
            <a:avLst/>
          </a:prstGeom>
        </p:spPr>
        <p:txBody>
          <a:bodyPr wrap="square">
            <a:spAutoFit/>
          </a:bodyPr>
          <a:lstStyle/>
          <a:p>
            <a:pPr algn="just"/>
            <a:r>
              <a:rPr lang="ar-IQ" sz="6000" dirty="0" smtClean="0">
                <a:solidFill>
                  <a:srgbClr val="FFFF00"/>
                </a:solidFill>
              </a:rPr>
              <a:t> 1- </a:t>
            </a:r>
            <a:r>
              <a:rPr lang="ar-IQ" sz="6000" b="1" dirty="0" smtClean="0">
                <a:solidFill>
                  <a:srgbClr val="FFFF00"/>
                </a:solidFill>
              </a:rPr>
              <a:t>التفكير</a:t>
            </a:r>
            <a:r>
              <a:rPr lang="ar-IQ" sz="6000" b="1" dirty="0">
                <a:solidFill>
                  <a:srgbClr val="FFFF00"/>
                </a:solidFill>
              </a:rPr>
              <a:t>.</a:t>
            </a:r>
          </a:p>
          <a:p>
            <a:pPr algn="just"/>
            <a:r>
              <a:rPr lang="ar-IQ" sz="6000" b="1" dirty="0" smtClean="0">
                <a:solidFill>
                  <a:srgbClr val="FFFF00"/>
                </a:solidFill>
              </a:rPr>
              <a:t> 2- الإدراك</a:t>
            </a:r>
            <a:r>
              <a:rPr lang="ar-IQ" sz="6000" b="1" dirty="0">
                <a:solidFill>
                  <a:srgbClr val="FFFF00"/>
                </a:solidFill>
              </a:rPr>
              <a:t>.</a:t>
            </a:r>
          </a:p>
          <a:p>
            <a:pPr algn="just"/>
            <a:r>
              <a:rPr lang="ar-IQ" sz="6000" b="1" dirty="0">
                <a:solidFill>
                  <a:srgbClr val="FFFF00"/>
                </a:solidFill>
              </a:rPr>
              <a:t> </a:t>
            </a:r>
            <a:r>
              <a:rPr lang="ar-IQ" sz="6000" b="1" dirty="0" smtClean="0">
                <a:solidFill>
                  <a:srgbClr val="FFFF00"/>
                </a:solidFill>
              </a:rPr>
              <a:t>3- البناءات </a:t>
            </a:r>
            <a:r>
              <a:rPr lang="ar-IQ" sz="6000" b="1" dirty="0">
                <a:solidFill>
                  <a:srgbClr val="FFFF00"/>
                </a:solidFill>
              </a:rPr>
              <a:t>المعرفيه.</a:t>
            </a:r>
          </a:p>
          <a:p>
            <a:pPr algn="just"/>
            <a:r>
              <a:rPr lang="ar-IQ" sz="6000" b="1" dirty="0">
                <a:solidFill>
                  <a:srgbClr val="FFFF00"/>
                </a:solidFill>
              </a:rPr>
              <a:t> </a:t>
            </a:r>
            <a:r>
              <a:rPr lang="ar-IQ" sz="6000" b="1" dirty="0" smtClean="0">
                <a:solidFill>
                  <a:srgbClr val="FFFF00"/>
                </a:solidFill>
              </a:rPr>
              <a:t>4- حديث </a:t>
            </a:r>
            <a:r>
              <a:rPr lang="ar-IQ" sz="6000" b="1" dirty="0">
                <a:solidFill>
                  <a:srgbClr val="FFFF00"/>
                </a:solidFill>
              </a:rPr>
              <a:t>الفرد الداخلي مع نفسه.</a:t>
            </a:r>
          </a:p>
          <a:p>
            <a:pPr algn="just"/>
            <a:r>
              <a:rPr lang="ar-IQ" sz="6000" b="1" dirty="0">
                <a:solidFill>
                  <a:srgbClr val="FFFF00"/>
                </a:solidFill>
              </a:rPr>
              <a:t> </a:t>
            </a:r>
            <a:r>
              <a:rPr lang="ar-IQ" sz="6000" b="1" dirty="0" smtClean="0">
                <a:solidFill>
                  <a:srgbClr val="FFFF00"/>
                </a:solidFill>
              </a:rPr>
              <a:t> 5- كيف </a:t>
            </a:r>
            <a:r>
              <a:rPr lang="ar-IQ" sz="6000" b="1" dirty="0">
                <a:solidFill>
                  <a:srgbClr val="FFFF00"/>
                </a:solidFill>
              </a:rPr>
              <a:t>يعزو الفرد الاشياء.</a:t>
            </a:r>
          </a:p>
        </p:txBody>
      </p:sp>
    </p:spTree>
    <p:extLst>
      <p:ext uri="{BB962C8B-B14F-4D97-AF65-F5344CB8AC3E}">
        <p14:creationId xmlns:p14="http://schemas.microsoft.com/office/powerpoint/2010/main" val="163728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080120"/>
          </a:xfrm>
        </p:spPr>
        <p:txBody>
          <a:bodyPr/>
          <a:lstStyle/>
          <a:p>
            <a:r>
              <a:rPr lang="ar-IQ" b="1" dirty="0">
                <a:solidFill>
                  <a:srgbClr val="FFFF00"/>
                </a:solidFill>
              </a:rPr>
              <a:t>افتراضيات النظرية </a:t>
            </a:r>
            <a:r>
              <a:rPr lang="ar-IQ" b="1" dirty="0" smtClean="0">
                <a:solidFill>
                  <a:srgbClr val="FFFF00"/>
                </a:solidFill>
              </a:rPr>
              <a:t>ومفاهيمها </a:t>
            </a:r>
            <a:endParaRPr lang="ar-IQ" b="1" dirty="0">
              <a:solidFill>
                <a:srgbClr val="FFFF00"/>
              </a:solidFill>
            </a:endParaRPr>
          </a:p>
        </p:txBody>
      </p:sp>
      <p:sp>
        <p:nvSpPr>
          <p:cNvPr id="3" name="مستطيل 2"/>
          <p:cNvSpPr/>
          <p:nvPr/>
        </p:nvSpPr>
        <p:spPr>
          <a:xfrm>
            <a:off x="179512" y="1196752"/>
            <a:ext cx="8784976" cy="5509200"/>
          </a:xfrm>
          <a:prstGeom prst="rect">
            <a:avLst/>
          </a:prstGeom>
        </p:spPr>
        <p:txBody>
          <a:bodyPr wrap="square">
            <a:spAutoFit/>
          </a:bodyPr>
          <a:lstStyle/>
          <a:p>
            <a:pPr algn="just"/>
            <a:r>
              <a:rPr lang="ar-IQ" sz="4400" b="1" dirty="0"/>
              <a:t>انطلق </a:t>
            </a:r>
            <a:r>
              <a:rPr lang="ar-IQ" sz="4400" b="1" dirty="0" smtClean="0"/>
              <a:t>ميتشنبوم </a:t>
            </a:r>
            <a:r>
              <a:rPr lang="ar-IQ" sz="4400" b="1" dirty="0"/>
              <a:t>من الفرضيه التي تقول ( </a:t>
            </a:r>
            <a:r>
              <a:rPr lang="ar-IQ" sz="4400" b="1" dirty="0">
                <a:solidFill>
                  <a:srgbClr val="00B0F0"/>
                </a:solidFill>
              </a:rPr>
              <a:t>بإن الاشياء التي يقولها الناس </a:t>
            </a:r>
            <a:r>
              <a:rPr lang="ar-IQ" sz="4400" b="1" dirty="0" smtClean="0">
                <a:solidFill>
                  <a:srgbClr val="00B0F0"/>
                </a:solidFill>
              </a:rPr>
              <a:t>لأنفسهم</a:t>
            </a:r>
            <a:r>
              <a:rPr lang="en-US" sz="4400" b="1" dirty="0" smtClean="0">
                <a:solidFill>
                  <a:srgbClr val="00B0F0"/>
                </a:solidFill>
              </a:rPr>
              <a:t> </a:t>
            </a:r>
            <a:r>
              <a:rPr lang="ar-IQ" sz="4400" b="1" dirty="0">
                <a:solidFill>
                  <a:srgbClr val="00B0F0"/>
                </a:solidFill>
              </a:rPr>
              <a:t>تلعب دورا مهما في تحديد السلوكيات التي سيقومون بها</a:t>
            </a:r>
            <a:r>
              <a:rPr lang="ar-IQ" sz="4400" b="1" dirty="0"/>
              <a:t>، وأن السلوك يتأثر بنشاطات عديده يقوم بها الأفراد  تعمم بواسطه الأبنيه المعرفيه </a:t>
            </a:r>
            <a:r>
              <a:rPr lang="ar-IQ" sz="4400" b="1" dirty="0" smtClean="0"/>
              <a:t>المختلفه  </a:t>
            </a:r>
            <a:r>
              <a:rPr lang="ar-IQ" sz="4400" b="1" dirty="0"/>
              <a:t>. يخلق الحديث الداخلي الدافعيه عند الفرد، ويساعده </a:t>
            </a:r>
            <a:r>
              <a:rPr lang="ar-IQ" sz="4400" b="1" dirty="0" smtClean="0"/>
              <a:t>على </a:t>
            </a:r>
            <a:r>
              <a:rPr lang="ar-IQ" sz="4400" b="1" dirty="0"/>
              <a:t>تصنيف مهاراته وتوجيه تفكيره للقيام بالمهارة المطلوبة. </a:t>
            </a:r>
            <a:r>
              <a:rPr lang="ar-IQ" sz="4400" b="1" dirty="0" smtClean="0"/>
              <a:t> </a:t>
            </a:r>
            <a:endParaRPr lang="ar-IQ" sz="4400" b="1" dirty="0"/>
          </a:p>
        </p:txBody>
      </p:sp>
    </p:spTree>
    <p:extLst>
      <p:ext uri="{BB962C8B-B14F-4D97-AF65-F5344CB8AC3E}">
        <p14:creationId xmlns:p14="http://schemas.microsoft.com/office/powerpoint/2010/main" val="3531022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568952" cy="4524315"/>
          </a:xfrm>
          <a:prstGeom prst="rect">
            <a:avLst/>
          </a:prstGeom>
        </p:spPr>
        <p:txBody>
          <a:bodyPr wrap="square">
            <a:spAutoFit/>
          </a:bodyPr>
          <a:lstStyle/>
          <a:p>
            <a:pPr algn="just"/>
            <a:r>
              <a:rPr lang="ar-IQ" sz="4800" dirty="0"/>
              <a:t>ويرى </a:t>
            </a:r>
            <a:r>
              <a:rPr lang="ar-IQ" sz="4800" dirty="0" smtClean="0"/>
              <a:t>ميتشنبوم </a:t>
            </a:r>
            <a:r>
              <a:rPr lang="ar-IQ" sz="4800" dirty="0"/>
              <a:t>بإن تعديل السلوك يمر بطريق متسلسل في الحدوث </a:t>
            </a:r>
            <a:r>
              <a:rPr lang="ar-IQ" sz="4800" b="1" dirty="0">
                <a:solidFill>
                  <a:srgbClr val="FFFF00"/>
                </a:solidFill>
              </a:rPr>
              <a:t>ويبدأ بالحوار الداخلي والبناء المعرفي</a:t>
            </a:r>
            <a:r>
              <a:rPr lang="ar-IQ" sz="4800" dirty="0"/>
              <a:t>. إن السلوك الناتج عند الاتجاه المعرفي يركز على كيفيه تقييم الفرد لسبب إنفعاله والى طريقه عزوه لسبب هذا الانفعال، هل هو سببه أم  </a:t>
            </a:r>
            <a:r>
              <a:rPr lang="ar-IQ" sz="4800" dirty="0" smtClean="0"/>
              <a:t>الاخرون.</a:t>
            </a:r>
            <a:endParaRPr lang="ar-IQ" sz="4800" dirty="0"/>
          </a:p>
        </p:txBody>
      </p:sp>
    </p:spTree>
    <p:extLst>
      <p:ext uri="{BB962C8B-B14F-4D97-AF65-F5344CB8AC3E}">
        <p14:creationId xmlns:p14="http://schemas.microsoft.com/office/powerpoint/2010/main" val="308998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784976" cy="6001643"/>
          </a:xfrm>
          <a:prstGeom prst="rect">
            <a:avLst/>
          </a:prstGeom>
        </p:spPr>
        <p:txBody>
          <a:bodyPr wrap="square">
            <a:spAutoFit/>
          </a:bodyPr>
          <a:lstStyle/>
          <a:p>
            <a:pPr algn="just"/>
            <a:r>
              <a:rPr lang="ar-IQ" sz="4800" dirty="0"/>
              <a:t>يؤثر إدراك الفرد </a:t>
            </a:r>
            <a:r>
              <a:rPr lang="ar-IQ" sz="4800" dirty="0" smtClean="0"/>
              <a:t>على </a:t>
            </a:r>
            <a:r>
              <a:rPr lang="ar-IQ" sz="4800" dirty="0"/>
              <a:t>فسيولوجيته ومزاجه. </a:t>
            </a:r>
            <a:r>
              <a:rPr lang="ar-IQ" sz="4800" dirty="0" smtClean="0"/>
              <a:t>ويرى </a:t>
            </a:r>
            <a:r>
              <a:rPr lang="ar-IQ" sz="4800" dirty="0"/>
              <a:t>ميتشنبوم إن الانفعال الفسيولوجي ليس هو المعيق بحد ذاته الذي يقف في وجه </a:t>
            </a:r>
            <a:r>
              <a:rPr lang="ar-IQ" sz="4800" dirty="0" smtClean="0"/>
              <a:t>توافق الفرد ، </a:t>
            </a:r>
            <a:r>
              <a:rPr lang="ar-IQ" sz="4800" b="1" dirty="0">
                <a:solidFill>
                  <a:srgbClr val="FFC000"/>
                </a:solidFill>
              </a:rPr>
              <a:t>ولكن </a:t>
            </a:r>
            <a:r>
              <a:rPr lang="ar-IQ" sz="4800" b="1" u="sng" dirty="0">
                <a:solidFill>
                  <a:srgbClr val="FFC000"/>
                </a:solidFill>
              </a:rPr>
              <a:t>مايقوله لنفسه حول الم</a:t>
            </a:r>
            <a:r>
              <a:rPr lang="ar-IQ" sz="4800" b="1" dirty="0">
                <a:solidFill>
                  <a:srgbClr val="FFC000"/>
                </a:solidFill>
              </a:rPr>
              <a:t>ثير هو الذي يحدد انفعالاته الحاليه</a:t>
            </a:r>
            <a:r>
              <a:rPr lang="ar-IQ" sz="4800" dirty="0"/>
              <a:t>. </a:t>
            </a:r>
            <a:r>
              <a:rPr lang="ar-IQ" sz="4800" dirty="0" smtClean="0"/>
              <a:t>ويرى </a:t>
            </a:r>
            <a:r>
              <a:rPr lang="ar-IQ" sz="4800" dirty="0"/>
              <a:t>ميتشنبوم  </a:t>
            </a:r>
            <a:r>
              <a:rPr lang="ar-IQ" sz="4800" b="1" dirty="0">
                <a:solidFill>
                  <a:srgbClr val="00B0F0"/>
                </a:solidFill>
              </a:rPr>
              <a:t>حدوث تفاعل بين الحديث الداخلي عند الفرد وبناءاته المعرفيه هو السبب المباشر في عمليه تغيير سلوك الفرد</a:t>
            </a:r>
            <a:r>
              <a:rPr lang="ar-IQ" sz="4800" dirty="0"/>
              <a:t>، </a:t>
            </a:r>
            <a:r>
              <a:rPr lang="ar-IQ" sz="4800" dirty="0" smtClean="0"/>
              <a:t> </a:t>
            </a:r>
            <a:endParaRPr lang="ar-IQ" sz="4800" dirty="0"/>
          </a:p>
        </p:txBody>
      </p:sp>
    </p:spTree>
    <p:extLst>
      <p:ext uri="{BB962C8B-B14F-4D97-AF65-F5344CB8AC3E}">
        <p14:creationId xmlns:p14="http://schemas.microsoft.com/office/powerpoint/2010/main" val="94506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764704"/>
            <a:ext cx="8496944" cy="4524315"/>
          </a:xfrm>
          <a:prstGeom prst="rect">
            <a:avLst/>
          </a:prstGeom>
        </p:spPr>
        <p:txBody>
          <a:bodyPr wrap="square">
            <a:spAutoFit/>
          </a:bodyPr>
          <a:lstStyle/>
          <a:p>
            <a:pPr algn="just"/>
            <a:r>
              <a:rPr lang="ar-IQ" sz="4800" dirty="0"/>
              <a:t>كما يرى أن عمليه التغيير تتطلب أن يقوم الفرد </a:t>
            </a:r>
            <a:r>
              <a:rPr lang="ar-IQ" sz="4800" b="1" u="sng" dirty="0">
                <a:solidFill>
                  <a:srgbClr val="00B0F0"/>
                </a:solidFill>
              </a:rPr>
              <a:t>بعمليه الامتصاص </a:t>
            </a:r>
            <a:r>
              <a:rPr lang="ar-IQ" sz="4800" b="1" dirty="0">
                <a:solidFill>
                  <a:srgbClr val="FFFF00"/>
                </a:solidFill>
              </a:rPr>
              <a:t>أى أن يمتص الفرد سلوكاً جديداً بدلا من السلوك القديم </a:t>
            </a:r>
            <a:r>
              <a:rPr lang="ar-IQ" sz="4800" dirty="0"/>
              <a:t>وأن يقوم </a:t>
            </a:r>
            <a:r>
              <a:rPr lang="ar-IQ" sz="4800" b="1" u="sng" dirty="0">
                <a:solidFill>
                  <a:srgbClr val="00B0F0"/>
                </a:solidFill>
              </a:rPr>
              <a:t>بعمليه التكامل </a:t>
            </a:r>
            <a:r>
              <a:rPr lang="ar-IQ" sz="4800" dirty="0"/>
              <a:t>بمعنى أن يبقي الفرد بعض بناءاته المعرفيه القديمة إلى جانب حدوث بناءات جديده لديه</a:t>
            </a:r>
          </a:p>
        </p:txBody>
      </p:sp>
    </p:spTree>
    <p:extLst>
      <p:ext uri="{BB962C8B-B14F-4D97-AF65-F5344CB8AC3E}">
        <p14:creationId xmlns:p14="http://schemas.microsoft.com/office/powerpoint/2010/main" val="488244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203</TotalTime>
  <Words>1476</Words>
  <Application>Microsoft Office PowerPoint</Application>
  <PresentationFormat>عرض على الشاشة (3:4)‏</PresentationFormat>
  <Paragraphs>45</Paragraphs>
  <Slides>26</Slides>
  <Notes>0</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غلاف فني</vt:lpstr>
      <vt:lpstr>نظريه الإرشاد السلوكي المعرفي لمتشنبوم </vt:lpstr>
      <vt:lpstr>عرض تقديمي في PowerPoint</vt:lpstr>
      <vt:lpstr>عرض تقديمي في PowerPoint</vt:lpstr>
      <vt:lpstr>عرض تقديمي في PowerPoint</vt:lpstr>
      <vt:lpstr>عرض تقديمي في PowerPoint</vt:lpstr>
      <vt:lpstr>افتراضيات النظرية ومفاهيمها </vt:lpstr>
      <vt:lpstr>عرض تقديمي في PowerPoint</vt:lpstr>
      <vt:lpstr>عرض تقديمي في PowerPoint</vt:lpstr>
      <vt:lpstr>عرض تقديمي في PowerPoint</vt:lpstr>
      <vt:lpstr>عرض تقديمي في PowerPoint</vt:lpstr>
      <vt:lpstr>عرض تقديمي في PowerPoint</vt:lpstr>
      <vt:lpstr>أساليب  الإرشاد</vt:lpstr>
      <vt:lpstr>عرض تقديمي في PowerPoint</vt:lpstr>
      <vt:lpstr>عرض تقديمي في PowerPoint</vt:lpstr>
      <vt:lpstr>عرض تقديمي في PowerPoint</vt:lpstr>
      <vt:lpstr>التطبيقات أو الطرق والأساليب الفنية  الأرشادية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نظريه الإرشاد السلوكي المعرفي لمتشنبوم </dc:title>
  <dc:creator>almadar</dc:creator>
  <cp:lastModifiedBy>almadar</cp:lastModifiedBy>
  <cp:revision>16</cp:revision>
  <dcterms:created xsi:type="dcterms:W3CDTF">2020-03-03T17:43:43Z</dcterms:created>
  <dcterms:modified xsi:type="dcterms:W3CDTF">2021-01-27T18:35:15Z</dcterms:modified>
</cp:coreProperties>
</file>