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9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IQ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08DED93-C49D-44FD-A281-8CBE8BE34FB3}" type="datetimeFigureOut">
              <a:rPr lang="ar-IQ" smtClean="0"/>
              <a:t>14/06/1442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الاحتمال الشرطي:"</a:t>
            </a:r>
            <a:r>
              <a:rPr lang="en-US" dirty="0" smtClean="0"/>
              <a:t>Conditional </a:t>
            </a:r>
            <a:r>
              <a:rPr lang="en-US" dirty="0" err="1" smtClean="0"/>
              <a:t>probabitily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افرض ان فضاء العينه يتضمن حادثين غير متنافيتين غير مستقلين   </a:t>
            </a:r>
            <a:r>
              <a:rPr lang="en-US" dirty="0" smtClean="0"/>
              <a:t>A,B </a:t>
            </a:r>
            <a:r>
              <a:rPr lang="ar-IQ" dirty="0" smtClean="0"/>
              <a:t>فأن احتمال حدوث الحادثه </a:t>
            </a:r>
            <a:r>
              <a:rPr lang="en-US" dirty="0" smtClean="0"/>
              <a:t>A </a:t>
            </a:r>
            <a:r>
              <a:rPr lang="ar-IQ" dirty="0" smtClean="0"/>
              <a:t>بعد حدوث الحادثه </a:t>
            </a:r>
            <a:r>
              <a:rPr lang="en-US" dirty="0" smtClean="0"/>
              <a:t>B </a:t>
            </a:r>
            <a:r>
              <a:rPr lang="ar-IQ" dirty="0" smtClean="0"/>
              <a:t>اي ان( الحدث </a:t>
            </a:r>
            <a:r>
              <a:rPr lang="en-US" dirty="0" smtClean="0"/>
              <a:t>B </a:t>
            </a:r>
            <a:r>
              <a:rPr lang="ar-IQ" dirty="0" smtClean="0"/>
              <a:t>قد حدث قبله) اي ان (الحدث </a:t>
            </a:r>
            <a:r>
              <a:rPr lang="en-US" dirty="0" smtClean="0"/>
              <a:t>A </a:t>
            </a:r>
            <a:r>
              <a:rPr lang="ar-IQ" dirty="0" smtClean="0"/>
              <a:t>يعتمد في حدوثه على الحدث </a:t>
            </a:r>
            <a:r>
              <a:rPr lang="en-US" dirty="0" smtClean="0"/>
              <a:t>B ) </a:t>
            </a:r>
            <a:r>
              <a:rPr lang="ar-IQ" dirty="0" smtClean="0"/>
              <a:t>يرمز له بالرمز </a:t>
            </a:r>
            <a:r>
              <a:rPr lang="en-US" dirty="0" smtClean="0"/>
              <a:t>P(A⁄B)  </a:t>
            </a:r>
            <a:r>
              <a:rPr lang="ar-IQ" dirty="0" smtClean="0"/>
              <a:t>ويعطى بالصيغة التالية</a:t>
            </a:r>
          </a:p>
          <a:p>
            <a:pPr marL="0" indent="0">
              <a:buNone/>
            </a:pPr>
            <a:r>
              <a:rPr lang="ar-IQ" dirty="0" smtClean="0"/>
              <a:t>  </a:t>
            </a:r>
            <a:r>
              <a:rPr lang="en-US" dirty="0" smtClean="0"/>
              <a:t>P(B)≠  0 ,   (P(A∩ B))/(P(B)) = P(A⁄B)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0024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ما اذا كان العكس اي ان الحدث </a:t>
                </a:r>
                <a:r>
                  <a:rPr lang="en-US" dirty="0" smtClean="0"/>
                  <a:t>B </a:t>
                </a:r>
                <a:r>
                  <a:rPr lang="ar-IQ" dirty="0" smtClean="0"/>
                  <a:t>هو الذي يعتمد في حدوثه على الحدث </a:t>
                </a:r>
                <a:r>
                  <a:rPr lang="en-US" dirty="0" smtClean="0"/>
                  <a:t>A </a:t>
                </a:r>
                <a:r>
                  <a:rPr lang="ar-IQ" dirty="0" smtClean="0"/>
                  <a:t>فأن الاحتمال الشرطي يصبح  </a:t>
                </a:r>
                <a:r>
                  <a:rPr lang="en-US" dirty="0" smtClean="0"/>
                  <a:t>P(A⁄B)  </a:t>
                </a:r>
                <a:r>
                  <a:rPr lang="ar-IQ" dirty="0" smtClean="0"/>
                  <a:t>ويعرف كالاتي :</a:t>
                </a:r>
                <a:r>
                  <a:rPr lang="en-US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P(A)≠  0                               P(B\A)=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 ,   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:r>
                  <a:rPr lang="ar-IQ" dirty="0" smtClean="0"/>
                  <a:t>في حاله احتمال حدوث الحدثين معا في الوقت نفسه فأن الاحتمال ويحسب كالاتي </a:t>
                </a:r>
                <a:r>
                  <a:rPr lang="en-US" dirty="0" smtClean="0"/>
                  <a:t>P(A∩B)=P(B) P(A⁄B) 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96" t="-2022" r="-192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0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هذا في حاله الحدث </a:t>
            </a:r>
            <a:r>
              <a:rPr lang="en-US" dirty="0" smtClean="0"/>
              <a:t>A </a:t>
            </a:r>
            <a:r>
              <a:rPr lang="ar-IQ" dirty="0" smtClean="0"/>
              <a:t>هو الذي يعتمد على الحدث </a:t>
            </a:r>
            <a:r>
              <a:rPr lang="en-US" dirty="0" smtClean="0"/>
              <a:t>B 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ar-IQ" dirty="0" smtClean="0"/>
              <a:t>في حاله الحدث </a:t>
            </a:r>
            <a:r>
              <a:rPr lang="en-US" dirty="0" smtClean="0"/>
              <a:t>B </a:t>
            </a:r>
            <a:r>
              <a:rPr lang="ar-IQ" dirty="0" smtClean="0"/>
              <a:t>هو الذي يعتمد على الحدث </a:t>
            </a:r>
            <a:r>
              <a:rPr lang="en-US" dirty="0" smtClean="0"/>
              <a:t>A </a:t>
            </a:r>
            <a:r>
              <a:rPr lang="ar-IQ" dirty="0" smtClean="0"/>
              <a:t>فأن القانون يصبح كالاتي: </a:t>
            </a:r>
          </a:p>
          <a:p>
            <a:pPr marL="0" indent="0">
              <a:buNone/>
            </a:pPr>
            <a:r>
              <a:rPr lang="en-US" dirty="0" smtClean="0"/>
              <a:t>P(A∩B)=P(A) P(B⁄A)  </a:t>
            </a:r>
          </a:p>
          <a:p>
            <a:pPr marL="0" indent="0">
              <a:buNone/>
            </a:pPr>
            <a:r>
              <a:rPr lang="ar-IQ" dirty="0" smtClean="0"/>
              <a:t>ملاحظه: في جميع الحالات اعلاه تدعى الحادثتان </a:t>
            </a:r>
            <a:r>
              <a:rPr lang="en-US" dirty="0" smtClean="0"/>
              <a:t>B,A </a:t>
            </a:r>
            <a:r>
              <a:rPr lang="ar-IQ" dirty="0" smtClean="0"/>
              <a:t>معتمدتان  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7424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مثال: صندوق به ثلاث كرات بيضاء و(5) كرات حمراء و(2) زرقاء سحب من هذا صندوق كرتان بدون ار جاع (سحب الكره الاولى وتركت خارج الصندوق ثم سحب الكره الثانيه اوجد</a:t>
            </a:r>
          </a:p>
          <a:p>
            <a:pPr marL="0" indent="0">
              <a:buNone/>
            </a:pPr>
            <a:r>
              <a:rPr lang="ar-IQ" dirty="0" smtClean="0"/>
              <a:t>1-احتمال ان تكون الكره الثانيه حمراء اذا كانت الكره الاولى بيضاء </a:t>
            </a:r>
          </a:p>
          <a:p>
            <a:pPr marL="0" indent="0">
              <a:buNone/>
            </a:pPr>
            <a:r>
              <a:rPr lang="ar-IQ" dirty="0" smtClean="0"/>
              <a:t>2-احتمال ان تكون الكره الثانيه بيضاء اذا كانت الكره الاولى بيضاء</a:t>
            </a:r>
          </a:p>
          <a:p>
            <a:pPr marL="0" indent="0">
              <a:buNone/>
            </a:pPr>
            <a:r>
              <a:rPr lang="ar-IQ" dirty="0" smtClean="0"/>
              <a:t>3-احتمال ان تكون كلتا الكرتان زرقاء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158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95536" y="1799230"/>
                <a:ext cx="8229600" cy="506916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Sol:        white=(w) 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Red=(R)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Blue=(B) </a:t>
                </a:r>
                <a:r>
                  <a:rPr lang="ar-IQ" dirty="0" smtClean="0"/>
                  <a:t> </a:t>
                </a:r>
              </a:p>
              <a:p>
                <a:pPr marL="0" indent="0" algn="l">
                  <a:buNone/>
                </a:pPr>
                <a:r>
                  <a:rPr lang="ar-IQ" dirty="0" smtClean="0"/>
                  <a:t>= </a:t>
                </a:r>
                <a:r>
                  <a:rPr lang="en-US" dirty="0" smtClean="0"/>
                  <a:t>, </a:t>
                </a:r>
                <a:r>
                  <a:rPr lang="en-US" dirty="0" smtClean="0"/>
                  <a:t>P(R2⁄W1)=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𝑊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𝑊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 algn="l">
                  <a:buNone/>
                </a:pPr>
                <a:r>
                  <a:rPr lang="ar-IQ" dirty="0" smtClean="0"/>
                  <a:t>      </a:t>
                </a:r>
                <a:r>
                  <a:rPr lang="en-US" dirty="0" smtClean="0"/>
                  <a:t>=P(R2)P(W1)=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!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!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!.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.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!/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9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!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8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!. 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!/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9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 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=</a:t>
                </a:r>
                <a:r>
                  <a:rPr lang="en-US" dirty="0" smtClean="0"/>
                  <a:t>1/6=P(R2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𝑊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                                      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                              </a:t>
                </a:r>
                <a:r>
                  <a:rPr lang="ar-IQ" dirty="0" smtClean="0"/>
                  <a:t> </a:t>
                </a:r>
                <a:r>
                  <a:rPr lang="en-US" dirty="0" smtClean="0"/>
                  <a:t>P(R2/W1)=5/9</a:t>
                </a:r>
                <a:endParaRPr lang="ar-IQ" dirty="0" smtClean="0"/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95536" y="1799230"/>
                <a:ext cx="8229600" cy="5069160"/>
              </a:xfrm>
              <a:blipFill rotWithShape="1">
                <a:blip r:embed="rId2"/>
                <a:stretch>
                  <a:fillRect l="-1333" t="-1082" r="-148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48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67544" y="1484784"/>
                <a:ext cx="8503920" cy="4572000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ar-IQ" dirty="0" smtClean="0"/>
                  <a:t>        </a:t>
                </a:r>
                <a:r>
                  <a:rPr lang="en-US" dirty="0" smtClean="0"/>
                  <a:t>               </a:t>
                </a:r>
                <a:r>
                  <a:rPr lang="ar-IQ" dirty="0" smtClean="0"/>
                  <a:t>  =</a:t>
                </a:r>
                <a:r>
                  <a:rPr lang="en-US" dirty="0" smtClean="0"/>
                  <a:t>2-P(W2/W1)=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𝑊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𝑊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𝑊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ar-IQ" dirty="0" smtClean="0"/>
                  <a:t> </a:t>
                </a:r>
              </a:p>
              <a:p>
                <a:pPr marL="0" indent="0" algn="ctr">
                  <a:buNone/>
                </a:pPr>
                <a:r>
                  <a:rPr lang="ar-IQ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P(W2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𝑊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mr>
                        </m:m>
                      </m:num>
                      <m:den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mr>
                        </m:m>
                      </m:den>
                    </m:f>
                  </m:oMath>
                </a14:m>
                <a:r>
                  <a:rPr lang="ar-IQ" dirty="0" smtClean="0"/>
                  <a:t>                                      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1/15</a:t>
                </a:r>
                <a:r>
                  <a:rPr lang="ar-IQ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3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!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10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!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8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ar-IQ" dirty="0" smtClean="0"/>
                  <a:t>               </a:t>
                </a:r>
              </a:p>
              <a:p>
                <a:pPr marL="0" indent="0" algn="ctr">
                  <a:buNone/>
                </a:pPr>
                <a:r>
                  <a:rPr lang="ar-IQ" dirty="0" smtClean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</a:rPr>
                          <m:t>𝑊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m:rPr>
                            <m:sty m:val="p"/>
                          </m:rPr>
                          <a:rPr lang="en-US" b="0" i="1" smtClean="0">
                            <a:latin typeface="Cambria Math"/>
                          </a:rPr>
                          <m:t>W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𝑃𝑊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ar-IQ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b="0" i="1" dirty="0" smtClean="0">
                            <a:latin typeface="Cambria Math"/>
                          </a:rPr>
                          <m:t>/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ar-IQ" b="0" i="1" dirty="0" smtClean="0">
                            <a:latin typeface="Cambria Math"/>
                          </a:rPr>
                          <m:t>3</m:t>
                        </m:r>
                        <m:r>
                          <a:rPr lang="en-US" b="0" i="1" dirty="0" smtClean="0">
                            <a:latin typeface="Cambria Math"/>
                          </a:rPr>
                          <m:t>/</m:t>
                        </m:r>
                        <m:r>
                          <a:rPr lang="ar-IQ" b="0" i="1" dirty="0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ar-IQ" dirty="0" smtClean="0"/>
                  <a:t>             </a:t>
                </a:r>
              </a:p>
              <a:p>
                <a:pPr marL="0" indent="0" algn="ctr">
                  <a:buNone/>
                </a:pPr>
                <a:r>
                  <a:rPr lang="ar-IQ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67544" y="1484784"/>
                <a:ext cx="8503920" cy="4572000"/>
              </a:xfrm>
              <a:blipFill rotWithShape="1">
                <a:blip r:embed="rId2"/>
                <a:stretch>
                  <a:fillRect l="-88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291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P(B1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/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3-</a:t>
                </a:r>
                <a:r>
                  <a:rPr lang="ar-IQ" dirty="0" smtClean="0"/>
                  <a:t>          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ar-IQ" dirty="0" smtClean="0"/>
                  <a:t>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ar-IQ" b="0" i="1" dirty="0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t="-1200" r="-136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8388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359</TotalTime>
  <Words>422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الاحتمال الشرطي:"Conditional probabitily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40</cp:revision>
  <dcterms:created xsi:type="dcterms:W3CDTF">2020-11-30T18:32:18Z</dcterms:created>
  <dcterms:modified xsi:type="dcterms:W3CDTF">2021-01-27T17:20:23Z</dcterms:modified>
</cp:coreProperties>
</file>